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9" r:id="rId1"/>
  </p:sldMasterIdLst>
  <p:notesMasterIdLst>
    <p:notesMasterId r:id="rId222"/>
  </p:notesMasterIdLst>
  <p:handoutMasterIdLst>
    <p:handoutMasterId r:id="rId223"/>
  </p:handoutMasterIdLst>
  <p:sldIdLst>
    <p:sldId id="332" r:id="rId2"/>
    <p:sldId id="333" r:id="rId3"/>
    <p:sldId id="334" r:id="rId4"/>
    <p:sldId id="335" r:id="rId5"/>
    <p:sldId id="336" r:id="rId6"/>
    <p:sldId id="337" r:id="rId7"/>
    <p:sldId id="338" r:id="rId8"/>
    <p:sldId id="339" r:id="rId9"/>
    <p:sldId id="340" r:id="rId10"/>
    <p:sldId id="341" r:id="rId11"/>
    <p:sldId id="342" r:id="rId12"/>
    <p:sldId id="343" r:id="rId13"/>
    <p:sldId id="344" r:id="rId14"/>
    <p:sldId id="345" r:id="rId15"/>
    <p:sldId id="346" r:id="rId16"/>
    <p:sldId id="289" r:id="rId17"/>
    <p:sldId id="327" r:id="rId18"/>
    <p:sldId id="290" r:id="rId19"/>
    <p:sldId id="291" r:id="rId20"/>
    <p:sldId id="318" r:id="rId21"/>
    <p:sldId id="292" r:id="rId22"/>
    <p:sldId id="324" r:id="rId23"/>
    <p:sldId id="293" r:id="rId24"/>
    <p:sldId id="294" r:id="rId25"/>
    <p:sldId id="295" r:id="rId26"/>
    <p:sldId id="296" r:id="rId27"/>
    <p:sldId id="320" r:id="rId28"/>
    <p:sldId id="321" r:id="rId29"/>
    <p:sldId id="301" r:id="rId30"/>
    <p:sldId id="329" r:id="rId31"/>
    <p:sldId id="330" r:id="rId32"/>
    <p:sldId id="331" r:id="rId33"/>
    <p:sldId id="304" r:id="rId34"/>
    <p:sldId id="305" r:id="rId35"/>
    <p:sldId id="322" r:id="rId36"/>
    <p:sldId id="323" r:id="rId37"/>
    <p:sldId id="306" r:id="rId38"/>
    <p:sldId id="328"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 id="398" r:id="rId91"/>
    <p:sldId id="399" r:id="rId92"/>
    <p:sldId id="400" r:id="rId93"/>
    <p:sldId id="401" r:id="rId94"/>
    <p:sldId id="402" r:id="rId95"/>
    <p:sldId id="403" r:id="rId96"/>
    <p:sldId id="404" r:id="rId97"/>
    <p:sldId id="405" r:id="rId98"/>
    <p:sldId id="406" r:id="rId99"/>
    <p:sldId id="407" r:id="rId100"/>
    <p:sldId id="408" r:id="rId101"/>
    <p:sldId id="409" r:id="rId102"/>
    <p:sldId id="410" r:id="rId103"/>
    <p:sldId id="411" r:id="rId104"/>
    <p:sldId id="412" r:id="rId105"/>
    <p:sldId id="413" r:id="rId106"/>
    <p:sldId id="414" r:id="rId107"/>
    <p:sldId id="415" r:id="rId108"/>
    <p:sldId id="416" r:id="rId109"/>
    <p:sldId id="417" r:id="rId110"/>
    <p:sldId id="418" r:id="rId111"/>
    <p:sldId id="419" r:id="rId112"/>
    <p:sldId id="420" r:id="rId113"/>
    <p:sldId id="421" r:id="rId114"/>
    <p:sldId id="422" r:id="rId115"/>
    <p:sldId id="423" r:id="rId116"/>
    <p:sldId id="424" r:id="rId117"/>
    <p:sldId id="425" r:id="rId118"/>
    <p:sldId id="440" r:id="rId119"/>
    <p:sldId id="441" r:id="rId120"/>
    <p:sldId id="426" r:id="rId121"/>
    <p:sldId id="427" r:id="rId122"/>
    <p:sldId id="428" r:id="rId123"/>
    <p:sldId id="429" r:id="rId124"/>
    <p:sldId id="430" r:id="rId125"/>
    <p:sldId id="431" r:id="rId126"/>
    <p:sldId id="432" r:id="rId127"/>
    <p:sldId id="433" r:id="rId128"/>
    <p:sldId id="434" r:id="rId129"/>
    <p:sldId id="435" r:id="rId130"/>
    <p:sldId id="436" r:id="rId131"/>
    <p:sldId id="437" r:id="rId132"/>
    <p:sldId id="438" r:id="rId133"/>
    <p:sldId id="439" r:id="rId134"/>
    <p:sldId id="442" r:id="rId135"/>
    <p:sldId id="443" r:id="rId136"/>
    <p:sldId id="465" r:id="rId137"/>
    <p:sldId id="444" r:id="rId138"/>
    <p:sldId id="445" r:id="rId139"/>
    <p:sldId id="446" r:id="rId140"/>
    <p:sldId id="447" r:id="rId141"/>
    <p:sldId id="448" r:id="rId142"/>
    <p:sldId id="449" r:id="rId143"/>
    <p:sldId id="450" r:id="rId144"/>
    <p:sldId id="451" r:id="rId145"/>
    <p:sldId id="452" r:id="rId146"/>
    <p:sldId id="453" r:id="rId147"/>
    <p:sldId id="454" r:id="rId148"/>
    <p:sldId id="455" r:id="rId149"/>
    <p:sldId id="456" r:id="rId150"/>
    <p:sldId id="457" r:id="rId151"/>
    <p:sldId id="458" r:id="rId152"/>
    <p:sldId id="459" r:id="rId153"/>
    <p:sldId id="460" r:id="rId154"/>
    <p:sldId id="461" r:id="rId155"/>
    <p:sldId id="462" r:id="rId156"/>
    <p:sldId id="463" r:id="rId157"/>
    <p:sldId id="464" r:id="rId158"/>
    <p:sldId id="487" r:id="rId159"/>
    <p:sldId id="488" r:id="rId160"/>
    <p:sldId id="489" r:id="rId161"/>
    <p:sldId id="548" r:id="rId162"/>
    <p:sldId id="491" r:id="rId163"/>
    <p:sldId id="492" r:id="rId164"/>
    <p:sldId id="493" r:id="rId165"/>
    <p:sldId id="494" r:id="rId166"/>
    <p:sldId id="495" r:id="rId167"/>
    <p:sldId id="496" r:id="rId168"/>
    <p:sldId id="497" r:id="rId169"/>
    <p:sldId id="498" r:id="rId170"/>
    <p:sldId id="499" r:id="rId171"/>
    <p:sldId id="500" r:id="rId172"/>
    <p:sldId id="501" r:id="rId173"/>
    <p:sldId id="502" r:id="rId174"/>
    <p:sldId id="503" r:id="rId175"/>
    <p:sldId id="504" r:id="rId176"/>
    <p:sldId id="505" r:id="rId177"/>
    <p:sldId id="506" r:id="rId178"/>
    <p:sldId id="507" r:id="rId179"/>
    <p:sldId id="547" r:id="rId180"/>
    <p:sldId id="564" r:id="rId181"/>
    <p:sldId id="565" r:id="rId182"/>
    <p:sldId id="566" r:id="rId183"/>
    <p:sldId id="567" r:id="rId184"/>
    <p:sldId id="568" r:id="rId185"/>
    <p:sldId id="569" r:id="rId186"/>
    <p:sldId id="570" r:id="rId187"/>
    <p:sldId id="571" r:id="rId188"/>
    <p:sldId id="572" r:id="rId189"/>
    <p:sldId id="508" r:id="rId190"/>
    <p:sldId id="511" r:id="rId191"/>
    <p:sldId id="512" r:id="rId192"/>
    <p:sldId id="513" r:id="rId193"/>
    <p:sldId id="514" r:id="rId194"/>
    <p:sldId id="515" r:id="rId195"/>
    <p:sldId id="516" r:id="rId196"/>
    <p:sldId id="517" r:id="rId197"/>
    <p:sldId id="518" r:id="rId198"/>
    <p:sldId id="519" r:id="rId199"/>
    <p:sldId id="520" r:id="rId200"/>
    <p:sldId id="521" r:id="rId201"/>
    <p:sldId id="522" r:id="rId202"/>
    <p:sldId id="523" r:id="rId203"/>
    <p:sldId id="524" r:id="rId204"/>
    <p:sldId id="525" r:id="rId205"/>
    <p:sldId id="526" r:id="rId206"/>
    <p:sldId id="549" r:id="rId207"/>
    <p:sldId id="550" r:id="rId208"/>
    <p:sldId id="551" r:id="rId209"/>
    <p:sldId id="552" r:id="rId210"/>
    <p:sldId id="553" r:id="rId211"/>
    <p:sldId id="554" r:id="rId212"/>
    <p:sldId id="555" r:id="rId213"/>
    <p:sldId id="556" r:id="rId214"/>
    <p:sldId id="557" r:id="rId215"/>
    <p:sldId id="558" r:id="rId216"/>
    <p:sldId id="559" r:id="rId217"/>
    <p:sldId id="560" r:id="rId218"/>
    <p:sldId id="561" r:id="rId219"/>
    <p:sldId id="562" r:id="rId220"/>
    <p:sldId id="563" r:id="rId221"/>
  </p:sldIdLst>
  <p:sldSz cx="9144000" cy="6858000" type="screen4x3"/>
  <p:notesSz cx="7099300" cy="10234613"/>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作成者"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336600"/>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9" autoAdjust="0"/>
    <p:restoredTop sz="94660"/>
  </p:normalViewPr>
  <p:slideViewPr>
    <p:cSldViewPr>
      <p:cViewPr varScale="1">
        <p:scale>
          <a:sx n="141" d="100"/>
          <a:sy n="141" d="100"/>
        </p:scale>
        <p:origin x="1224" y="1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commentAuthors" Target="commentAuthor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sarin\Dropbox\&#9734;&#35611;&#32681;&#38306;&#36899;\2015&#24515;&#29702;&#31185;&#23398;&#32113;&#35336;III\HAD13_112.xlsm"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MIURA%20Asako\Dropbox\&#9734;&#35611;&#32681;&#38306;&#36899;\2016&#24515;&#29702;&#31185;&#23398;&#32113;&#35336;III\LA&#20849;&#26377;\HAD\HAD15%20&#12477;&#12523;&#12496;&#12540;&#12458;&#12531;ver\HAD15_005.xlsm"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Miura\Dropbox\&#9734;&#35611;&#32681;&#38306;&#36899;\2018&#24515;&#29702;&#31185;&#23398;&#32113;&#35336;III\LA&#20849;&#26377;\&#23398;&#29983;&#29992;&#12510;&#12486;&#12522;&#12450;&#12523;\HAD\HAD16_050.xlsm"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noFill/>
            <a:ln>
              <a:solidFill>
                <a:schemeClr val="tx1"/>
              </a:solidFill>
              <a:prstDash val="solid"/>
            </a:ln>
            <a:extLst>
              <a:ext uri="{909E8E84-426E-40DD-AFC4-6F175D3DCCD1}">
                <a14:hiddenFill xmlns:a14="http://schemas.microsoft.com/office/drawing/2010/main">
                  <a:solidFill>
                    <a:srgbClr val="4F81BD"/>
                  </a:solidFill>
                </a14:hiddenFill>
              </a:ext>
            </a:extLst>
          </c:spPr>
          <c:invertIfNegative val="0"/>
          <c:cat>
            <c:numRef>
              <c:f>[HAD13_112.xlsm]Freq!$B$78:$B$81</c:f>
              <c:numCache>
                <c:formatCode>General</c:formatCode>
                <c:ptCount val="4"/>
                <c:pt idx="0">
                  <c:v>1</c:v>
                </c:pt>
                <c:pt idx="1">
                  <c:v>2</c:v>
                </c:pt>
                <c:pt idx="2">
                  <c:v>3</c:v>
                </c:pt>
                <c:pt idx="3">
                  <c:v>4</c:v>
                </c:pt>
              </c:numCache>
            </c:numRef>
          </c:cat>
          <c:val>
            <c:numRef>
              <c:f>[HAD13_112.xlsm]Freq!$E$78:$E$81</c:f>
              <c:numCache>
                <c:formatCode>General</c:formatCode>
                <c:ptCount val="4"/>
                <c:pt idx="0">
                  <c:v>24</c:v>
                </c:pt>
                <c:pt idx="1">
                  <c:v>99</c:v>
                </c:pt>
                <c:pt idx="2">
                  <c:v>72</c:v>
                </c:pt>
                <c:pt idx="3">
                  <c:v>7</c:v>
                </c:pt>
              </c:numCache>
            </c:numRef>
          </c:val>
          <c:extLst>
            <c:ext xmlns:c16="http://schemas.microsoft.com/office/drawing/2014/chart" uri="{C3380CC4-5D6E-409C-BE32-E72D297353CC}">
              <c16:uniqueId val="{00000000-7917-4BBA-90B0-970AB12CDB73}"/>
            </c:ext>
          </c:extLst>
        </c:ser>
        <c:dLbls>
          <c:showLegendKey val="0"/>
          <c:showVal val="0"/>
          <c:showCatName val="0"/>
          <c:showSerName val="0"/>
          <c:showPercent val="0"/>
          <c:showBubbleSize val="0"/>
        </c:dLbls>
        <c:gapWidth val="0"/>
        <c:axId val="345192104"/>
        <c:axId val="344797824"/>
      </c:barChart>
      <c:catAx>
        <c:axId val="345192104"/>
        <c:scaling>
          <c:orientation val="minMax"/>
        </c:scaling>
        <c:delete val="0"/>
        <c:axPos val="b"/>
        <c:title>
          <c:tx>
            <c:rich>
              <a:bodyPr/>
              <a:lstStyle/>
              <a:p>
                <a:pPr>
                  <a:defRPr/>
                </a:pPr>
                <a:r>
                  <a:rPr lang="ja-JP" altLang="en-US"/>
                  <a:t>孤独感</a:t>
                </a:r>
                <a:r>
                  <a:rPr lang="en-US" altLang="ja-JP"/>
                  <a:t>5</a:t>
                </a:r>
              </a:p>
            </c:rich>
          </c:tx>
          <c:overlay val="0"/>
        </c:title>
        <c:numFmt formatCode="General" sourceLinked="1"/>
        <c:majorTickMark val="out"/>
        <c:minorTickMark val="none"/>
        <c:tickLblPos val="nextTo"/>
        <c:crossAx val="344797824"/>
        <c:crosses val="autoZero"/>
        <c:auto val="1"/>
        <c:lblAlgn val="ctr"/>
        <c:lblOffset val="100"/>
        <c:noMultiLvlLbl val="0"/>
      </c:catAx>
      <c:valAx>
        <c:axId val="344797824"/>
        <c:scaling>
          <c:orientation val="minMax"/>
        </c:scaling>
        <c:delete val="0"/>
        <c:axPos val="l"/>
        <c:title>
          <c:tx>
            <c:rich>
              <a:bodyPr/>
              <a:lstStyle/>
              <a:p>
                <a:pPr>
                  <a:defRPr/>
                </a:pPr>
                <a:r>
                  <a:rPr lang="ja-JP" altLang="en-US"/>
                  <a:t>度数</a:t>
                </a:r>
              </a:p>
            </c:rich>
          </c:tx>
          <c:overlay val="0"/>
        </c:title>
        <c:numFmt formatCode="General" sourceLinked="0"/>
        <c:majorTickMark val="out"/>
        <c:minorTickMark val="none"/>
        <c:tickLblPos val="nextTo"/>
        <c:crossAx val="345192104"/>
        <c:crosses val="autoZero"/>
        <c:crossBetween val="between"/>
      </c:valAx>
      <c:spPr>
        <a:solidFill>
          <a:srgbClr val="FFFFFF"/>
        </a:solidFill>
        <a:ln>
          <a:solidFill>
            <a:srgbClr val="FFFFFF"/>
          </a:solidFill>
          <a:prstDash val="solid"/>
        </a:ln>
      </c:spPr>
    </c:plotArea>
    <c:plotVisOnly val="1"/>
    <c:dispBlanksAs val="gap"/>
    <c:showDLblsOverMax val="0"/>
  </c:chart>
  <c:spPr>
    <a:ln w="9525">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a:solidFill>
                <a:schemeClr val="tx1"/>
              </a:solidFill>
            </a:ln>
          </c:spPr>
          <c:marker>
            <c:symbol val="none"/>
          </c:marker>
          <c:dLbls>
            <c:numFmt formatCode="#,##0.00_);[Red]\(#,##0.00\)" sourceLinked="0"/>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errBars>
            <c:errDir val="y"/>
            <c:errBarType val="both"/>
            <c:errValType val="cust"/>
            <c:noEndCap val="0"/>
            <c:plus>
              <c:numLit>
                <c:formatCode>General</c:formatCode>
                <c:ptCount val="1"/>
                <c:pt idx="0">
                  <c:v>7.8520822673058946E-2</c:v>
                </c:pt>
              </c:numLit>
            </c:plus>
            <c:minus>
              <c:numLit>
                <c:formatCode>General</c:formatCode>
                <c:ptCount val="1"/>
                <c:pt idx="0">
                  <c:v>7.8520822673058946E-2</c:v>
                </c:pt>
              </c:numLit>
            </c:minus>
          </c:errBars>
          <c:cat>
            <c:strRef>
              <c:f>TtestW!$B$7:$B$8</c:f>
              <c:strCache>
                <c:ptCount val="2"/>
                <c:pt idx="0">
                  <c:v>anx2015</c:v>
                </c:pt>
                <c:pt idx="1">
                  <c:v>anx2016</c:v>
                </c:pt>
              </c:strCache>
            </c:strRef>
          </c:cat>
          <c:val>
            <c:numRef>
              <c:f>TtestW!$C$7:$C$8</c:f>
              <c:numCache>
                <c:formatCode>0.000</c:formatCode>
                <c:ptCount val="2"/>
                <c:pt idx="0">
                  <c:v>3.046875</c:v>
                </c:pt>
                <c:pt idx="1">
                  <c:v>1.84375</c:v>
                </c:pt>
              </c:numCache>
            </c:numRef>
          </c:val>
          <c:smooth val="0"/>
          <c:extLst>
            <c:ext xmlns:c16="http://schemas.microsoft.com/office/drawing/2014/chart" uri="{C3380CC4-5D6E-409C-BE32-E72D297353CC}">
              <c16:uniqueId val="{00000000-2F23-4956-A12B-C48237F08B08}"/>
            </c:ext>
          </c:extLst>
        </c:ser>
        <c:dLbls>
          <c:dLblPos val="t"/>
          <c:showLegendKey val="0"/>
          <c:showVal val="1"/>
          <c:showCatName val="0"/>
          <c:showSerName val="0"/>
          <c:showPercent val="0"/>
          <c:showBubbleSize val="0"/>
        </c:dLbls>
        <c:smooth val="0"/>
        <c:axId val="344927256"/>
        <c:axId val="344929688"/>
      </c:lineChart>
      <c:catAx>
        <c:axId val="344927256"/>
        <c:scaling>
          <c:orientation val="minMax"/>
        </c:scaling>
        <c:delete val="0"/>
        <c:axPos val="b"/>
        <c:title>
          <c:tx>
            <c:rich>
              <a:bodyPr/>
              <a:lstStyle/>
              <a:p>
                <a:pPr>
                  <a:defRPr/>
                </a:pPr>
                <a:r>
                  <a:rPr lang="en-US" altLang="ja-JP" dirty="0" smtClean="0"/>
                  <a:t>2017</a:t>
                </a:r>
                <a:r>
                  <a:rPr lang="ja-JP" altLang="en-US" dirty="0" smtClean="0"/>
                  <a:t>年</a:t>
                </a:r>
                <a:r>
                  <a:rPr lang="en-US" altLang="ja-JP" dirty="0"/>
                  <a:t>5</a:t>
                </a:r>
                <a:r>
                  <a:rPr lang="ja-JP" altLang="en-US" dirty="0"/>
                  <a:t>月　　　　　　</a:t>
                </a:r>
                <a:r>
                  <a:rPr lang="en-US" altLang="ja-JP" dirty="0" smtClean="0"/>
                  <a:t>2018</a:t>
                </a:r>
                <a:r>
                  <a:rPr lang="ja-JP" altLang="en-US" dirty="0" smtClean="0"/>
                  <a:t>年</a:t>
                </a:r>
                <a:r>
                  <a:rPr lang="en-US" altLang="ja-JP" dirty="0"/>
                  <a:t>5</a:t>
                </a:r>
                <a:r>
                  <a:rPr lang="ja-JP" altLang="en-US" dirty="0"/>
                  <a:t>月</a:t>
                </a:r>
              </a:p>
            </c:rich>
          </c:tx>
          <c:overlay val="0"/>
        </c:title>
        <c:numFmt formatCode="General" sourceLinked="1"/>
        <c:majorTickMark val="out"/>
        <c:minorTickMark val="none"/>
        <c:tickLblPos val="none"/>
        <c:spPr>
          <a:ln>
            <a:solidFill>
              <a:schemeClr val="tx1"/>
            </a:solidFill>
          </a:ln>
        </c:spPr>
        <c:txPr>
          <a:bodyPr/>
          <a:lstStyle/>
          <a:p>
            <a:pPr>
              <a:defRPr>
                <a:latin typeface="Times New Roman"/>
                <a:ea typeface="Times New Roman"/>
                <a:cs typeface="Times New Roman"/>
              </a:defRPr>
            </a:pPr>
            <a:endParaRPr lang="ja-JP"/>
          </a:p>
        </c:txPr>
        <c:crossAx val="344929688"/>
        <c:crosses val="autoZero"/>
        <c:auto val="1"/>
        <c:lblAlgn val="ctr"/>
        <c:lblOffset val="100"/>
        <c:noMultiLvlLbl val="0"/>
      </c:catAx>
      <c:valAx>
        <c:axId val="344929688"/>
        <c:scaling>
          <c:orientation val="minMax"/>
          <c:max val="4"/>
          <c:min val="1"/>
        </c:scaling>
        <c:delete val="0"/>
        <c:axPos val="l"/>
        <c:title>
          <c:tx>
            <c:rich>
              <a:bodyPr rot="0" vert="wordArtVertRtl"/>
              <a:lstStyle/>
              <a:p>
                <a:pPr>
                  <a:defRPr/>
                </a:pPr>
                <a:r>
                  <a:rPr lang="ja-JP" altLang="en-US"/>
                  <a:t>大学生活への不安</a:t>
                </a:r>
              </a:p>
            </c:rich>
          </c:tx>
          <c:overlay val="0"/>
        </c:title>
        <c:numFmt formatCode="#,##0_);[Red]\(#,##0\)" sourceLinked="0"/>
        <c:majorTickMark val="out"/>
        <c:minorTickMark val="none"/>
        <c:tickLblPos val="nextTo"/>
        <c:spPr>
          <a:ln>
            <a:solidFill>
              <a:schemeClr val="tx1"/>
            </a:solidFill>
          </a:ln>
        </c:spPr>
        <c:txPr>
          <a:bodyPr/>
          <a:lstStyle/>
          <a:p>
            <a:pPr>
              <a:defRPr>
                <a:latin typeface="Times New Roman"/>
                <a:ea typeface="Times New Roman"/>
                <a:cs typeface="Times New Roman"/>
              </a:defRPr>
            </a:pPr>
            <a:endParaRPr lang="ja-JP"/>
          </a:p>
        </c:txPr>
        <c:crossAx val="344927256"/>
        <c:crosses val="autoZero"/>
        <c:crossBetween val="between"/>
        <c:majorUnit val="1"/>
      </c:valAx>
      <c:spPr>
        <a:solidFill>
          <a:srgbClr val="FFFFFF"/>
        </a:solidFill>
        <a:ln>
          <a:solidFill>
            <a:srgbClr val="FFFFFF"/>
          </a:solidFill>
          <a:prstDash val="solid"/>
        </a:ln>
      </c:spPr>
    </c:plotArea>
    <c:plotVisOnly val="1"/>
    <c:dispBlanksAs val="gap"/>
    <c:showDLblsOverMax val="0"/>
  </c:chart>
  <c:spPr>
    <a:ln w="9525">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TtestW!$B$7</c:f>
              <c:strCache>
                <c:ptCount val="1"/>
                <c:pt idx="0">
                  <c:v>anx2017</c:v>
                </c:pt>
              </c:strCache>
            </c:strRef>
          </c:tx>
          <c:spPr>
            <a:solidFill>
              <a:schemeClr val="bg1"/>
            </a:solidFill>
            <a:ln>
              <a:solidFill>
                <a:schemeClr val="tx1"/>
              </a:solidFill>
            </a:ln>
          </c:spPr>
          <c:invertIfNegative val="0"/>
          <c:errBars>
            <c:errBarType val="both"/>
            <c:errValType val="cust"/>
            <c:noEndCap val="0"/>
            <c:plus>
              <c:numLit>
                <c:formatCode>General</c:formatCode>
                <c:ptCount val="1"/>
                <c:pt idx="0">
                  <c:v>7.8520822673058946E-2</c:v>
                </c:pt>
              </c:numLit>
            </c:plus>
            <c:minus>
              <c:numLit>
                <c:formatCode>General</c:formatCode>
                <c:ptCount val="1"/>
                <c:pt idx="0">
                  <c:v>7.8520822673058946E-2</c:v>
                </c:pt>
              </c:numLit>
            </c:minus>
          </c:errBars>
          <c:val>
            <c:numRef>
              <c:f>TtestW!$C$7</c:f>
              <c:numCache>
                <c:formatCode>0.000</c:formatCode>
                <c:ptCount val="1"/>
                <c:pt idx="0">
                  <c:v>3.046875</c:v>
                </c:pt>
              </c:numCache>
            </c:numRef>
          </c:val>
          <c:extLst>
            <c:ext xmlns:c16="http://schemas.microsoft.com/office/drawing/2014/chart" uri="{C3380CC4-5D6E-409C-BE32-E72D297353CC}">
              <c16:uniqueId val="{00000000-408A-476A-A32D-4D21A10F319D}"/>
            </c:ext>
          </c:extLst>
        </c:ser>
        <c:ser>
          <c:idx val="1"/>
          <c:order val="1"/>
          <c:tx>
            <c:strRef>
              <c:f>TtestW!$B$8</c:f>
              <c:strCache>
                <c:ptCount val="1"/>
                <c:pt idx="0">
                  <c:v>anx2018</c:v>
                </c:pt>
              </c:strCache>
            </c:strRef>
          </c:tx>
          <c:spPr>
            <a:solidFill>
              <a:sysClr val="window" lastClr="FFFFFF">
                <a:lumMod val="40000"/>
              </a:sysClr>
            </a:solidFill>
            <a:ln>
              <a:solidFill>
                <a:schemeClr val="tx1"/>
              </a:solidFill>
            </a:ln>
          </c:spPr>
          <c:invertIfNegative val="0"/>
          <c:errBars>
            <c:errBarType val="both"/>
            <c:errValType val="cust"/>
            <c:noEndCap val="0"/>
            <c:plus>
              <c:numLit>
                <c:formatCode>General</c:formatCode>
                <c:ptCount val="1"/>
                <c:pt idx="0">
                  <c:v>0.11184498466734258</c:v>
                </c:pt>
              </c:numLit>
            </c:plus>
            <c:minus>
              <c:numLit>
                <c:formatCode>General</c:formatCode>
                <c:ptCount val="1"/>
                <c:pt idx="0">
                  <c:v>0.11184498466734258</c:v>
                </c:pt>
              </c:numLit>
            </c:minus>
          </c:errBars>
          <c:val>
            <c:numRef>
              <c:f>TtestW!$C$8</c:f>
              <c:numCache>
                <c:formatCode>0.000</c:formatCode>
                <c:ptCount val="1"/>
                <c:pt idx="0">
                  <c:v>1.84375</c:v>
                </c:pt>
              </c:numCache>
            </c:numRef>
          </c:val>
          <c:extLst>
            <c:ext xmlns:c16="http://schemas.microsoft.com/office/drawing/2014/chart" uri="{C3380CC4-5D6E-409C-BE32-E72D297353CC}">
              <c16:uniqueId val="{00000001-408A-476A-A32D-4D21A10F319D}"/>
            </c:ext>
          </c:extLst>
        </c:ser>
        <c:dLbls>
          <c:showLegendKey val="0"/>
          <c:showVal val="0"/>
          <c:showCatName val="0"/>
          <c:showSerName val="0"/>
          <c:showPercent val="0"/>
          <c:showBubbleSize val="0"/>
        </c:dLbls>
        <c:gapWidth val="150"/>
        <c:axId val="344974456"/>
        <c:axId val="344974840"/>
      </c:barChart>
      <c:catAx>
        <c:axId val="344974456"/>
        <c:scaling>
          <c:orientation val="minMax"/>
        </c:scaling>
        <c:delete val="0"/>
        <c:axPos val="b"/>
        <c:title>
          <c:tx>
            <c:rich>
              <a:bodyPr/>
              <a:lstStyle/>
              <a:p>
                <a:pPr>
                  <a:defRPr/>
                </a:pPr>
                <a:r>
                  <a:rPr lang="en-US" altLang="ja-JP"/>
                  <a:t>WITHIN</a:t>
                </a:r>
              </a:p>
            </c:rich>
          </c:tx>
          <c:overlay val="0"/>
        </c:title>
        <c:majorTickMark val="out"/>
        <c:minorTickMark val="none"/>
        <c:tickLblPos val="none"/>
        <c:spPr>
          <a:ln>
            <a:solidFill>
              <a:schemeClr val="tx1"/>
            </a:solidFill>
          </a:ln>
        </c:spPr>
        <c:txPr>
          <a:bodyPr/>
          <a:lstStyle/>
          <a:p>
            <a:pPr>
              <a:defRPr>
                <a:latin typeface="Times New Roman"/>
                <a:ea typeface="Times New Roman"/>
                <a:cs typeface="Times New Roman"/>
              </a:defRPr>
            </a:pPr>
            <a:endParaRPr lang="ja-JP"/>
          </a:p>
        </c:txPr>
        <c:crossAx val="344974840"/>
        <c:crosses val="autoZero"/>
        <c:auto val="1"/>
        <c:lblAlgn val="ctr"/>
        <c:lblOffset val="100"/>
        <c:noMultiLvlLbl val="0"/>
      </c:catAx>
      <c:valAx>
        <c:axId val="344974840"/>
        <c:scaling>
          <c:orientation val="minMax"/>
        </c:scaling>
        <c:delete val="0"/>
        <c:axPos val="l"/>
        <c:title>
          <c:tx>
            <c:rich>
              <a:bodyPr rot="0" vert="wordArtVertRtl"/>
              <a:lstStyle/>
              <a:p>
                <a:pPr>
                  <a:defRPr/>
                </a:pPr>
                <a:r>
                  <a:rPr lang="ja-JP" altLang="en-US"/>
                  <a:t>得点</a:t>
                </a:r>
              </a:p>
            </c:rich>
          </c:tx>
          <c:overlay val="0"/>
        </c:title>
        <c:numFmt formatCode="General" sourceLinked="0"/>
        <c:majorTickMark val="out"/>
        <c:minorTickMark val="none"/>
        <c:tickLblPos val="nextTo"/>
        <c:spPr>
          <a:ln>
            <a:solidFill>
              <a:schemeClr val="tx1"/>
            </a:solidFill>
          </a:ln>
        </c:spPr>
        <c:txPr>
          <a:bodyPr/>
          <a:lstStyle/>
          <a:p>
            <a:pPr>
              <a:defRPr>
                <a:latin typeface="Times New Roman"/>
                <a:ea typeface="Times New Roman"/>
                <a:cs typeface="Times New Roman"/>
              </a:defRPr>
            </a:pPr>
            <a:endParaRPr lang="ja-JP"/>
          </a:p>
        </c:txPr>
        <c:crossAx val="344974456"/>
        <c:crosses val="autoZero"/>
        <c:crossBetween val="between"/>
      </c:valAx>
      <c:spPr>
        <a:solidFill>
          <a:srgbClr val="FFFFFF"/>
        </a:solidFill>
        <a:ln>
          <a:solidFill>
            <a:srgbClr val="FFFFFF"/>
          </a:solidFill>
          <a:prstDash val="solid"/>
        </a:ln>
      </c:spPr>
    </c:plotArea>
    <c:legend>
      <c:legendPos val="r"/>
      <c:overlay val="0"/>
    </c:legend>
    <c:plotVisOnly val="1"/>
    <c:dispBlanksAs val="gap"/>
    <c:showDLblsOverMax val="0"/>
  </c:chart>
  <c:spPr>
    <a:ln w="9525">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5473" tIns="47736" rIns="95473" bIns="47736" numCol="1" anchor="t" anchorCtr="0" compatLnSpc="1">
            <a:prstTxWarp prst="textNoShape">
              <a:avLst/>
            </a:prstTxWarp>
          </a:bodyPr>
          <a:lstStyle>
            <a:lvl1pPr defTabSz="954088">
              <a:defRPr sz="1300"/>
            </a:lvl1pPr>
          </a:lstStyle>
          <a:p>
            <a:endParaRPr lang="en-US" altLang="ja-JP"/>
          </a:p>
        </p:txBody>
      </p:sp>
      <p:sp>
        <p:nvSpPr>
          <p:cNvPr id="80899"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5473" tIns="47736" rIns="95473" bIns="47736" numCol="1" anchor="t" anchorCtr="0" compatLnSpc="1">
            <a:prstTxWarp prst="textNoShape">
              <a:avLst/>
            </a:prstTxWarp>
          </a:bodyPr>
          <a:lstStyle>
            <a:lvl1pPr algn="r" defTabSz="954088">
              <a:defRPr sz="1300"/>
            </a:lvl1pPr>
          </a:lstStyle>
          <a:p>
            <a:endParaRPr lang="en-US" altLang="ja-JP"/>
          </a:p>
        </p:txBody>
      </p:sp>
      <p:sp>
        <p:nvSpPr>
          <p:cNvPr id="80900"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5473" tIns="47736" rIns="95473" bIns="47736" numCol="1" anchor="b" anchorCtr="0" compatLnSpc="1">
            <a:prstTxWarp prst="textNoShape">
              <a:avLst/>
            </a:prstTxWarp>
          </a:bodyPr>
          <a:lstStyle>
            <a:lvl1pPr defTabSz="954088">
              <a:defRPr sz="1300"/>
            </a:lvl1pPr>
          </a:lstStyle>
          <a:p>
            <a:endParaRPr lang="en-US" altLang="ja-JP"/>
          </a:p>
        </p:txBody>
      </p:sp>
      <p:sp>
        <p:nvSpPr>
          <p:cNvPr id="80901"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5473" tIns="47736" rIns="95473" bIns="47736" numCol="1" anchor="b" anchorCtr="0" compatLnSpc="1">
            <a:prstTxWarp prst="textNoShape">
              <a:avLst/>
            </a:prstTxWarp>
          </a:bodyPr>
          <a:lstStyle>
            <a:lvl1pPr algn="r" defTabSz="954088">
              <a:defRPr sz="1300"/>
            </a:lvl1pPr>
          </a:lstStyle>
          <a:p>
            <a:fld id="{44502E78-68F6-4AA1-B857-BADF19FE6284}" type="slidenum">
              <a:rPr lang="en-US" altLang="ja-JP"/>
              <a:pPr/>
              <a:t>‹#›</a:t>
            </a:fld>
            <a:endParaRPr lang="en-US" altLang="ja-JP"/>
          </a:p>
        </p:txBody>
      </p:sp>
    </p:spTree>
    <p:extLst>
      <p:ext uri="{BB962C8B-B14F-4D97-AF65-F5344CB8AC3E}">
        <p14:creationId xmlns:p14="http://schemas.microsoft.com/office/powerpoint/2010/main" val="495286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5473" tIns="47736" rIns="95473" bIns="47736" numCol="1" anchor="t" anchorCtr="0" compatLnSpc="1">
            <a:prstTxWarp prst="textNoShape">
              <a:avLst/>
            </a:prstTxWarp>
          </a:bodyPr>
          <a:lstStyle>
            <a:lvl1pPr defTabSz="954088">
              <a:defRPr sz="1300"/>
            </a:lvl1pPr>
          </a:lstStyle>
          <a:p>
            <a:endParaRPr lang="en-US" altLang="ja-JP"/>
          </a:p>
        </p:txBody>
      </p:sp>
      <p:sp>
        <p:nvSpPr>
          <p:cNvPr id="4099" name="Rectangle 3"/>
          <p:cNvSpPr>
            <a:spLocks noGrp="1" noChangeArrowheads="1"/>
          </p:cNvSpPr>
          <p:nvPr>
            <p:ph type="dt" idx="1"/>
          </p:nvPr>
        </p:nvSpPr>
        <p:spPr bwMode="auto">
          <a:xfrm>
            <a:off x="4021138" y="0"/>
            <a:ext cx="3076575" cy="512763"/>
          </a:xfrm>
          <a:prstGeom prst="rect">
            <a:avLst/>
          </a:prstGeom>
          <a:noFill/>
          <a:ln w="9525">
            <a:noFill/>
            <a:miter lim="800000"/>
            <a:headEnd/>
            <a:tailEnd/>
          </a:ln>
          <a:effectLst/>
        </p:spPr>
        <p:txBody>
          <a:bodyPr vert="horz" wrap="square" lIns="95473" tIns="47736" rIns="95473" bIns="47736" numCol="1" anchor="t" anchorCtr="0" compatLnSpc="1">
            <a:prstTxWarp prst="textNoShape">
              <a:avLst/>
            </a:prstTxWarp>
          </a:bodyPr>
          <a:lstStyle>
            <a:lvl1pPr algn="r" defTabSz="954088">
              <a:defRPr sz="1300"/>
            </a:lvl1pPr>
          </a:lstStyle>
          <a:p>
            <a:endParaRPr lang="en-US" altLang="ja-JP"/>
          </a:p>
        </p:txBody>
      </p:sp>
      <p:sp>
        <p:nvSpPr>
          <p:cNvPr id="4100"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09613" y="4860925"/>
            <a:ext cx="5680075" cy="4606925"/>
          </a:xfrm>
          <a:prstGeom prst="rect">
            <a:avLst/>
          </a:prstGeom>
          <a:noFill/>
          <a:ln w="9525">
            <a:noFill/>
            <a:miter lim="800000"/>
            <a:headEnd/>
            <a:tailEnd/>
          </a:ln>
          <a:effectLst/>
        </p:spPr>
        <p:txBody>
          <a:bodyPr vert="horz" wrap="square" lIns="95473" tIns="47736" rIns="95473" bIns="47736"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102" name="Rectangle 6"/>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5473" tIns="47736" rIns="95473" bIns="47736" numCol="1" anchor="b" anchorCtr="0" compatLnSpc="1">
            <a:prstTxWarp prst="textNoShape">
              <a:avLst/>
            </a:prstTxWarp>
          </a:bodyPr>
          <a:lstStyle>
            <a:lvl1pPr defTabSz="954088">
              <a:defRPr sz="1300"/>
            </a:lvl1pPr>
          </a:lstStyle>
          <a:p>
            <a:endParaRPr lang="en-US" altLang="ja-JP"/>
          </a:p>
        </p:txBody>
      </p:sp>
      <p:sp>
        <p:nvSpPr>
          <p:cNvPr id="4103" name="Rectangle 7"/>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5473" tIns="47736" rIns="95473" bIns="47736" numCol="1" anchor="b" anchorCtr="0" compatLnSpc="1">
            <a:prstTxWarp prst="textNoShape">
              <a:avLst/>
            </a:prstTxWarp>
          </a:bodyPr>
          <a:lstStyle>
            <a:lvl1pPr algn="r" defTabSz="954088">
              <a:defRPr sz="1300"/>
            </a:lvl1pPr>
          </a:lstStyle>
          <a:p>
            <a:fld id="{CEB06D8A-E75E-44C6-A3DE-C9A490CA69BE}" type="slidenum">
              <a:rPr lang="en-US" altLang="ja-JP"/>
              <a:pPr/>
              <a:t>‹#›</a:t>
            </a:fld>
            <a:endParaRPr lang="en-US" altLang="ja-JP"/>
          </a:p>
        </p:txBody>
      </p:sp>
    </p:spTree>
    <p:extLst>
      <p:ext uri="{BB962C8B-B14F-4D97-AF65-F5344CB8AC3E}">
        <p14:creationId xmlns:p14="http://schemas.microsoft.com/office/powerpoint/2010/main" val="26725478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ＭＳ Ｐ明朝" charset="-128"/>
        <a:cs typeface="+mn-cs"/>
      </a:defRPr>
    </a:lvl1pPr>
    <a:lvl2pPr marL="457200" algn="l" rtl="0" fontAlgn="base">
      <a:spcBef>
        <a:spcPct val="30000"/>
      </a:spcBef>
      <a:spcAft>
        <a:spcPct val="0"/>
      </a:spcAft>
      <a:defRPr kumimoji="1" sz="1200" kern="1200">
        <a:solidFill>
          <a:schemeClr val="tx1"/>
        </a:solidFill>
        <a:latin typeface="Arial" charset="0"/>
        <a:ea typeface="ＭＳ Ｐ明朝" charset="-128"/>
        <a:cs typeface="+mn-cs"/>
      </a:defRPr>
    </a:lvl2pPr>
    <a:lvl3pPr marL="914400" algn="l" rtl="0" fontAlgn="base">
      <a:spcBef>
        <a:spcPct val="30000"/>
      </a:spcBef>
      <a:spcAft>
        <a:spcPct val="0"/>
      </a:spcAft>
      <a:defRPr kumimoji="1" sz="1200" kern="1200">
        <a:solidFill>
          <a:schemeClr val="tx1"/>
        </a:solidFill>
        <a:latin typeface="Arial" charset="0"/>
        <a:ea typeface="ＭＳ Ｐ明朝" charset="-128"/>
        <a:cs typeface="+mn-cs"/>
      </a:defRPr>
    </a:lvl3pPr>
    <a:lvl4pPr marL="1371600" algn="l" rtl="0" fontAlgn="base">
      <a:spcBef>
        <a:spcPct val="30000"/>
      </a:spcBef>
      <a:spcAft>
        <a:spcPct val="0"/>
      </a:spcAft>
      <a:defRPr kumimoji="1" sz="1200" kern="1200">
        <a:solidFill>
          <a:schemeClr val="tx1"/>
        </a:solidFill>
        <a:latin typeface="Arial" charset="0"/>
        <a:ea typeface="ＭＳ Ｐ明朝" charset="-128"/>
        <a:cs typeface="+mn-cs"/>
      </a:defRPr>
    </a:lvl4pPr>
    <a:lvl5pPr marL="1828800" algn="l" rtl="0" fontAlgn="base">
      <a:spcBef>
        <a:spcPct val="30000"/>
      </a:spcBef>
      <a:spcAft>
        <a:spcPct val="0"/>
      </a:spcAft>
      <a:defRPr kumimoji="1" sz="1200" kern="1200">
        <a:solidFill>
          <a:schemeClr val="tx1"/>
        </a:solidFill>
        <a:latin typeface="Arial" charset="0"/>
        <a:ea typeface="ＭＳ Ｐ明朝"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C664325-7FC2-4499-8679-8CD646CEACEE}" type="slidenum">
              <a:rPr lang="en-US" altLang="ja-JP"/>
              <a:pPr/>
              <a:t>1</a:t>
            </a:fld>
            <a:endParaRPr lang="en-US" altLang="ja-JP"/>
          </a:p>
        </p:txBody>
      </p:sp>
      <p:sp>
        <p:nvSpPr>
          <p:cNvPr id="44034"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20AA149E-D6F2-4403-ABE6-FE75FE7D3E69}" type="slidenum">
              <a:rPr lang="en-US" altLang="ja-JP" sz="1300"/>
              <a:pPr algn="r" defTabSz="919163"/>
              <a:t>1</a:t>
            </a:fld>
            <a:endParaRPr lang="en-US" altLang="ja-JP" sz="1300"/>
          </a:p>
        </p:txBody>
      </p:sp>
      <p:sp>
        <p:nvSpPr>
          <p:cNvPr id="44035" name="Rectangle 2"/>
          <p:cNvSpPr>
            <a:spLocks noGrp="1" noRot="1" noChangeAspect="1" noChangeArrowheads="1" noTextEdit="1"/>
          </p:cNvSpPr>
          <p:nvPr>
            <p:ph type="sldImg"/>
          </p:nvPr>
        </p:nvSpPr>
        <p:spPr>
          <a:xfrm>
            <a:off x="990600" y="766763"/>
            <a:ext cx="5119688" cy="3840162"/>
          </a:xfrm>
          <a:ln/>
        </p:spPr>
      </p:sp>
      <p:sp>
        <p:nvSpPr>
          <p:cNvPr id="44036" name="Rectangle 3"/>
          <p:cNvSpPr>
            <a:spLocks noGrp="1" noChangeArrowheads="1"/>
          </p:cNvSpPr>
          <p:nvPr>
            <p:ph type="body" idx="1"/>
          </p:nvPr>
        </p:nvSpPr>
        <p:spPr/>
        <p:txBody>
          <a:bodyPr lIns="91889" tIns="45944" rIns="91889" bIns="45944"/>
          <a:lstStyle/>
          <a:p>
            <a:endParaRPr lang="ja-JP" altLang="ja-JP"/>
          </a:p>
        </p:txBody>
      </p:sp>
    </p:spTree>
    <p:extLst>
      <p:ext uri="{BB962C8B-B14F-4D97-AF65-F5344CB8AC3E}">
        <p14:creationId xmlns:p14="http://schemas.microsoft.com/office/powerpoint/2010/main" val="408348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C664325-7FC2-4499-8679-8CD646CEACEE}" type="slidenum">
              <a:rPr lang="en-US" altLang="ja-JP"/>
              <a:pPr/>
              <a:t>16</a:t>
            </a:fld>
            <a:endParaRPr lang="en-US" altLang="ja-JP"/>
          </a:p>
        </p:txBody>
      </p:sp>
      <p:sp>
        <p:nvSpPr>
          <p:cNvPr id="44034"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20AA149E-D6F2-4403-ABE6-FE75FE7D3E69}" type="slidenum">
              <a:rPr lang="en-US" altLang="ja-JP" sz="1300"/>
              <a:pPr algn="r" defTabSz="919163"/>
              <a:t>16</a:t>
            </a:fld>
            <a:endParaRPr lang="en-US" altLang="ja-JP" sz="1300"/>
          </a:p>
        </p:txBody>
      </p:sp>
      <p:sp>
        <p:nvSpPr>
          <p:cNvPr id="44035" name="Rectangle 2"/>
          <p:cNvSpPr>
            <a:spLocks noGrp="1" noRot="1" noChangeAspect="1" noChangeArrowheads="1" noTextEdit="1"/>
          </p:cNvSpPr>
          <p:nvPr>
            <p:ph type="sldImg"/>
          </p:nvPr>
        </p:nvSpPr>
        <p:spPr>
          <a:xfrm>
            <a:off x="990600" y="766763"/>
            <a:ext cx="5119688" cy="3840162"/>
          </a:xfrm>
          <a:ln/>
        </p:spPr>
      </p:sp>
      <p:sp>
        <p:nvSpPr>
          <p:cNvPr id="44036" name="Rectangle 3"/>
          <p:cNvSpPr>
            <a:spLocks noGrp="1" noChangeArrowheads="1"/>
          </p:cNvSpPr>
          <p:nvPr>
            <p:ph type="body" idx="1"/>
          </p:nvPr>
        </p:nvSpPr>
        <p:spPr/>
        <p:txBody>
          <a:bodyPr lIns="91889" tIns="45944" rIns="91889" bIns="45944"/>
          <a:lstStyle/>
          <a:p>
            <a:endParaRPr lang="ja-JP" altLang="ja-JP"/>
          </a:p>
        </p:txBody>
      </p:sp>
    </p:spTree>
    <p:extLst>
      <p:ext uri="{BB962C8B-B14F-4D97-AF65-F5344CB8AC3E}">
        <p14:creationId xmlns:p14="http://schemas.microsoft.com/office/powerpoint/2010/main" val="42460986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954615AB-5204-483C-AF02-AFE5B8878C3A}" type="slidenum">
              <a:rPr lang="en-US" altLang="ja-JP" sz="1300" b="0">
                <a:latin typeface="Arial" charset="0"/>
                <a:ea typeface="ＭＳ Ｐゴシック" charset="-128"/>
              </a:rPr>
              <a:pPr algn="r" defTabSz="954088"/>
              <a:t>156</a:t>
            </a:fld>
            <a:endParaRPr lang="en-US" altLang="ja-JP" sz="1300" b="0">
              <a:latin typeface="Arial" charset="0"/>
              <a:ea typeface="ＭＳ Ｐゴシック" charset="-128"/>
            </a:endParaRPr>
          </a:p>
        </p:txBody>
      </p:sp>
      <p:sp>
        <p:nvSpPr>
          <p:cNvPr id="729091" name="Rectangle 2"/>
          <p:cNvSpPr>
            <a:spLocks noGrp="1" noRot="1" noChangeAspect="1" noChangeArrowheads="1" noTextEdit="1"/>
          </p:cNvSpPr>
          <p:nvPr>
            <p:ph type="sldImg"/>
          </p:nvPr>
        </p:nvSpPr>
        <p:spPr>
          <a:ln/>
        </p:spPr>
      </p:sp>
      <p:sp>
        <p:nvSpPr>
          <p:cNvPr id="72909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42616173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AE0938FC-B0FA-4E83-B046-03C6E1C64C1F}" type="slidenum">
              <a:rPr lang="en-US" altLang="ja-JP" sz="1300" b="0">
                <a:latin typeface="Arial" charset="0"/>
                <a:ea typeface="ＭＳ Ｐゴシック" charset="-128"/>
              </a:rPr>
              <a:pPr algn="r" defTabSz="954088"/>
              <a:t>157</a:t>
            </a:fld>
            <a:endParaRPr lang="en-US" altLang="ja-JP" sz="1300" b="0">
              <a:latin typeface="Arial" charset="0"/>
              <a:ea typeface="ＭＳ Ｐゴシック" charset="-128"/>
            </a:endParaRPr>
          </a:p>
        </p:txBody>
      </p:sp>
      <p:sp>
        <p:nvSpPr>
          <p:cNvPr id="731139" name="Rectangle 2"/>
          <p:cNvSpPr>
            <a:spLocks noGrp="1" noRot="1" noChangeAspect="1" noChangeArrowheads="1" noTextEdit="1"/>
          </p:cNvSpPr>
          <p:nvPr>
            <p:ph type="sldImg"/>
          </p:nvPr>
        </p:nvSpPr>
        <p:spPr>
          <a:ln/>
        </p:spPr>
      </p:sp>
      <p:sp>
        <p:nvSpPr>
          <p:cNvPr id="73114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426609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5856CF54-2457-4FEE-9F5F-4EF0F947595E}" type="slidenum">
              <a:rPr lang="en-US" altLang="ja-JP" sz="1300" b="0">
                <a:latin typeface="Arial" charset="0"/>
                <a:ea typeface="ＭＳ Ｐゴシック" charset="-128"/>
              </a:rPr>
              <a:pPr algn="r" defTabSz="954088"/>
              <a:t>158</a:t>
            </a:fld>
            <a:endParaRPr lang="en-US" altLang="ja-JP" sz="1300" b="0">
              <a:latin typeface="Arial" charset="0"/>
              <a:ea typeface="ＭＳ Ｐゴシック" charset="-128"/>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9530822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479C4D4E-388C-4A52-A5E9-188D282CECE5}" type="slidenum">
              <a:rPr lang="en-US" altLang="ja-JP" sz="1300" b="0">
                <a:latin typeface="Arial" charset="0"/>
                <a:ea typeface="ＭＳ Ｐゴシック" charset="-128"/>
              </a:rPr>
              <a:pPr algn="r" defTabSz="954088"/>
              <a:t>162</a:t>
            </a:fld>
            <a:endParaRPr lang="en-US" altLang="ja-JP" sz="1300" b="0">
              <a:latin typeface="Arial" charset="0"/>
              <a:ea typeface="ＭＳ Ｐゴシック" charset="-128"/>
            </a:endParaRPr>
          </a:p>
        </p:txBody>
      </p:sp>
      <p:sp>
        <p:nvSpPr>
          <p:cNvPr id="741379" name="Rectangle 2"/>
          <p:cNvSpPr>
            <a:spLocks noGrp="1" noRot="1" noChangeAspect="1" noChangeArrowheads="1" noTextEdit="1"/>
          </p:cNvSpPr>
          <p:nvPr>
            <p:ph type="sldImg"/>
          </p:nvPr>
        </p:nvSpPr>
        <p:spPr>
          <a:ln/>
        </p:spPr>
      </p:sp>
      <p:sp>
        <p:nvSpPr>
          <p:cNvPr id="74138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0061008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02E43AF5-70FB-4096-BC7F-72A772F1AF6E}" type="slidenum">
              <a:rPr lang="en-US" altLang="ja-JP" sz="1300" b="0">
                <a:latin typeface="Arial" charset="0"/>
                <a:ea typeface="ＭＳ Ｐゴシック" charset="-128"/>
              </a:rPr>
              <a:pPr algn="r" defTabSz="954088"/>
              <a:t>163</a:t>
            </a:fld>
            <a:endParaRPr lang="en-US" altLang="ja-JP" sz="1300" b="0">
              <a:latin typeface="Arial" charset="0"/>
              <a:ea typeface="ＭＳ Ｐゴシック" charset="-128"/>
            </a:endParaRPr>
          </a:p>
        </p:txBody>
      </p:sp>
      <p:sp>
        <p:nvSpPr>
          <p:cNvPr id="743427" name="Rectangle 2"/>
          <p:cNvSpPr>
            <a:spLocks noGrp="1" noRot="1" noChangeAspect="1" noChangeArrowheads="1" noTextEdit="1"/>
          </p:cNvSpPr>
          <p:nvPr>
            <p:ph type="sldImg"/>
          </p:nvPr>
        </p:nvSpPr>
        <p:spPr>
          <a:ln/>
        </p:spPr>
      </p:sp>
      <p:sp>
        <p:nvSpPr>
          <p:cNvPr id="74342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9886739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82135E40-6456-474F-9E84-90DBDC0ABF2A}" type="slidenum">
              <a:rPr lang="en-US" altLang="ja-JP" sz="1300" b="0">
                <a:latin typeface="Arial" charset="0"/>
                <a:ea typeface="ＭＳ Ｐゴシック" charset="-128"/>
              </a:rPr>
              <a:pPr algn="r" defTabSz="954088"/>
              <a:t>164</a:t>
            </a:fld>
            <a:endParaRPr lang="en-US" altLang="ja-JP" sz="1300" b="0">
              <a:latin typeface="Arial" charset="0"/>
              <a:ea typeface="ＭＳ Ｐゴシック" charset="-128"/>
            </a:endParaRPr>
          </a:p>
        </p:txBody>
      </p:sp>
      <p:sp>
        <p:nvSpPr>
          <p:cNvPr id="747523" name="Rectangle 2"/>
          <p:cNvSpPr>
            <a:spLocks noGrp="1" noRot="1" noChangeAspect="1" noChangeArrowheads="1" noTextEdit="1"/>
          </p:cNvSpPr>
          <p:nvPr>
            <p:ph type="sldImg"/>
          </p:nvPr>
        </p:nvSpPr>
        <p:spPr>
          <a:ln/>
        </p:spPr>
      </p:sp>
      <p:sp>
        <p:nvSpPr>
          <p:cNvPr id="747524"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40622318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B06D8A-E75E-44C6-A3DE-C9A490CA69BE}" type="slidenum">
              <a:rPr lang="en-US" altLang="ja-JP" smtClean="0"/>
              <a:pPr/>
              <a:t>165</a:t>
            </a:fld>
            <a:endParaRPr lang="en-US" altLang="ja-JP"/>
          </a:p>
        </p:txBody>
      </p:sp>
    </p:spTree>
    <p:extLst>
      <p:ext uri="{BB962C8B-B14F-4D97-AF65-F5344CB8AC3E}">
        <p14:creationId xmlns:p14="http://schemas.microsoft.com/office/powerpoint/2010/main" val="19072573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601EFF52-2DA8-459B-9A96-5EBFA033271B}" type="slidenum">
              <a:rPr lang="en-US" altLang="ja-JP" sz="1300" b="0">
                <a:latin typeface="Arial" charset="0"/>
                <a:ea typeface="ＭＳ Ｐゴシック" charset="-128"/>
              </a:rPr>
              <a:pPr algn="r" defTabSz="954088"/>
              <a:t>166</a:t>
            </a:fld>
            <a:endParaRPr lang="en-US" altLang="ja-JP" sz="1300" b="0">
              <a:latin typeface="Arial" charset="0"/>
              <a:ea typeface="ＭＳ Ｐゴシック" charset="-128"/>
            </a:endParaRPr>
          </a:p>
        </p:txBody>
      </p:sp>
      <p:sp>
        <p:nvSpPr>
          <p:cNvPr id="755715" name="Rectangle 2"/>
          <p:cNvSpPr>
            <a:spLocks noGrp="1" noRot="1" noChangeAspect="1" noChangeArrowheads="1" noTextEdit="1"/>
          </p:cNvSpPr>
          <p:nvPr>
            <p:ph type="sldImg"/>
          </p:nvPr>
        </p:nvSpPr>
        <p:spPr>
          <a:ln/>
        </p:spPr>
      </p:sp>
      <p:sp>
        <p:nvSpPr>
          <p:cNvPr id="755716"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4994174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2CC225FF-ABF0-451B-B404-9A5CE8FA4250}" type="slidenum">
              <a:rPr lang="en-US" altLang="ja-JP" smtClean="0"/>
              <a:pPr/>
              <a:t>167</a:t>
            </a:fld>
            <a:endParaRPr lang="en-US" altLang="ja-JP"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9124453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23C1BFD-2411-4DE3-AB36-52343FD3585C}" type="slidenum">
              <a:rPr lang="en-US" altLang="ja-JP" smtClean="0"/>
              <a:pPr/>
              <a:t>168</a:t>
            </a:fld>
            <a:endParaRPr lang="en-US" altLang="ja-JP"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606669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EFD552CE-0E96-4707-A8E6-A5C7CA70F1CF}" type="slidenum">
              <a:rPr lang="en-US" altLang="ja-JP"/>
              <a:pPr/>
              <a:t>18</a:t>
            </a:fld>
            <a:endParaRPr lang="en-US" altLang="ja-JP"/>
          </a:p>
        </p:txBody>
      </p:sp>
      <p:sp>
        <p:nvSpPr>
          <p:cNvPr id="37891" name="Rectangle 2"/>
          <p:cNvSpPr>
            <a:spLocks noGrp="1" noRot="1" noChangeAspect="1" noChangeArrowheads="1" noTextEdit="1"/>
          </p:cNvSpPr>
          <p:nvPr>
            <p:ph type="sldImg"/>
          </p:nvPr>
        </p:nvSpPr>
        <p:spPr>
          <a:xfrm>
            <a:off x="990600" y="766763"/>
            <a:ext cx="5119688" cy="3840162"/>
          </a:xfrm>
          <a:ln/>
        </p:spPr>
      </p:sp>
      <p:sp>
        <p:nvSpPr>
          <p:cNvPr id="37892"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6432703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1B9074BD-0D2A-4D05-B9AD-6FACDC676E54}" type="slidenum">
              <a:rPr lang="en-US" altLang="ja-JP" smtClean="0"/>
              <a:pPr/>
              <a:t>169</a:t>
            </a:fld>
            <a:endParaRPr lang="en-US" altLang="ja-JP"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0310814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F171E970-D159-4C30-B990-5FEA815B008D}" type="slidenum">
              <a:rPr lang="en-US" altLang="ja-JP" sz="1300" b="0">
                <a:latin typeface="Arial" charset="0"/>
                <a:ea typeface="ＭＳ Ｐゴシック" charset="-128"/>
              </a:rPr>
              <a:pPr algn="r" defTabSz="954088"/>
              <a:t>170</a:t>
            </a:fld>
            <a:endParaRPr lang="en-US" altLang="ja-JP" sz="1300" b="0">
              <a:latin typeface="Arial" charset="0"/>
              <a:ea typeface="ＭＳ Ｐゴシック" charset="-128"/>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6309246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3793D01B-CAF4-4D86-9B3E-737610A98E64}" type="slidenum">
              <a:rPr lang="en-US" altLang="ja-JP" sz="1300" b="0">
                <a:latin typeface="Arial" charset="0"/>
                <a:ea typeface="ＭＳ Ｐゴシック" charset="-128"/>
              </a:rPr>
              <a:pPr algn="r" defTabSz="954088"/>
              <a:t>171</a:t>
            </a:fld>
            <a:endParaRPr lang="en-US" altLang="ja-JP" sz="1300" b="0">
              <a:latin typeface="Arial" charset="0"/>
              <a:ea typeface="ＭＳ Ｐゴシック" charset="-128"/>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0653604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E9FB90B2-34CC-4C2F-9E17-5B25F048C412}" type="slidenum">
              <a:rPr lang="en-US" altLang="ja-JP" sz="1300" b="0">
                <a:latin typeface="Arial" charset="0"/>
                <a:ea typeface="ＭＳ Ｐゴシック" charset="-128"/>
              </a:rPr>
              <a:pPr algn="r" defTabSz="954088"/>
              <a:t>172</a:t>
            </a:fld>
            <a:endParaRPr lang="en-US" altLang="ja-JP" sz="1300" b="0">
              <a:latin typeface="Arial" charset="0"/>
              <a:ea typeface="ＭＳ Ｐゴシック"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7203261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p:spPr>
        <p:txBody>
          <a:bodyPr/>
          <a:lstStyle/>
          <a:p>
            <a:endParaRPr lang="ja-JP" altLang="en-US" smtClean="0"/>
          </a:p>
        </p:txBody>
      </p:sp>
    </p:spTree>
    <p:extLst>
      <p:ext uri="{BB962C8B-B14F-4D97-AF65-F5344CB8AC3E}">
        <p14:creationId xmlns:p14="http://schemas.microsoft.com/office/powerpoint/2010/main" val="6978270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E9FB90B2-34CC-4C2F-9E17-5B25F048C412}" type="slidenum">
              <a:rPr lang="en-US" altLang="ja-JP" sz="1300" b="0">
                <a:latin typeface="Arial" charset="0"/>
                <a:ea typeface="ＭＳ Ｐゴシック" charset="-128"/>
              </a:rPr>
              <a:pPr algn="r" defTabSz="954088"/>
              <a:t>174</a:t>
            </a:fld>
            <a:endParaRPr lang="en-US" altLang="ja-JP" sz="1300" b="0">
              <a:latin typeface="Arial" charset="0"/>
              <a:ea typeface="ＭＳ Ｐゴシック"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0916122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E9FB90B2-34CC-4C2F-9E17-5B25F048C412}" type="slidenum">
              <a:rPr lang="en-US" altLang="ja-JP" sz="1300" b="0">
                <a:latin typeface="Arial" charset="0"/>
                <a:ea typeface="ＭＳ Ｐゴシック" charset="-128"/>
              </a:rPr>
              <a:pPr algn="r" defTabSz="954088"/>
              <a:t>175</a:t>
            </a:fld>
            <a:endParaRPr lang="en-US" altLang="ja-JP" sz="1300" b="0">
              <a:latin typeface="Arial" charset="0"/>
              <a:ea typeface="ＭＳ Ｐゴシック"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7083876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E9FB90B2-34CC-4C2F-9E17-5B25F048C412}" type="slidenum">
              <a:rPr lang="en-US" altLang="ja-JP" sz="1300" b="0">
                <a:latin typeface="Arial" charset="0"/>
                <a:ea typeface="ＭＳ Ｐゴシック" charset="-128"/>
              </a:rPr>
              <a:pPr algn="r" defTabSz="954088"/>
              <a:t>176</a:t>
            </a:fld>
            <a:endParaRPr lang="en-US" altLang="ja-JP" sz="1300" b="0">
              <a:latin typeface="Arial" charset="0"/>
              <a:ea typeface="ＭＳ Ｐゴシック"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1127057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954615AB-5204-483C-AF02-AFE5B8878C3A}" type="slidenum">
              <a:rPr lang="en-US" altLang="ja-JP" sz="1300" b="0">
                <a:latin typeface="Arial" charset="0"/>
                <a:ea typeface="ＭＳ Ｐゴシック" charset="-128"/>
              </a:rPr>
              <a:pPr algn="r" defTabSz="954088"/>
              <a:t>177</a:t>
            </a:fld>
            <a:endParaRPr lang="en-US" altLang="ja-JP" sz="1300" b="0">
              <a:latin typeface="Arial" charset="0"/>
              <a:ea typeface="ＭＳ Ｐゴシック" charset="-128"/>
            </a:endParaRPr>
          </a:p>
        </p:txBody>
      </p:sp>
      <p:sp>
        <p:nvSpPr>
          <p:cNvPr id="729091" name="Rectangle 2"/>
          <p:cNvSpPr>
            <a:spLocks noGrp="1" noRot="1" noChangeAspect="1" noChangeArrowheads="1" noTextEdit="1"/>
          </p:cNvSpPr>
          <p:nvPr>
            <p:ph type="sldImg"/>
          </p:nvPr>
        </p:nvSpPr>
        <p:spPr>
          <a:ln/>
        </p:spPr>
      </p:sp>
      <p:sp>
        <p:nvSpPr>
          <p:cNvPr id="72909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1671559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AE0938FC-B0FA-4E83-B046-03C6E1C64C1F}" type="slidenum">
              <a:rPr lang="en-US" altLang="ja-JP" sz="1300" b="0">
                <a:latin typeface="Arial" charset="0"/>
                <a:ea typeface="ＭＳ Ｐゴシック" charset="-128"/>
              </a:rPr>
              <a:pPr algn="r" defTabSz="954088"/>
              <a:t>178</a:t>
            </a:fld>
            <a:endParaRPr lang="en-US" altLang="ja-JP" sz="1300" b="0">
              <a:latin typeface="Arial" charset="0"/>
              <a:ea typeface="ＭＳ Ｐゴシック" charset="-128"/>
            </a:endParaRPr>
          </a:p>
        </p:txBody>
      </p:sp>
      <p:sp>
        <p:nvSpPr>
          <p:cNvPr id="731139" name="Rectangle 2"/>
          <p:cNvSpPr>
            <a:spLocks noGrp="1" noRot="1" noChangeAspect="1" noChangeArrowheads="1" noTextEdit="1"/>
          </p:cNvSpPr>
          <p:nvPr>
            <p:ph type="sldImg"/>
          </p:nvPr>
        </p:nvSpPr>
        <p:spPr>
          <a:ln/>
        </p:spPr>
      </p:sp>
      <p:sp>
        <p:nvSpPr>
          <p:cNvPr id="73114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884129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649D515-9437-469C-AE5D-9BC50EC66288}" type="slidenum">
              <a:rPr lang="en-US" altLang="ja-JP"/>
              <a:pPr/>
              <a:t>19</a:t>
            </a:fld>
            <a:endParaRPr lang="en-US" altLang="ja-JP"/>
          </a:p>
        </p:txBody>
      </p:sp>
      <p:sp>
        <p:nvSpPr>
          <p:cNvPr id="38915" name="Rectangle 2"/>
          <p:cNvSpPr>
            <a:spLocks noGrp="1" noRot="1" noChangeAspect="1" noChangeArrowheads="1" noTextEdit="1"/>
          </p:cNvSpPr>
          <p:nvPr>
            <p:ph type="sldImg"/>
          </p:nvPr>
        </p:nvSpPr>
        <p:spPr>
          <a:xfrm>
            <a:off x="990600" y="766763"/>
            <a:ext cx="5119688" cy="3840162"/>
          </a:xfrm>
          <a:ln/>
        </p:spPr>
      </p:sp>
      <p:sp>
        <p:nvSpPr>
          <p:cNvPr id="3891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7277918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AE0938FC-B0FA-4E83-B046-03C6E1C64C1F}" type="slidenum">
              <a:rPr lang="en-US" altLang="ja-JP" sz="1300" b="0">
                <a:latin typeface="Arial" charset="0"/>
                <a:ea typeface="ＭＳ Ｐゴシック" charset="-128"/>
              </a:rPr>
              <a:pPr algn="r" defTabSz="954088"/>
              <a:t>179</a:t>
            </a:fld>
            <a:endParaRPr lang="en-US" altLang="ja-JP" sz="1300" b="0">
              <a:latin typeface="Arial" charset="0"/>
              <a:ea typeface="ＭＳ Ｐゴシック" charset="-128"/>
            </a:endParaRPr>
          </a:p>
        </p:txBody>
      </p:sp>
      <p:sp>
        <p:nvSpPr>
          <p:cNvPr id="731139" name="Rectangle 2"/>
          <p:cNvSpPr>
            <a:spLocks noGrp="1" noRot="1" noChangeAspect="1" noChangeArrowheads="1" noTextEdit="1"/>
          </p:cNvSpPr>
          <p:nvPr>
            <p:ph type="sldImg"/>
          </p:nvPr>
        </p:nvSpPr>
        <p:spPr>
          <a:ln/>
        </p:spPr>
      </p:sp>
      <p:sp>
        <p:nvSpPr>
          <p:cNvPr id="73114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2982070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5856CF54-2457-4FEE-9F5F-4EF0F947595E}" type="slidenum">
              <a:rPr lang="en-US" altLang="ja-JP" sz="1300" b="0">
                <a:latin typeface="Arial" charset="0"/>
                <a:ea typeface="ＭＳ Ｐゴシック" charset="-128"/>
              </a:rPr>
              <a:pPr algn="r" defTabSz="954088"/>
              <a:t>180</a:t>
            </a:fld>
            <a:endParaRPr lang="en-US" altLang="ja-JP" sz="1300" b="0">
              <a:latin typeface="Arial" charset="0"/>
              <a:ea typeface="ＭＳ Ｐゴシック" charset="-128"/>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9696430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AE0938FC-B0FA-4E83-B046-03C6E1C64C1F}" type="slidenum">
              <a:rPr lang="en-US" altLang="ja-JP" sz="1300" b="0">
                <a:latin typeface="Arial" charset="0"/>
                <a:ea typeface="ＭＳ Ｐゴシック" charset="-128"/>
              </a:rPr>
              <a:pPr algn="r" defTabSz="954088"/>
              <a:t>182</a:t>
            </a:fld>
            <a:endParaRPr lang="en-US" altLang="ja-JP" sz="1300" b="0">
              <a:latin typeface="Arial" charset="0"/>
              <a:ea typeface="ＭＳ Ｐゴシック" charset="-128"/>
            </a:endParaRPr>
          </a:p>
        </p:txBody>
      </p:sp>
      <p:sp>
        <p:nvSpPr>
          <p:cNvPr id="731139" name="Rectangle 2"/>
          <p:cNvSpPr>
            <a:spLocks noGrp="1" noRot="1" noChangeAspect="1" noChangeArrowheads="1" noTextEdit="1"/>
          </p:cNvSpPr>
          <p:nvPr>
            <p:ph type="sldImg"/>
          </p:nvPr>
        </p:nvSpPr>
        <p:spPr>
          <a:ln/>
        </p:spPr>
      </p:sp>
      <p:sp>
        <p:nvSpPr>
          <p:cNvPr id="73114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56679035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814763" y="9371013"/>
            <a:ext cx="2917825" cy="493712"/>
          </a:xfrm>
          <a:prstGeom prst="rect">
            <a:avLst/>
          </a:prstGeom>
          <a:noFill/>
          <a:ln w="9525">
            <a:noFill/>
            <a:miter lim="800000"/>
            <a:headEnd/>
            <a:tailEnd/>
          </a:ln>
        </p:spPr>
        <p:txBody>
          <a:bodyPr lIns="91298" tIns="45648" rIns="91298" bIns="45648" anchor="b"/>
          <a:lstStyle/>
          <a:p>
            <a:pPr algn="r"/>
            <a:fld id="{19BA6A64-AE90-417F-ADB5-7747919874DE}" type="slidenum">
              <a:rPr lang="en-US" altLang="ja-JP" sz="1200" b="0">
                <a:latin typeface="Arial" charset="0"/>
                <a:ea typeface="ＭＳ Ｐゴシック" charset="-128"/>
              </a:rPr>
              <a:pPr algn="r"/>
              <a:t>183</a:t>
            </a:fld>
            <a:endParaRPr lang="en-US" altLang="ja-JP" sz="1200" b="0">
              <a:latin typeface="Arial" charset="0"/>
              <a:ea typeface="ＭＳ Ｐゴシック" charset="-128"/>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9051380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14763" y="9371013"/>
            <a:ext cx="2917825" cy="493712"/>
          </a:xfrm>
          <a:prstGeom prst="rect">
            <a:avLst/>
          </a:prstGeom>
          <a:noFill/>
          <a:ln w="9525">
            <a:noFill/>
            <a:miter lim="800000"/>
            <a:headEnd/>
            <a:tailEnd/>
          </a:ln>
        </p:spPr>
        <p:txBody>
          <a:bodyPr lIns="91298" tIns="45648" rIns="91298" bIns="45648" anchor="b"/>
          <a:lstStyle/>
          <a:p>
            <a:pPr algn="r"/>
            <a:fld id="{1C99B067-1023-435A-AF2A-015545C88016}" type="slidenum">
              <a:rPr lang="en-US" altLang="ja-JP" sz="1200" b="0">
                <a:latin typeface="Arial" charset="0"/>
                <a:ea typeface="ＭＳ Ｐゴシック" charset="-128"/>
              </a:rPr>
              <a:pPr algn="r"/>
              <a:t>184</a:t>
            </a:fld>
            <a:endParaRPr lang="en-US" altLang="ja-JP" sz="1200" b="0">
              <a:latin typeface="Arial" charset="0"/>
              <a:ea typeface="ＭＳ Ｐゴシック" charset="-128"/>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86621004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14763" y="9371013"/>
            <a:ext cx="2917825" cy="493712"/>
          </a:xfrm>
          <a:prstGeom prst="rect">
            <a:avLst/>
          </a:prstGeom>
          <a:noFill/>
          <a:ln w="9525">
            <a:noFill/>
            <a:miter lim="800000"/>
            <a:headEnd/>
            <a:tailEnd/>
          </a:ln>
        </p:spPr>
        <p:txBody>
          <a:bodyPr lIns="91298" tIns="45648" rIns="91298" bIns="45648" anchor="b"/>
          <a:lstStyle/>
          <a:p>
            <a:pPr algn="r"/>
            <a:fld id="{79A542ED-2C10-46DB-B4F6-15F8B0837388}" type="slidenum">
              <a:rPr lang="en-US" altLang="ja-JP" sz="1200" b="0">
                <a:latin typeface="Arial" charset="0"/>
                <a:ea typeface="ＭＳ Ｐゴシック" charset="-128"/>
              </a:rPr>
              <a:pPr algn="r"/>
              <a:t>185</a:t>
            </a:fld>
            <a:endParaRPr lang="en-US" altLang="ja-JP" sz="1200" b="0">
              <a:latin typeface="Arial" charset="0"/>
              <a:ea typeface="ＭＳ Ｐゴシック" charset="-128"/>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61843369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5856CF54-2457-4FEE-9F5F-4EF0F947595E}" type="slidenum">
              <a:rPr lang="en-US" altLang="ja-JP" sz="1300" b="0">
                <a:latin typeface="Arial" charset="0"/>
                <a:ea typeface="ＭＳ Ｐゴシック" charset="-128"/>
              </a:rPr>
              <a:pPr algn="r" defTabSz="954088"/>
              <a:t>189</a:t>
            </a:fld>
            <a:endParaRPr lang="en-US" altLang="ja-JP" sz="1300" b="0">
              <a:latin typeface="Arial" charset="0"/>
              <a:ea typeface="ＭＳ Ｐゴシック" charset="-128"/>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8234329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txBox="1">
            <a:spLocks noGrp="1" noChangeArrowheads="1"/>
          </p:cNvSpPr>
          <p:nvPr/>
        </p:nvSpPr>
        <p:spPr bwMode="auto">
          <a:xfrm>
            <a:off x="3814763" y="9371013"/>
            <a:ext cx="2917825" cy="493712"/>
          </a:xfrm>
          <a:prstGeom prst="rect">
            <a:avLst/>
          </a:prstGeom>
          <a:noFill/>
          <a:ln w="9525">
            <a:noFill/>
            <a:miter lim="800000"/>
            <a:headEnd/>
            <a:tailEnd/>
          </a:ln>
        </p:spPr>
        <p:txBody>
          <a:bodyPr lIns="91298" tIns="45648" rIns="91298" bIns="45648" anchor="b"/>
          <a:lstStyle/>
          <a:p>
            <a:pPr algn="r"/>
            <a:fld id="{19BA6A64-AE90-417F-ADB5-7747919874DE}" type="slidenum">
              <a:rPr lang="en-US" altLang="ja-JP" sz="1200" b="0">
                <a:latin typeface="Arial" charset="0"/>
                <a:ea typeface="ＭＳ Ｐゴシック" charset="-128"/>
              </a:rPr>
              <a:pPr algn="r"/>
              <a:t>190</a:t>
            </a:fld>
            <a:endParaRPr lang="en-US" altLang="ja-JP" sz="1200" b="0">
              <a:latin typeface="Arial" charset="0"/>
              <a:ea typeface="ＭＳ Ｐゴシック" charset="-128"/>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40277547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14763" y="9371013"/>
            <a:ext cx="2917825" cy="493712"/>
          </a:xfrm>
          <a:prstGeom prst="rect">
            <a:avLst/>
          </a:prstGeom>
          <a:noFill/>
          <a:ln w="9525">
            <a:noFill/>
            <a:miter lim="800000"/>
            <a:headEnd/>
            <a:tailEnd/>
          </a:ln>
        </p:spPr>
        <p:txBody>
          <a:bodyPr lIns="91298" tIns="45648" rIns="91298" bIns="45648" anchor="b"/>
          <a:lstStyle/>
          <a:p>
            <a:pPr algn="r"/>
            <a:fld id="{1C99B067-1023-435A-AF2A-015545C88016}" type="slidenum">
              <a:rPr lang="en-US" altLang="ja-JP" sz="1200" b="0">
                <a:latin typeface="Arial" charset="0"/>
                <a:ea typeface="ＭＳ Ｐゴシック" charset="-128"/>
              </a:rPr>
              <a:pPr algn="r"/>
              <a:t>191</a:t>
            </a:fld>
            <a:endParaRPr lang="en-US" altLang="ja-JP" sz="1200" b="0">
              <a:latin typeface="Arial" charset="0"/>
              <a:ea typeface="ＭＳ Ｐゴシック" charset="-128"/>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33400440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14763" y="9371013"/>
            <a:ext cx="2917825" cy="493712"/>
          </a:xfrm>
          <a:prstGeom prst="rect">
            <a:avLst/>
          </a:prstGeom>
          <a:noFill/>
          <a:ln w="9525">
            <a:noFill/>
            <a:miter lim="800000"/>
            <a:headEnd/>
            <a:tailEnd/>
          </a:ln>
        </p:spPr>
        <p:txBody>
          <a:bodyPr lIns="91298" tIns="45648" rIns="91298" bIns="45648" anchor="b"/>
          <a:lstStyle/>
          <a:p>
            <a:pPr algn="r"/>
            <a:fld id="{79A542ED-2C10-46DB-B4F6-15F8B0837388}" type="slidenum">
              <a:rPr lang="en-US" altLang="ja-JP" sz="1200" b="0">
                <a:latin typeface="Arial" charset="0"/>
                <a:ea typeface="ＭＳ Ｐゴシック" charset="-128"/>
              </a:rPr>
              <a:pPr algn="r"/>
              <a:t>192</a:t>
            </a:fld>
            <a:endParaRPr lang="en-US" altLang="ja-JP" sz="1200" b="0">
              <a:latin typeface="Arial" charset="0"/>
              <a:ea typeface="ＭＳ Ｐゴシック" charset="-128"/>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971750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71F51D1C-6CAB-4A45-AE12-34D9B1618099}" type="slidenum">
              <a:rPr lang="en-US" altLang="ja-JP"/>
              <a:pPr/>
              <a:t>21</a:t>
            </a:fld>
            <a:endParaRPr lang="en-US" altLang="ja-JP"/>
          </a:p>
        </p:txBody>
      </p:sp>
      <p:sp>
        <p:nvSpPr>
          <p:cNvPr id="39939" name="Rectangle 2"/>
          <p:cNvSpPr>
            <a:spLocks noGrp="1" noRot="1" noChangeAspect="1" noChangeArrowheads="1" noTextEdit="1"/>
          </p:cNvSpPr>
          <p:nvPr>
            <p:ph type="sldImg"/>
          </p:nvPr>
        </p:nvSpPr>
        <p:spPr>
          <a:xfrm>
            <a:off x="990600" y="766763"/>
            <a:ext cx="5119688" cy="3840162"/>
          </a:xfrm>
          <a:ln/>
        </p:spPr>
      </p:sp>
      <p:sp>
        <p:nvSpPr>
          <p:cNvPr id="3994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862175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txBox="1">
            <a:spLocks noGrp="1" noChangeArrowheads="1"/>
          </p:cNvSpPr>
          <p:nvPr/>
        </p:nvSpPr>
        <p:spPr bwMode="auto">
          <a:xfrm>
            <a:off x="3814763" y="9371013"/>
            <a:ext cx="2917825" cy="493712"/>
          </a:xfrm>
          <a:prstGeom prst="rect">
            <a:avLst/>
          </a:prstGeom>
          <a:noFill/>
          <a:ln w="9525">
            <a:noFill/>
            <a:miter lim="800000"/>
            <a:headEnd/>
            <a:tailEnd/>
          </a:ln>
        </p:spPr>
        <p:txBody>
          <a:bodyPr lIns="91298" tIns="45648" rIns="91298" bIns="45648" anchor="b"/>
          <a:lstStyle/>
          <a:p>
            <a:pPr algn="r"/>
            <a:fld id="{91533584-695A-4BFC-A272-A4249CE31CB6}" type="slidenum">
              <a:rPr lang="en-US" altLang="ja-JP" sz="1200" b="0">
                <a:latin typeface="Arial" charset="0"/>
                <a:ea typeface="ＭＳ Ｐゴシック" charset="-128"/>
              </a:rPr>
              <a:pPr algn="r"/>
              <a:t>197</a:t>
            </a:fld>
            <a:endParaRPr lang="en-US" altLang="ja-JP" sz="1200" b="0">
              <a:latin typeface="Arial" charset="0"/>
              <a:ea typeface="ＭＳ Ｐゴシック" charset="-128"/>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695788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B508BE7D-14CD-45F3-BDE6-3A88AC988EDF}" type="slidenum">
              <a:rPr lang="en-US" altLang="ja-JP" smtClean="0"/>
              <a:pPr>
                <a:defRPr/>
              </a:pPr>
              <a:t>198</a:t>
            </a:fld>
            <a:endParaRPr lang="en-US" altLang="ja-JP"/>
          </a:p>
        </p:txBody>
      </p:sp>
    </p:spTree>
    <p:extLst>
      <p:ext uri="{BB962C8B-B14F-4D97-AF65-F5344CB8AC3E}">
        <p14:creationId xmlns:p14="http://schemas.microsoft.com/office/powerpoint/2010/main" val="23127891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814763" y="9371013"/>
            <a:ext cx="2917825" cy="493712"/>
          </a:xfrm>
          <a:prstGeom prst="rect">
            <a:avLst/>
          </a:prstGeom>
          <a:noFill/>
          <a:ln w="9525">
            <a:noFill/>
            <a:miter lim="800000"/>
            <a:headEnd/>
            <a:tailEnd/>
          </a:ln>
        </p:spPr>
        <p:txBody>
          <a:bodyPr lIns="91298" tIns="45648" rIns="91298" bIns="45648" anchor="b"/>
          <a:lstStyle/>
          <a:p>
            <a:pPr algn="r"/>
            <a:fld id="{378A02D0-8015-4CF9-9D48-10512EE7C5C1}" type="slidenum">
              <a:rPr lang="en-US" altLang="ja-JP" sz="1200" b="0">
                <a:latin typeface="Arial" charset="0"/>
                <a:ea typeface="ＭＳ Ｐゴシック" charset="-128"/>
              </a:rPr>
              <a:pPr algn="r"/>
              <a:t>199</a:t>
            </a:fld>
            <a:endParaRPr lang="en-US" altLang="ja-JP" sz="1200" b="0">
              <a:latin typeface="Arial" charset="0"/>
              <a:ea typeface="ＭＳ Ｐゴシック" charset="-128"/>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0464522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txBox="1">
            <a:spLocks noGrp="1" noChangeArrowheads="1"/>
          </p:cNvSpPr>
          <p:nvPr/>
        </p:nvSpPr>
        <p:spPr bwMode="auto">
          <a:xfrm>
            <a:off x="3814763" y="9371013"/>
            <a:ext cx="2917825" cy="493712"/>
          </a:xfrm>
          <a:prstGeom prst="rect">
            <a:avLst/>
          </a:prstGeom>
          <a:noFill/>
          <a:ln w="9525">
            <a:noFill/>
            <a:miter lim="800000"/>
            <a:headEnd/>
            <a:tailEnd/>
          </a:ln>
        </p:spPr>
        <p:txBody>
          <a:bodyPr lIns="91298" tIns="45648" rIns="91298" bIns="45648" anchor="b"/>
          <a:lstStyle/>
          <a:p>
            <a:pPr algn="r"/>
            <a:fld id="{FAE66E4A-FA18-4F45-8CB5-E0FAE3C4B1EB}" type="slidenum">
              <a:rPr lang="en-US" altLang="ja-JP" sz="1200" b="0">
                <a:latin typeface="Arial" charset="0"/>
                <a:ea typeface="ＭＳ Ｐゴシック" charset="-128"/>
              </a:rPr>
              <a:pPr algn="r"/>
              <a:t>200</a:t>
            </a:fld>
            <a:endParaRPr lang="en-US" altLang="ja-JP" sz="1200" b="0">
              <a:latin typeface="Arial" charset="0"/>
              <a:ea typeface="ＭＳ Ｐゴシック" charset="-128"/>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568051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40" tIns="47669" rIns="95340" bIns="47669" anchor="b"/>
          <a:lstStyle/>
          <a:p>
            <a:pPr algn="r" defTabSz="954088"/>
            <a:fld id="{5856CF54-2457-4FEE-9F5F-4EF0F947595E}" type="slidenum">
              <a:rPr lang="en-US" altLang="ja-JP" sz="1300" b="0">
                <a:latin typeface="Arial" charset="0"/>
                <a:ea typeface="ＭＳ Ｐゴシック" charset="-128"/>
              </a:rPr>
              <a:pPr algn="r" defTabSz="954088"/>
              <a:t>206</a:t>
            </a:fld>
            <a:endParaRPr lang="en-US" altLang="ja-JP" sz="1300" b="0">
              <a:latin typeface="Arial" charset="0"/>
              <a:ea typeface="ＭＳ Ｐゴシック" charset="-128"/>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83364871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7A2FED62-8C2D-4FBA-B499-2562E28ACD7A}" type="slidenum">
              <a:rPr lang="en-US" altLang="ja-JP" smtClean="0"/>
              <a:pPr>
                <a:defRPr/>
              </a:pPr>
              <a:t>207</a:t>
            </a:fld>
            <a:endParaRPr lang="en-US" altLang="ja-JP"/>
          </a:p>
        </p:txBody>
      </p:sp>
    </p:spTree>
    <p:extLst>
      <p:ext uri="{BB962C8B-B14F-4D97-AF65-F5344CB8AC3E}">
        <p14:creationId xmlns:p14="http://schemas.microsoft.com/office/powerpoint/2010/main" val="1503380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7A2FED62-8C2D-4FBA-B499-2562E28ACD7A}" type="slidenum">
              <a:rPr lang="en-US" altLang="ja-JP" smtClean="0"/>
              <a:pPr>
                <a:defRPr/>
              </a:pPr>
              <a:t>208</a:t>
            </a:fld>
            <a:endParaRPr lang="en-US" altLang="ja-JP"/>
          </a:p>
        </p:txBody>
      </p:sp>
    </p:spTree>
    <p:extLst>
      <p:ext uri="{BB962C8B-B14F-4D97-AF65-F5344CB8AC3E}">
        <p14:creationId xmlns:p14="http://schemas.microsoft.com/office/powerpoint/2010/main" val="2596889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7A2FED62-8C2D-4FBA-B499-2562E28ACD7A}" type="slidenum">
              <a:rPr lang="en-US" altLang="ja-JP" smtClean="0"/>
              <a:pPr>
                <a:defRPr/>
              </a:pPr>
              <a:t>209</a:t>
            </a:fld>
            <a:endParaRPr lang="en-US" altLang="ja-JP"/>
          </a:p>
        </p:txBody>
      </p:sp>
    </p:spTree>
    <p:extLst>
      <p:ext uri="{BB962C8B-B14F-4D97-AF65-F5344CB8AC3E}">
        <p14:creationId xmlns:p14="http://schemas.microsoft.com/office/powerpoint/2010/main" val="38118559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7A2FED62-8C2D-4FBA-B499-2562E28ACD7A}" type="slidenum">
              <a:rPr lang="en-US" altLang="ja-JP" smtClean="0"/>
              <a:pPr>
                <a:defRPr/>
              </a:pPr>
              <a:t>214</a:t>
            </a:fld>
            <a:endParaRPr lang="en-US" altLang="ja-JP"/>
          </a:p>
        </p:txBody>
      </p:sp>
    </p:spTree>
    <p:extLst>
      <p:ext uri="{BB962C8B-B14F-4D97-AF65-F5344CB8AC3E}">
        <p14:creationId xmlns:p14="http://schemas.microsoft.com/office/powerpoint/2010/main" val="338237967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7A2FED62-8C2D-4FBA-B499-2562E28ACD7A}" type="slidenum">
              <a:rPr lang="en-US" altLang="ja-JP" smtClean="0"/>
              <a:pPr>
                <a:defRPr/>
              </a:pPr>
              <a:t>215</a:t>
            </a:fld>
            <a:endParaRPr lang="en-US" altLang="ja-JP"/>
          </a:p>
        </p:txBody>
      </p:sp>
    </p:spTree>
    <p:extLst>
      <p:ext uri="{BB962C8B-B14F-4D97-AF65-F5344CB8AC3E}">
        <p14:creationId xmlns:p14="http://schemas.microsoft.com/office/powerpoint/2010/main" val="1059319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B6209417-F674-4342-82B5-B9FB7BE4CA0F}" type="slidenum">
              <a:rPr lang="en-US" altLang="ja-JP"/>
              <a:pPr/>
              <a:t>23</a:t>
            </a:fld>
            <a:endParaRPr lang="en-US" altLang="ja-JP"/>
          </a:p>
        </p:txBody>
      </p:sp>
      <p:sp>
        <p:nvSpPr>
          <p:cNvPr id="40963" name="Rectangle 2"/>
          <p:cNvSpPr>
            <a:spLocks noGrp="1" noRot="1" noChangeAspect="1" noChangeArrowheads="1" noTextEdit="1"/>
          </p:cNvSpPr>
          <p:nvPr>
            <p:ph type="sldImg"/>
          </p:nvPr>
        </p:nvSpPr>
        <p:spPr>
          <a:xfrm>
            <a:off x="990600" y="766763"/>
            <a:ext cx="5119688" cy="3840162"/>
          </a:xfrm>
          <a:ln/>
        </p:spPr>
      </p:sp>
      <p:sp>
        <p:nvSpPr>
          <p:cNvPr id="40964"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7878984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7A2FED62-8C2D-4FBA-B499-2562E28ACD7A}" type="slidenum">
              <a:rPr lang="en-US" altLang="ja-JP" smtClean="0"/>
              <a:pPr>
                <a:defRPr/>
              </a:pPr>
              <a:t>216</a:t>
            </a:fld>
            <a:endParaRPr lang="en-US" altLang="ja-JP"/>
          </a:p>
        </p:txBody>
      </p:sp>
    </p:spTree>
    <p:extLst>
      <p:ext uri="{BB962C8B-B14F-4D97-AF65-F5344CB8AC3E}">
        <p14:creationId xmlns:p14="http://schemas.microsoft.com/office/powerpoint/2010/main" val="2824779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EB58943F-45D4-423B-8233-0EF8B916084A}" type="slidenum">
              <a:rPr lang="en-US" altLang="ja-JP"/>
              <a:pPr/>
              <a:t>24</a:t>
            </a:fld>
            <a:endParaRPr lang="en-US" altLang="ja-JP"/>
          </a:p>
        </p:txBody>
      </p:sp>
      <p:sp>
        <p:nvSpPr>
          <p:cNvPr id="41987" name="Rectangle 2"/>
          <p:cNvSpPr>
            <a:spLocks noGrp="1" noRot="1" noChangeAspect="1" noChangeArrowheads="1" noTextEdit="1"/>
          </p:cNvSpPr>
          <p:nvPr>
            <p:ph type="sldImg"/>
          </p:nvPr>
        </p:nvSpPr>
        <p:spPr>
          <a:xfrm>
            <a:off x="990600" y="766763"/>
            <a:ext cx="5119688" cy="3840162"/>
          </a:xfrm>
          <a:ln/>
        </p:spPr>
      </p:sp>
      <p:sp>
        <p:nvSpPr>
          <p:cNvPr id="4198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323844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10F14305-5B2A-4A9B-85F0-FB15317BE750}" type="slidenum">
              <a:rPr lang="en-US" altLang="ja-JP"/>
              <a:pPr/>
              <a:t>25</a:t>
            </a:fld>
            <a:endParaRPr lang="en-US" altLang="ja-JP"/>
          </a:p>
        </p:txBody>
      </p:sp>
      <p:sp>
        <p:nvSpPr>
          <p:cNvPr id="43011" name="Rectangle 2"/>
          <p:cNvSpPr>
            <a:spLocks noGrp="1" noRot="1" noChangeAspect="1" noChangeArrowheads="1" noTextEdit="1"/>
          </p:cNvSpPr>
          <p:nvPr>
            <p:ph type="sldImg"/>
          </p:nvPr>
        </p:nvSpPr>
        <p:spPr>
          <a:xfrm>
            <a:off x="990600" y="766763"/>
            <a:ext cx="5119688" cy="3840162"/>
          </a:xfrm>
          <a:ln/>
        </p:spPr>
      </p:sp>
      <p:sp>
        <p:nvSpPr>
          <p:cNvPr id="43012"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155431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78A35678-6908-46C0-A982-5E0108744FB2}" type="slidenum">
              <a:rPr lang="en-US" altLang="ja-JP"/>
              <a:pPr/>
              <a:t>26</a:t>
            </a:fld>
            <a:endParaRPr lang="en-US" altLang="ja-JP"/>
          </a:p>
        </p:txBody>
      </p:sp>
      <p:sp>
        <p:nvSpPr>
          <p:cNvPr id="45059" name="Rectangle 2"/>
          <p:cNvSpPr>
            <a:spLocks noGrp="1" noRot="1" noChangeAspect="1" noChangeArrowheads="1" noTextEdit="1"/>
          </p:cNvSpPr>
          <p:nvPr>
            <p:ph type="sldImg"/>
          </p:nvPr>
        </p:nvSpPr>
        <p:spPr>
          <a:xfrm>
            <a:off x="990600" y="766763"/>
            <a:ext cx="5119688" cy="3840162"/>
          </a:xfrm>
          <a:ln/>
        </p:spPr>
      </p:sp>
      <p:sp>
        <p:nvSpPr>
          <p:cNvPr id="4506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669183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990600" y="766763"/>
            <a:ext cx="5119688" cy="3840162"/>
          </a:xfrm>
          <a:ln/>
        </p:spPr>
      </p:sp>
      <p:sp>
        <p:nvSpPr>
          <p:cNvPr id="50179" name="Rectangle 3"/>
          <p:cNvSpPr>
            <a:spLocks noGrp="1" noChangeArrowheads="1"/>
          </p:cNvSpPr>
          <p:nvPr>
            <p:ph type="body" idx="1"/>
          </p:nvPr>
        </p:nvSpPr>
        <p:spPr>
          <a:noFill/>
          <a:ln/>
        </p:spPr>
        <p:txBody>
          <a:bodyPr/>
          <a:lstStyle/>
          <a:p>
            <a:endParaRPr lang="ja-JP" altLang="en-US" smtClean="0"/>
          </a:p>
        </p:txBody>
      </p:sp>
    </p:spTree>
    <p:extLst>
      <p:ext uri="{BB962C8B-B14F-4D97-AF65-F5344CB8AC3E}">
        <p14:creationId xmlns:p14="http://schemas.microsoft.com/office/powerpoint/2010/main" val="84864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990600" y="766763"/>
            <a:ext cx="5119688" cy="3840162"/>
          </a:xfrm>
          <a:ln/>
        </p:spPr>
      </p:sp>
      <p:sp>
        <p:nvSpPr>
          <p:cNvPr id="53251" name="Rectangle 3"/>
          <p:cNvSpPr>
            <a:spLocks noGrp="1" noChangeArrowheads="1"/>
          </p:cNvSpPr>
          <p:nvPr>
            <p:ph type="body" idx="1"/>
          </p:nvPr>
        </p:nvSpPr>
        <p:spPr>
          <a:noFill/>
          <a:ln/>
        </p:spPr>
        <p:txBody>
          <a:bodyPr/>
          <a:lstStyle/>
          <a:p>
            <a:endParaRPr lang="ja-JP" altLang="en-US" smtClean="0"/>
          </a:p>
        </p:txBody>
      </p:sp>
    </p:spTree>
    <p:extLst>
      <p:ext uri="{BB962C8B-B14F-4D97-AF65-F5344CB8AC3E}">
        <p14:creationId xmlns:p14="http://schemas.microsoft.com/office/powerpoint/2010/main" val="2437637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C776114-21BB-4BD8-9D88-1B537FFF0678}" type="slidenum">
              <a:rPr lang="en-US" altLang="ja-JP"/>
              <a:pPr/>
              <a:t>2</a:t>
            </a:fld>
            <a:endParaRPr lang="en-US" altLang="ja-JP"/>
          </a:p>
        </p:txBody>
      </p:sp>
      <p:sp>
        <p:nvSpPr>
          <p:cNvPr id="68610"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8CD27443-03EF-40AD-BAA6-D92A38E69C50}" type="slidenum">
              <a:rPr lang="en-US" altLang="ja-JP" sz="1300"/>
              <a:pPr algn="r" defTabSz="919163"/>
              <a:t>2</a:t>
            </a:fld>
            <a:endParaRPr lang="en-US" altLang="ja-JP" sz="1300"/>
          </a:p>
        </p:txBody>
      </p:sp>
      <p:sp>
        <p:nvSpPr>
          <p:cNvPr id="68611" name="Rectangle 2"/>
          <p:cNvSpPr>
            <a:spLocks noGrp="1" noRot="1" noChangeAspect="1" noChangeArrowheads="1" noTextEdit="1"/>
          </p:cNvSpPr>
          <p:nvPr>
            <p:ph type="sldImg"/>
          </p:nvPr>
        </p:nvSpPr>
        <p:spPr>
          <a:xfrm>
            <a:off x="990600" y="766763"/>
            <a:ext cx="5119688" cy="3840162"/>
          </a:xfrm>
          <a:ln/>
        </p:spPr>
      </p:sp>
      <p:sp>
        <p:nvSpPr>
          <p:cNvPr id="68612" name="Rectangle 3"/>
          <p:cNvSpPr>
            <a:spLocks noGrp="1" noChangeArrowheads="1"/>
          </p:cNvSpPr>
          <p:nvPr>
            <p:ph type="body" idx="1"/>
          </p:nvPr>
        </p:nvSpPr>
        <p:spPr/>
        <p:txBody>
          <a:bodyPr lIns="91889" tIns="45944" rIns="91889" bIns="45944"/>
          <a:lstStyle/>
          <a:p>
            <a:endParaRPr lang="ja-JP" altLang="ja-JP" dirty="0"/>
          </a:p>
        </p:txBody>
      </p:sp>
    </p:spTree>
    <p:extLst>
      <p:ext uri="{BB962C8B-B14F-4D97-AF65-F5344CB8AC3E}">
        <p14:creationId xmlns:p14="http://schemas.microsoft.com/office/powerpoint/2010/main" val="217880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990600" y="766763"/>
            <a:ext cx="5119688" cy="3840162"/>
          </a:xfrm>
          <a:ln/>
        </p:spPr>
      </p:sp>
      <p:sp>
        <p:nvSpPr>
          <p:cNvPr id="54275" name="Rectangle 3"/>
          <p:cNvSpPr>
            <a:spLocks noGrp="1" noChangeArrowheads="1"/>
          </p:cNvSpPr>
          <p:nvPr>
            <p:ph type="body" idx="1"/>
          </p:nvPr>
        </p:nvSpPr>
        <p:spPr>
          <a:noFill/>
          <a:ln/>
        </p:spPr>
        <p:txBody>
          <a:bodyPr/>
          <a:lstStyle/>
          <a:p>
            <a:endParaRPr lang="ja-JP" altLang="en-US" smtClean="0"/>
          </a:p>
        </p:txBody>
      </p:sp>
    </p:spTree>
    <p:extLst>
      <p:ext uri="{BB962C8B-B14F-4D97-AF65-F5344CB8AC3E}">
        <p14:creationId xmlns:p14="http://schemas.microsoft.com/office/powerpoint/2010/main" val="3662939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B06D8A-E75E-44C6-A3DE-C9A490CA69BE}" type="slidenum">
              <a:rPr lang="en-US" altLang="ja-JP" smtClean="0"/>
              <a:pPr/>
              <a:t>36</a:t>
            </a:fld>
            <a:endParaRPr lang="en-US" altLang="ja-JP"/>
          </a:p>
        </p:txBody>
      </p:sp>
    </p:spTree>
    <p:extLst>
      <p:ext uri="{BB962C8B-B14F-4D97-AF65-F5344CB8AC3E}">
        <p14:creationId xmlns:p14="http://schemas.microsoft.com/office/powerpoint/2010/main" val="269838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xfrm>
            <a:off x="990600" y="766763"/>
            <a:ext cx="5119688" cy="3840162"/>
          </a:xfrm>
          <a:ln/>
        </p:spPr>
      </p:sp>
      <p:sp>
        <p:nvSpPr>
          <p:cNvPr id="55299" name="Rectangle 3"/>
          <p:cNvSpPr>
            <a:spLocks noGrp="1" noChangeArrowheads="1"/>
          </p:cNvSpPr>
          <p:nvPr>
            <p:ph type="body" idx="1"/>
          </p:nvPr>
        </p:nvSpPr>
        <p:spPr>
          <a:noFill/>
          <a:ln/>
        </p:spPr>
        <p:txBody>
          <a:bodyPr/>
          <a:lstStyle/>
          <a:p>
            <a:endParaRPr lang="ja-JP" altLang="en-US" dirty="0" smtClean="0"/>
          </a:p>
        </p:txBody>
      </p:sp>
    </p:spTree>
    <p:extLst>
      <p:ext uri="{BB962C8B-B14F-4D97-AF65-F5344CB8AC3E}">
        <p14:creationId xmlns:p14="http://schemas.microsoft.com/office/powerpoint/2010/main" val="3034113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81AA6A74-A660-4081-B9B3-27D8AB059421}" type="slidenum">
              <a:rPr lang="en-US" altLang="ja-JP" sz="1300" b="0">
                <a:latin typeface="Arial" charset="0"/>
                <a:ea typeface="ＭＳ Ｐゴシック" charset="-128"/>
              </a:rPr>
              <a:pPr algn="r" defTabSz="954088"/>
              <a:t>39</a:t>
            </a:fld>
            <a:endParaRPr lang="en-US" altLang="ja-JP" sz="1300" b="0">
              <a:latin typeface="Arial" charset="0"/>
              <a:ea typeface="ＭＳ Ｐゴシック" charset="-128"/>
            </a:endParaRPr>
          </a:p>
        </p:txBody>
      </p:sp>
      <p:sp>
        <p:nvSpPr>
          <p:cNvPr id="359427" name="Rectangle 2"/>
          <p:cNvSpPr>
            <a:spLocks noGrp="1" noRot="1" noChangeAspect="1" noChangeArrowheads="1" noTextEdit="1"/>
          </p:cNvSpPr>
          <p:nvPr>
            <p:ph type="sldImg"/>
          </p:nvPr>
        </p:nvSpPr>
        <p:spPr>
          <a:ln/>
        </p:spPr>
      </p:sp>
      <p:sp>
        <p:nvSpPr>
          <p:cNvPr id="35942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4091652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89CB4DA0-8201-494A-B0C7-2948DC6CBA4B}" type="slidenum">
              <a:rPr lang="en-US" altLang="ja-JP"/>
              <a:pPr/>
              <a:t>41</a:t>
            </a:fld>
            <a:endParaRPr lang="en-US" altLang="ja-JP"/>
          </a:p>
        </p:txBody>
      </p:sp>
      <p:sp>
        <p:nvSpPr>
          <p:cNvPr id="59395" name="Rectangle 2"/>
          <p:cNvSpPr>
            <a:spLocks noGrp="1" noRot="1" noChangeAspect="1" noChangeArrowheads="1" noTextEdit="1"/>
          </p:cNvSpPr>
          <p:nvPr>
            <p:ph type="sldImg"/>
          </p:nvPr>
        </p:nvSpPr>
        <p:spPr>
          <a:xfrm>
            <a:off x="990600" y="766763"/>
            <a:ext cx="5119688" cy="3840162"/>
          </a:xfrm>
          <a:ln/>
        </p:spPr>
      </p:sp>
      <p:sp>
        <p:nvSpPr>
          <p:cNvPr id="5939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575490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0AF007F1-B608-40D3-A980-39FE264B9BED}" type="slidenum">
              <a:rPr lang="en-US" altLang="ja-JP"/>
              <a:pPr/>
              <a:t>45</a:t>
            </a:fld>
            <a:endParaRPr lang="en-US" altLang="ja-JP"/>
          </a:p>
        </p:txBody>
      </p:sp>
      <p:sp>
        <p:nvSpPr>
          <p:cNvPr id="60419" name="Rectangle 2"/>
          <p:cNvSpPr>
            <a:spLocks noGrp="1" noRot="1" noChangeAspect="1" noChangeArrowheads="1" noTextEdit="1"/>
          </p:cNvSpPr>
          <p:nvPr>
            <p:ph type="sldImg"/>
          </p:nvPr>
        </p:nvSpPr>
        <p:spPr>
          <a:xfrm>
            <a:off x="990600" y="766763"/>
            <a:ext cx="5119688" cy="3840162"/>
          </a:xfrm>
          <a:ln/>
        </p:spPr>
      </p:sp>
      <p:sp>
        <p:nvSpPr>
          <p:cNvPr id="6042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524925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3B2F4B4-32D8-469B-8B57-A413C155C086}" type="slidenum">
              <a:rPr lang="en-US" altLang="ja-JP"/>
              <a:pPr/>
              <a:t>46</a:t>
            </a:fld>
            <a:endParaRPr lang="en-US" altLang="ja-JP"/>
          </a:p>
        </p:txBody>
      </p:sp>
      <p:sp>
        <p:nvSpPr>
          <p:cNvPr id="61443" name="Rectangle 2"/>
          <p:cNvSpPr>
            <a:spLocks noGrp="1" noRot="1" noChangeAspect="1" noChangeArrowheads="1" noTextEdit="1"/>
          </p:cNvSpPr>
          <p:nvPr>
            <p:ph type="sldImg"/>
          </p:nvPr>
        </p:nvSpPr>
        <p:spPr>
          <a:xfrm>
            <a:off x="990600" y="766763"/>
            <a:ext cx="5119688" cy="3840162"/>
          </a:xfrm>
          <a:ln/>
        </p:spPr>
      </p:sp>
      <p:sp>
        <p:nvSpPr>
          <p:cNvPr id="61444"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28308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3B2F4B4-32D8-469B-8B57-A413C155C086}" type="slidenum">
              <a:rPr lang="en-US" altLang="ja-JP"/>
              <a:pPr/>
              <a:t>47</a:t>
            </a:fld>
            <a:endParaRPr lang="en-US" altLang="ja-JP"/>
          </a:p>
        </p:txBody>
      </p:sp>
      <p:sp>
        <p:nvSpPr>
          <p:cNvPr id="61443" name="Rectangle 2"/>
          <p:cNvSpPr>
            <a:spLocks noGrp="1" noRot="1" noChangeAspect="1" noChangeArrowheads="1" noTextEdit="1"/>
          </p:cNvSpPr>
          <p:nvPr>
            <p:ph type="sldImg"/>
          </p:nvPr>
        </p:nvSpPr>
        <p:spPr>
          <a:xfrm>
            <a:off x="990600" y="766763"/>
            <a:ext cx="5119688" cy="3840162"/>
          </a:xfrm>
          <a:ln/>
        </p:spPr>
      </p:sp>
      <p:sp>
        <p:nvSpPr>
          <p:cNvPr id="61444"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389658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xfrm>
            <a:off x="990600" y="766763"/>
            <a:ext cx="5119688" cy="3840162"/>
          </a:xfrm>
          <a:ln/>
        </p:spPr>
      </p:sp>
      <p:sp>
        <p:nvSpPr>
          <p:cNvPr id="63491" name="Rectangle 3"/>
          <p:cNvSpPr>
            <a:spLocks noGrp="1" noChangeArrowheads="1"/>
          </p:cNvSpPr>
          <p:nvPr>
            <p:ph type="body" idx="1"/>
          </p:nvPr>
        </p:nvSpPr>
        <p:spPr>
          <a:noFill/>
          <a:ln/>
        </p:spPr>
        <p:txBody>
          <a:bodyPr/>
          <a:lstStyle/>
          <a:p>
            <a:endParaRPr lang="ja-JP" altLang="en-US" smtClean="0"/>
          </a:p>
        </p:txBody>
      </p:sp>
    </p:spTree>
    <p:extLst>
      <p:ext uri="{BB962C8B-B14F-4D97-AF65-F5344CB8AC3E}">
        <p14:creationId xmlns:p14="http://schemas.microsoft.com/office/powerpoint/2010/main" val="4179194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CFA44EE-A2EE-433B-8B2D-405D8BA1A37D}" type="slidenum">
              <a:rPr lang="en-US" altLang="ja-JP"/>
              <a:pPr/>
              <a:t>49</a:t>
            </a:fld>
            <a:endParaRPr lang="en-US" altLang="ja-JP"/>
          </a:p>
        </p:txBody>
      </p:sp>
      <p:sp>
        <p:nvSpPr>
          <p:cNvPr id="65539" name="Rectangle 2"/>
          <p:cNvSpPr>
            <a:spLocks noGrp="1" noRot="1" noChangeAspect="1" noChangeArrowheads="1" noTextEdit="1"/>
          </p:cNvSpPr>
          <p:nvPr>
            <p:ph type="sldImg"/>
          </p:nvPr>
        </p:nvSpPr>
        <p:spPr>
          <a:xfrm>
            <a:off x="990600" y="766763"/>
            <a:ext cx="5119688" cy="3840162"/>
          </a:xfrm>
          <a:ln/>
        </p:spPr>
      </p:sp>
      <p:sp>
        <p:nvSpPr>
          <p:cNvPr id="6554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30356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FC9E430-7812-47C2-9BF3-B6F57C00AB9D}" type="slidenum">
              <a:rPr lang="en-US" altLang="ja-JP"/>
              <a:pPr/>
              <a:t>3</a:t>
            </a:fld>
            <a:endParaRPr lang="en-US" altLang="ja-JP"/>
          </a:p>
        </p:txBody>
      </p:sp>
      <p:sp>
        <p:nvSpPr>
          <p:cNvPr id="46082"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CA385328-B00B-4768-B3A3-2C06FF38A245}" type="slidenum">
              <a:rPr lang="en-US" altLang="ja-JP" sz="1300"/>
              <a:pPr algn="r" defTabSz="919163"/>
              <a:t>3</a:t>
            </a:fld>
            <a:endParaRPr lang="en-US" altLang="ja-JP" sz="1300"/>
          </a:p>
        </p:txBody>
      </p:sp>
      <p:sp>
        <p:nvSpPr>
          <p:cNvPr id="46083" name="Rectangle 2"/>
          <p:cNvSpPr>
            <a:spLocks noGrp="1" noRot="1" noChangeAspect="1" noChangeArrowheads="1" noTextEdit="1"/>
          </p:cNvSpPr>
          <p:nvPr>
            <p:ph type="sldImg"/>
          </p:nvPr>
        </p:nvSpPr>
        <p:spPr>
          <a:xfrm>
            <a:off x="990600" y="766763"/>
            <a:ext cx="5119688" cy="3840162"/>
          </a:xfrm>
          <a:ln/>
        </p:spPr>
      </p:sp>
      <p:sp>
        <p:nvSpPr>
          <p:cNvPr id="46084" name="Rectangle 3"/>
          <p:cNvSpPr>
            <a:spLocks noGrp="1" noChangeArrowheads="1"/>
          </p:cNvSpPr>
          <p:nvPr>
            <p:ph type="body" idx="1"/>
          </p:nvPr>
        </p:nvSpPr>
        <p:spPr/>
        <p:txBody>
          <a:bodyPr lIns="91889" tIns="45944" rIns="91889" bIns="45944"/>
          <a:lstStyle/>
          <a:p>
            <a:endParaRPr lang="ja-JP" altLang="ja-JP"/>
          </a:p>
        </p:txBody>
      </p:sp>
    </p:spTree>
    <p:extLst>
      <p:ext uri="{BB962C8B-B14F-4D97-AF65-F5344CB8AC3E}">
        <p14:creationId xmlns:p14="http://schemas.microsoft.com/office/powerpoint/2010/main" val="1491181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81AA6A74-A660-4081-B9B3-27D8AB059421}" type="slidenum">
              <a:rPr lang="en-US" altLang="ja-JP" sz="1300" b="0">
                <a:latin typeface="Arial" charset="0"/>
                <a:ea typeface="ＭＳ Ｐゴシック" charset="-128"/>
              </a:rPr>
              <a:pPr algn="r" defTabSz="954088"/>
              <a:t>50</a:t>
            </a:fld>
            <a:endParaRPr lang="en-US" altLang="ja-JP" sz="1300" b="0">
              <a:latin typeface="Arial" charset="0"/>
              <a:ea typeface="ＭＳ Ｐゴシック" charset="-128"/>
            </a:endParaRPr>
          </a:p>
        </p:txBody>
      </p:sp>
      <p:sp>
        <p:nvSpPr>
          <p:cNvPr id="359427" name="Rectangle 2"/>
          <p:cNvSpPr>
            <a:spLocks noGrp="1" noRot="1" noChangeAspect="1" noChangeArrowheads="1" noTextEdit="1"/>
          </p:cNvSpPr>
          <p:nvPr>
            <p:ph type="sldImg"/>
          </p:nvPr>
        </p:nvSpPr>
        <p:spPr>
          <a:ln/>
        </p:spPr>
      </p:sp>
      <p:sp>
        <p:nvSpPr>
          <p:cNvPr id="35942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190798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ja-JP" altLang="en-US" smtClean="0"/>
          </a:p>
        </p:txBody>
      </p:sp>
    </p:spTree>
    <p:extLst>
      <p:ext uri="{BB962C8B-B14F-4D97-AF65-F5344CB8AC3E}">
        <p14:creationId xmlns:p14="http://schemas.microsoft.com/office/powerpoint/2010/main" val="1426158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p:txBody>
          <a:bodyPr/>
          <a:lstStyle/>
          <a:p>
            <a:fld id="{0E79CE15-EC1B-49BC-BA29-54208E977D17}" type="slidenum">
              <a:rPr lang="en-US" altLang="ja-JP"/>
              <a:pPr/>
              <a:t>58</a:t>
            </a:fld>
            <a:endParaRPr lang="en-US" altLang="ja-JP"/>
          </a:p>
        </p:txBody>
      </p:sp>
      <p:sp>
        <p:nvSpPr>
          <p:cNvPr id="362499" name="Rectangle 2"/>
          <p:cNvSpPr>
            <a:spLocks noGrp="1" noRot="1" noChangeAspect="1" noChangeArrowheads="1" noTextEdit="1"/>
          </p:cNvSpPr>
          <p:nvPr>
            <p:ph type="sldImg"/>
          </p:nvPr>
        </p:nvSpPr>
        <p:spPr>
          <a:ln/>
        </p:spPr>
      </p:sp>
      <p:sp>
        <p:nvSpPr>
          <p:cNvPr id="36250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440750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p:txBody>
          <a:bodyPr/>
          <a:lstStyle/>
          <a:p>
            <a:fld id="{CA798446-5EC7-455D-AC89-04E972A92120}" type="slidenum">
              <a:rPr lang="en-US" altLang="ja-JP"/>
              <a:pPr/>
              <a:t>59</a:t>
            </a:fld>
            <a:endParaRPr lang="en-US" altLang="ja-JP"/>
          </a:p>
        </p:txBody>
      </p:sp>
      <p:sp>
        <p:nvSpPr>
          <p:cNvPr id="363523" name="Rectangle 2"/>
          <p:cNvSpPr>
            <a:spLocks noGrp="1" noRot="1" noChangeAspect="1" noChangeArrowheads="1" noTextEdit="1"/>
          </p:cNvSpPr>
          <p:nvPr>
            <p:ph type="sldImg"/>
          </p:nvPr>
        </p:nvSpPr>
        <p:spPr>
          <a:ln/>
        </p:spPr>
      </p:sp>
      <p:sp>
        <p:nvSpPr>
          <p:cNvPr id="363524"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807475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p:txBody>
          <a:bodyPr/>
          <a:lstStyle/>
          <a:p>
            <a:fld id="{7ADD39AE-824D-467F-A28A-11C7F7C8B83A}" type="slidenum">
              <a:rPr lang="en-US" altLang="ja-JP"/>
              <a:pPr/>
              <a:t>60</a:t>
            </a:fld>
            <a:endParaRPr lang="en-US" altLang="ja-JP"/>
          </a:p>
        </p:txBody>
      </p:sp>
      <p:sp>
        <p:nvSpPr>
          <p:cNvPr id="364547" name="Rectangle 2"/>
          <p:cNvSpPr>
            <a:spLocks noGrp="1" noRot="1" noChangeAspect="1" noChangeArrowheads="1" noTextEdit="1"/>
          </p:cNvSpPr>
          <p:nvPr>
            <p:ph type="sldImg"/>
          </p:nvPr>
        </p:nvSpPr>
        <p:spPr>
          <a:ln/>
        </p:spPr>
      </p:sp>
      <p:sp>
        <p:nvSpPr>
          <p:cNvPr id="36454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818757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p:txBody>
          <a:bodyPr/>
          <a:lstStyle/>
          <a:p>
            <a:fld id="{9F942418-1E25-4409-9FD1-25FC3F1B4F4A}" type="slidenum">
              <a:rPr lang="en-US" altLang="ja-JP"/>
              <a:pPr/>
              <a:t>61</a:t>
            </a:fld>
            <a:endParaRPr lang="en-US" altLang="ja-JP"/>
          </a:p>
        </p:txBody>
      </p:sp>
      <p:sp>
        <p:nvSpPr>
          <p:cNvPr id="365571" name="Rectangle 2"/>
          <p:cNvSpPr>
            <a:spLocks noGrp="1" noRot="1" noChangeAspect="1" noChangeArrowheads="1" noTextEdit="1"/>
          </p:cNvSpPr>
          <p:nvPr>
            <p:ph type="sldImg"/>
          </p:nvPr>
        </p:nvSpPr>
        <p:spPr>
          <a:ln/>
        </p:spPr>
      </p:sp>
      <p:sp>
        <p:nvSpPr>
          <p:cNvPr id="36557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87148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2DC7870E-EF9D-4495-B0C6-4EF7F6BA3327}" type="slidenum">
              <a:rPr lang="en-US" altLang="ja-JP" sz="1300" b="0">
                <a:latin typeface="Arial" charset="0"/>
                <a:ea typeface="ＭＳ Ｐゴシック" charset="-128"/>
              </a:rPr>
              <a:pPr algn="r" defTabSz="954088"/>
              <a:t>62</a:t>
            </a:fld>
            <a:endParaRPr lang="en-US" altLang="ja-JP" sz="1300" b="0">
              <a:latin typeface="Arial" charset="0"/>
              <a:ea typeface="ＭＳ Ｐゴシック" charset="-128"/>
            </a:endParaRPr>
          </a:p>
        </p:txBody>
      </p:sp>
      <p:sp>
        <p:nvSpPr>
          <p:cNvPr id="662531" name="Rectangle 2"/>
          <p:cNvSpPr>
            <a:spLocks noGrp="1" noRot="1" noChangeAspect="1" noChangeArrowheads="1" noTextEdit="1"/>
          </p:cNvSpPr>
          <p:nvPr>
            <p:ph type="sldImg"/>
          </p:nvPr>
        </p:nvSpPr>
        <p:spPr>
          <a:ln/>
        </p:spPr>
      </p:sp>
      <p:sp>
        <p:nvSpPr>
          <p:cNvPr id="66253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273749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2DC7870E-EF9D-4495-B0C6-4EF7F6BA3327}" type="slidenum">
              <a:rPr lang="en-US" altLang="ja-JP" sz="1300" b="0">
                <a:latin typeface="Arial" charset="0"/>
                <a:ea typeface="ＭＳ Ｐゴシック" charset="-128"/>
              </a:rPr>
              <a:pPr algn="r" defTabSz="954088"/>
              <a:t>63</a:t>
            </a:fld>
            <a:endParaRPr lang="en-US" altLang="ja-JP" sz="1300" b="0">
              <a:latin typeface="Arial" charset="0"/>
              <a:ea typeface="ＭＳ Ｐゴシック" charset="-128"/>
            </a:endParaRPr>
          </a:p>
        </p:txBody>
      </p:sp>
      <p:sp>
        <p:nvSpPr>
          <p:cNvPr id="662531" name="Rectangle 2"/>
          <p:cNvSpPr>
            <a:spLocks noGrp="1" noRot="1" noChangeAspect="1" noChangeArrowheads="1" noTextEdit="1"/>
          </p:cNvSpPr>
          <p:nvPr>
            <p:ph type="sldImg"/>
          </p:nvPr>
        </p:nvSpPr>
        <p:spPr>
          <a:ln/>
        </p:spPr>
      </p:sp>
      <p:sp>
        <p:nvSpPr>
          <p:cNvPr id="66253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037936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p:txBody>
          <a:bodyPr/>
          <a:lstStyle/>
          <a:p>
            <a:fld id="{5C0D5162-C2E4-412E-9281-B522A0D1E9C8}" type="slidenum">
              <a:rPr lang="en-US" altLang="ja-JP"/>
              <a:pPr/>
              <a:t>64</a:t>
            </a:fld>
            <a:endParaRPr lang="en-US" altLang="ja-JP"/>
          </a:p>
        </p:txBody>
      </p:sp>
      <p:sp>
        <p:nvSpPr>
          <p:cNvPr id="366595" name="Rectangle 2"/>
          <p:cNvSpPr>
            <a:spLocks noGrp="1" noRot="1" noChangeAspect="1" noChangeArrowheads="1" noTextEdit="1"/>
          </p:cNvSpPr>
          <p:nvPr>
            <p:ph type="sldImg"/>
          </p:nvPr>
        </p:nvSpPr>
        <p:spPr>
          <a:ln/>
        </p:spPr>
      </p:sp>
      <p:sp>
        <p:nvSpPr>
          <p:cNvPr id="366596"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467150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p:txBody>
          <a:bodyPr/>
          <a:lstStyle/>
          <a:p>
            <a:fld id="{F80A4728-1E36-4F04-8ACC-42F9364B6EA8}" type="slidenum">
              <a:rPr lang="en-US" altLang="ja-JP"/>
              <a:pPr/>
              <a:t>65</a:t>
            </a:fld>
            <a:endParaRPr lang="en-US" altLang="ja-JP"/>
          </a:p>
        </p:txBody>
      </p:sp>
      <p:sp>
        <p:nvSpPr>
          <p:cNvPr id="367619" name="Rectangle 2"/>
          <p:cNvSpPr>
            <a:spLocks noGrp="1" noRot="1" noChangeAspect="1" noChangeArrowheads="1" noTextEdit="1"/>
          </p:cNvSpPr>
          <p:nvPr>
            <p:ph type="sldImg"/>
          </p:nvPr>
        </p:nvSpPr>
        <p:spPr>
          <a:ln/>
        </p:spPr>
      </p:sp>
      <p:sp>
        <p:nvSpPr>
          <p:cNvPr id="36762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790253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BCA12C6-B72C-4967-9ED3-E04C9B180D77}" type="slidenum">
              <a:rPr lang="en-US" altLang="ja-JP"/>
              <a:pPr/>
              <a:t>4</a:t>
            </a:fld>
            <a:endParaRPr lang="en-US" altLang="ja-JP"/>
          </a:p>
        </p:txBody>
      </p:sp>
      <p:sp>
        <p:nvSpPr>
          <p:cNvPr id="48130"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BB4A5D25-C525-4237-8187-10DCF279AD4F}" type="slidenum">
              <a:rPr lang="en-US" altLang="ja-JP" sz="1300"/>
              <a:pPr algn="r" defTabSz="919163"/>
              <a:t>4</a:t>
            </a:fld>
            <a:endParaRPr lang="en-US" altLang="ja-JP" sz="1300"/>
          </a:p>
        </p:txBody>
      </p:sp>
      <p:sp>
        <p:nvSpPr>
          <p:cNvPr id="48131" name="Rectangle 2"/>
          <p:cNvSpPr>
            <a:spLocks noGrp="1" noRot="1" noChangeAspect="1" noChangeArrowheads="1" noTextEdit="1"/>
          </p:cNvSpPr>
          <p:nvPr>
            <p:ph type="sldImg"/>
          </p:nvPr>
        </p:nvSpPr>
        <p:spPr>
          <a:xfrm>
            <a:off x="990600" y="766763"/>
            <a:ext cx="5119688" cy="3840162"/>
          </a:xfrm>
          <a:ln/>
        </p:spPr>
      </p:sp>
      <p:sp>
        <p:nvSpPr>
          <p:cNvPr id="48132" name="Rectangle 3"/>
          <p:cNvSpPr>
            <a:spLocks noGrp="1" noChangeArrowheads="1"/>
          </p:cNvSpPr>
          <p:nvPr>
            <p:ph type="body" idx="1"/>
          </p:nvPr>
        </p:nvSpPr>
        <p:spPr/>
        <p:txBody>
          <a:bodyPr lIns="91889" tIns="45944" rIns="91889" bIns="45944"/>
          <a:lstStyle/>
          <a:p>
            <a:endParaRPr lang="ja-JP" altLang="ja-JP"/>
          </a:p>
        </p:txBody>
      </p:sp>
    </p:spTree>
    <p:extLst>
      <p:ext uri="{BB962C8B-B14F-4D97-AF65-F5344CB8AC3E}">
        <p14:creationId xmlns:p14="http://schemas.microsoft.com/office/powerpoint/2010/main" val="403126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a:spLocks noGrp="1" noChangeArrowheads="1"/>
          </p:cNvSpPr>
          <p:nvPr>
            <p:ph type="sldNum" sz="quarter" idx="5"/>
          </p:nvPr>
        </p:nvSpPr>
        <p:spPr/>
        <p:txBody>
          <a:bodyPr/>
          <a:lstStyle/>
          <a:p>
            <a:fld id="{53AA4BA5-588A-434E-B1C0-BE902C1F2591}" type="slidenum">
              <a:rPr lang="en-US" altLang="ja-JP"/>
              <a:pPr/>
              <a:t>66</a:t>
            </a:fld>
            <a:endParaRPr lang="en-US" altLang="ja-JP"/>
          </a:p>
        </p:txBody>
      </p:sp>
      <p:sp>
        <p:nvSpPr>
          <p:cNvPr id="393219" name="Rectangle 2"/>
          <p:cNvSpPr>
            <a:spLocks noGrp="1" noRot="1" noChangeAspect="1" noChangeArrowheads="1" noTextEdit="1"/>
          </p:cNvSpPr>
          <p:nvPr>
            <p:ph type="sldImg"/>
          </p:nvPr>
        </p:nvSpPr>
        <p:spPr>
          <a:ln/>
        </p:spPr>
      </p:sp>
      <p:sp>
        <p:nvSpPr>
          <p:cNvPr id="39322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6306450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p:txBody>
          <a:bodyPr/>
          <a:lstStyle/>
          <a:p>
            <a:fld id="{47D8A71E-13DE-4F27-9C0C-58A3458754C3}" type="slidenum">
              <a:rPr lang="en-US" altLang="ja-JP"/>
              <a:pPr/>
              <a:t>67</a:t>
            </a:fld>
            <a:endParaRPr lang="en-US" altLang="ja-JP"/>
          </a:p>
        </p:txBody>
      </p:sp>
      <p:sp>
        <p:nvSpPr>
          <p:cNvPr id="370691" name="Rectangle 2"/>
          <p:cNvSpPr>
            <a:spLocks noGrp="1" noRot="1" noChangeAspect="1" noChangeArrowheads="1" noTextEdit="1"/>
          </p:cNvSpPr>
          <p:nvPr>
            <p:ph type="sldImg"/>
          </p:nvPr>
        </p:nvSpPr>
        <p:spPr>
          <a:ln/>
        </p:spPr>
      </p:sp>
      <p:sp>
        <p:nvSpPr>
          <p:cNvPr id="37069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126078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7"/>
          <p:cNvSpPr>
            <a:spLocks noGrp="1" noChangeArrowheads="1"/>
          </p:cNvSpPr>
          <p:nvPr>
            <p:ph type="sldNum" sz="quarter" idx="5"/>
          </p:nvPr>
        </p:nvSpPr>
        <p:spPr/>
        <p:txBody>
          <a:bodyPr/>
          <a:lstStyle/>
          <a:p>
            <a:fld id="{47D8A71E-13DE-4F27-9C0C-58A3458754C3}" type="slidenum">
              <a:rPr lang="en-US" altLang="ja-JP"/>
              <a:pPr/>
              <a:t>68</a:t>
            </a:fld>
            <a:endParaRPr lang="en-US" altLang="ja-JP"/>
          </a:p>
        </p:txBody>
      </p:sp>
      <p:sp>
        <p:nvSpPr>
          <p:cNvPr id="370691" name="Rectangle 2"/>
          <p:cNvSpPr>
            <a:spLocks noGrp="1" noRot="1" noChangeAspect="1" noChangeArrowheads="1" noTextEdit="1"/>
          </p:cNvSpPr>
          <p:nvPr>
            <p:ph type="sldImg"/>
          </p:nvPr>
        </p:nvSpPr>
        <p:spPr>
          <a:ln/>
        </p:spPr>
      </p:sp>
      <p:sp>
        <p:nvSpPr>
          <p:cNvPr id="37069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4428322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p:txBody>
          <a:bodyPr/>
          <a:lstStyle/>
          <a:p>
            <a:fld id="{7E3E6D28-7DB1-41B4-AC63-304174358765}" type="slidenum">
              <a:rPr lang="en-US" altLang="ja-JP"/>
              <a:pPr/>
              <a:t>69</a:t>
            </a:fld>
            <a:endParaRPr lang="en-US" altLang="ja-JP"/>
          </a:p>
        </p:txBody>
      </p:sp>
      <p:sp>
        <p:nvSpPr>
          <p:cNvPr id="373763" name="Rectangle 2"/>
          <p:cNvSpPr>
            <a:spLocks noGrp="1" noRot="1" noChangeAspect="1" noChangeArrowheads="1" noTextEdit="1"/>
          </p:cNvSpPr>
          <p:nvPr>
            <p:ph type="sldImg"/>
          </p:nvPr>
        </p:nvSpPr>
        <p:spPr>
          <a:ln/>
        </p:spPr>
      </p:sp>
      <p:sp>
        <p:nvSpPr>
          <p:cNvPr id="373764"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43360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p:txBody>
          <a:bodyPr/>
          <a:lstStyle/>
          <a:p>
            <a:fld id="{7E3E6D28-7DB1-41B4-AC63-304174358765}" type="slidenum">
              <a:rPr lang="en-US" altLang="ja-JP"/>
              <a:pPr/>
              <a:t>70</a:t>
            </a:fld>
            <a:endParaRPr lang="en-US" altLang="ja-JP"/>
          </a:p>
        </p:txBody>
      </p:sp>
      <p:sp>
        <p:nvSpPr>
          <p:cNvPr id="373763" name="Rectangle 2"/>
          <p:cNvSpPr>
            <a:spLocks noGrp="1" noRot="1" noChangeAspect="1" noChangeArrowheads="1" noTextEdit="1"/>
          </p:cNvSpPr>
          <p:nvPr>
            <p:ph type="sldImg"/>
          </p:nvPr>
        </p:nvSpPr>
        <p:spPr>
          <a:ln/>
        </p:spPr>
      </p:sp>
      <p:sp>
        <p:nvSpPr>
          <p:cNvPr id="373764"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983788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p:txBody>
          <a:bodyPr/>
          <a:lstStyle/>
          <a:p>
            <a:fld id="{ADF54C2B-2405-489B-8F5A-F0D550C5A3CA}" type="slidenum">
              <a:rPr lang="en-US" altLang="ja-JP"/>
              <a:pPr/>
              <a:t>71</a:t>
            </a:fld>
            <a:endParaRPr lang="en-US" altLang="ja-JP"/>
          </a:p>
        </p:txBody>
      </p:sp>
      <p:sp>
        <p:nvSpPr>
          <p:cNvPr id="374787" name="Rectangle 2"/>
          <p:cNvSpPr>
            <a:spLocks noGrp="1" noRot="1" noChangeAspect="1" noChangeArrowheads="1" noTextEdit="1"/>
          </p:cNvSpPr>
          <p:nvPr>
            <p:ph type="sldImg"/>
          </p:nvPr>
        </p:nvSpPr>
        <p:spPr>
          <a:ln/>
        </p:spPr>
      </p:sp>
      <p:sp>
        <p:nvSpPr>
          <p:cNvPr id="37478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313302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p:txBody>
          <a:bodyPr/>
          <a:lstStyle/>
          <a:p>
            <a:fld id="{84224EAA-B428-42C7-9C58-FF716CDADC46}" type="slidenum">
              <a:rPr lang="en-US" altLang="ja-JP"/>
              <a:pPr/>
              <a:t>72</a:t>
            </a:fld>
            <a:endParaRPr lang="en-US" altLang="ja-JP"/>
          </a:p>
        </p:txBody>
      </p:sp>
      <p:sp>
        <p:nvSpPr>
          <p:cNvPr id="375811" name="Rectangle 2"/>
          <p:cNvSpPr>
            <a:spLocks noGrp="1" noRot="1" noChangeAspect="1" noChangeArrowheads="1" noTextEdit="1"/>
          </p:cNvSpPr>
          <p:nvPr>
            <p:ph type="sldImg"/>
          </p:nvPr>
        </p:nvSpPr>
        <p:spPr>
          <a:ln/>
        </p:spPr>
      </p:sp>
      <p:sp>
        <p:nvSpPr>
          <p:cNvPr id="37581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045983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a:spLocks noGrp="1" noChangeArrowheads="1"/>
          </p:cNvSpPr>
          <p:nvPr>
            <p:ph type="sldNum" sz="quarter" idx="5"/>
          </p:nvPr>
        </p:nvSpPr>
        <p:spPr/>
        <p:txBody>
          <a:bodyPr/>
          <a:lstStyle/>
          <a:p>
            <a:fld id="{4FC623CA-8903-46D5-BF5F-03838FB47572}" type="slidenum">
              <a:rPr lang="en-US" altLang="ja-JP"/>
              <a:pPr/>
              <a:t>73</a:t>
            </a:fld>
            <a:endParaRPr lang="en-US" altLang="ja-JP"/>
          </a:p>
        </p:txBody>
      </p:sp>
      <p:sp>
        <p:nvSpPr>
          <p:cNvPr id="376835" name="Rectangle 2"/>
          <p:cNvSpPr>
            <a:spLocks noGrp="1" noRot="1" noChangeAspect="1" noChangeArrowheads="1" noTextEdit="1"/>
          </p:cNvSpPr>
          <p:nvPr>
            <p:ph type="sldImg"/>
          </p:nvPr>
        </p:nvSpPr>
        <p:spPr>
          <a:ln/>
        </p:spPr>
      </p:sp>
      <p:sp>
        <p:nvSpPr>
          <p:cNvPr id="376836"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4803165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p:txBody>
          <a:bodyPr/>
          <a:lstStyle/>
          <a:p>
            <a:fld id="{EA00D665-A1F5-4212-BB32-5D6E0BC26D0D}" type="slidenum">
              <a:rPr lang="en-US" altLang="ja-JP"/>
              <a:pPr/>
              <a:t>74</a:t>
            </a:fld>
            <a:endParaRPr lang="en-US" altLang="ja-JP"/>
          </a:p>
        </p:txBody>
      </p:sp>
      <p:sp>
        <p:nvSpPr>
          <p:cNvPr id="377859" name="Rectangle 2"/>
          <p:cNvSpPr>
            <a:spLocks noGrp="1" noRot="1" noChangeAspect="1" noChangeArrowheads="1" noTextEdit="1"/>
          </p:cNvSpPr>
          <p:nvPr>
            <p:ph type="sldImg"/>
          </p:nvPr>
        </p:nvSpPr>
        <p:spPr>
          <a:ln/>
        </p:spPr>
      </p:sp>
      <p:sp>
        <p:nvSpPr>
          <p:cNvPr id="37786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40960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7"/>
          <p:cNvSpPr>
            <a:spLocks noGrp="1" noChangeArrowheads="1"/>
          </p:cNvSpPr>
          <p:nvPr>
            <p:ph type="sldNum" sz="quarter" idx="5"/>
          </p:nvPr>
        </p:nvSpPr>
        <p:spPr/>
        <p:txBody>
          <a:bodyPr/>
          <a:lstStyle/>
          <a:p>
            <a:fld id="{0961227D-8643-43C3-ABB9-270554375930}" type="slidenum">
              <a:rPr lang="en-US" altLang="ja-JP"/>
              <a:pPr/>
              <a:t>75</a:t>
            </a:fld>
            <a:endParaRPr lang="en-US" altLang="ja-JP"/>
          </a:p>
        </p:txBody>
      </p:sp>
      <p:sp>
        <p:nvSpPr>
          <p:cNvPr id="379907" name="Rectangle 2"/>
          <p:cNvSpPr>
            <a:spLocks noGrp="1" noRot="1" noChangeAspect="1" noChangeArrowheads="1" noTextEdit="1"/>
          </p:cNvSpPr>
          <p:nvPr>
            <p:ph type="sldImg"/>
          </p:nvPr>
        </p:nvSpPr>
        <p:spPr>
          <a:ln/>
        </p:spPr>
      </p:sp>
      <p:sp>
        <p:nvSpPr>
          <p:cNvPr id="37990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69356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D6B554D-8739-4A51-AD23-503FCE8B0988}" type="slidenum">
              <a:rPr lang="en-US" altLang="ja-JP"/>
              <a:pPr/>
              <a:t>5</a:t>
            </a:fld>
            <a:endParaRPr lang="en-US" altLang="ja-JP"/>
          </a:p>
        </p:txBody>
      </p:sp>
      <p:sp>
        <p:nvSpPr>
          <p:cNvPr id="50178"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EB8A010E-A963-4228-BE91-5E9729C9C4F0}" type="slidenum">
              <a:rPr lang="en-US" altLang="ja-JP" sz="1300"/>
              <a:pPr algn="r" defTabSz="919163"/>
              <a:t>5</a:t>
            </a:fld>
            <a:endParaRPr lang="en-US" altLang="ja-JP" sz="1300"/>
          </a:p>
        </p:txBody>
      </p:sp>
      <p:sp>
        <p:nvSpPr>
          <p:cNvPr id="50179" name="Rectangle 2"/>
          <p:cNvSpPr>
            <a:spLocks noGrp="1" noRot="1" noChangeAspect="1" noChangeArrowheads="1" noTextEdit="1"/>
          </p:cNvSpPr>
          <p:nvPr>
            <p:ph type="sldImg"/>
          </p:nvPr>
        </p:nvSpPr>
        <p:spPr>
          <a:xfrm>
            <a:off x="990600" y="766763"/>
            <a:ext cx="5119688" cy="3840162"/>
          </a:xfrm>
          <a:ln/>
        </p:spPr>
      </p:sp>
      <p:sp>
        <p:nvSpPr>
          <p:cNvPr id="50180" name="Rectangle 3"/>
          <p:cNvSpPr>
            <a:spLocks noGrp="1" noChangeArrowheads="1"/>
          </p:cNvSpPr>
          <p:nvPr>
            <p:ph type="body" idx="1"/>
          </p:nvPr>
        </p:nvSpPr>
        <p:spPr/>
        <p:txBody>
          <a:bodyPr lIns="91889" tIns="45944" rIns="91889" bIns="45944"/>
          <a:lstStyle/>
          <a:p>
            <a:endParaRPr lang="ja-JP" altLang="ja-JP"/>
          </a:p>
        </p:txBody>
      </p:sp>
    </p:spTree>
    <p:extLst>
      <p:ext uri="{BB962C8B-B14F-4D97-AF65-F5344CB8AC3E}">
        <p14:creationId xmlns:p14="http://schemas.microsoft.com/office/powerpoint/2010/main" val="2194779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Rot="1" noChangeAspect="1" noChangeArrowheads="1" noTextEdit="1"/>
          </p:cNvSpPr>
          <p:nvPr>
            <p:ph type="sldImg"/>
          </p:nvPr>
        </p:nvSpPr>
        <p:spPr>
          <a:ln/>
        </p:spPr>
      </p:sp>
      <p:sp>
        <p:nvSpPr>
          <p:cNvPr id="380931" name="Rectangle 3"/>
          <p:cNvSpPr>
            <a:spLocks noGrp="1" noChangeArrowheads="1"/>
          </p:cNvSpPr>
          <p:nvPr>
            <p:ph type="body" idx="1"/>
          </p:nvPr>
        </p:nvSpPr>
        <p:spPr/>
        <p:txBody>
          <a:bodyPr/>
          <a:lstStyle/>
          <a:p>
            <a:endParaRPr lang="ja-JP" altLang="en-US" smtClean="0"/>
          </a:p>
        </p:txBody>
      </p:sp>
    </p:spTree>
    <p:extLst>
      <p:ext uri="{BB962C8B-B14F-4D97-AF65-F5344CB8AC3E}">
        <p14:creationId xmlns:p14="http://schemas.microsoft.com/office/powerpoint/2010/main" val="2502395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ja-JP" altLang="en-US" smtClean="0"/>
          </a:p>
        </p:txBody>
      </p:sp>
    </p:spTree>
    <p:extLst>
      <p:ext uri="{BB962C8B-B14F-4D97-AF65-F5344CB8AC3E}">
        <p14:creationId xmlns:p14="http://schemas.microsoft.com/office/powerpoint/2010/main" val="3281649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p:txBody>
          <a:bodyPr/>
          <a:lstStyle/>
          <a:p>
            <a:fld id="{7ADD39AE-824D-467F-A28A-11C7F7C8B83A}" type="slidenum">
              <a:rPr lang="en-US" altLang="ja-JP"/>
              <a:pPr/>
              <a:t>78</a:t>
            </a:fld>
            <a:endParaRPr lang="en-US" altLang="ja-JP"/>
          </a:p>
        </p:txBody>
      </p:sp>
      <p:sp>
        <p:nvSpPr>
          <p:cNvPr id="364547" name="Rectangle 2"/>
          <p:cNvSpPr>
            <a:spLocks noGrp="1" noRot="1" noChangeAspect="1" noChangeArrowheads="1" noTextEdit="1"/>
          </p:cNvSpPr>
          <p:nvPr>
            <p:ph type="sldImg"/>
          </p:nvPr>
        </p:nvSpPr>
        <p:spPr>
          <a:ln/>
        </p:spPr>
      </p:sp>
      <p:sp>
        <p:nvSpPr>
          <p:cNvPr id="36454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4674830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a:spLocks noGrp="1" noChangeArrowheads="1"/>
          </p:cNvSpPr>
          <p:nvPr>
            <p:ph type="sldNum" sz="quarter" idx="5"/>
          </p:nvPr>
        </p:nvSpPr>
        <p:spPr/>
        <p:txBody>
          <a:bodyPr/>
          <a:lstStyle/>
          <a:p>
            <a:fld id="{AC9B25DD-D833-4F59-81D9-ADC482D16EAA}" type="slidenum">
              <a:rPr lang="en-US" altLang="ja-JP"/>
              <a:pPr/>
              <a:t>79</a:t>
            </a:fld>
            <a:endParaRPr lang="en-US" altLang="ja-JP"/>
          </a:p>
        </p:txBody>
      </p:sp>
      <p:sp>
        <p:nvSpPr>
          <p:cNvPr id="386051" name="Rectangle 2"/>
          <p:cNvSpPr>
            <a:spLocks noGrp="1" noRot="1" noChangeAspect="1" noChangeArrowheads="1" noTextEdit="1"/>
          </p:cNvSpPr>
          <p:nvPr>
            <p:ph type="sldImg"/>
          </p:nvPr>
        </p:nvSpPr>
        <p:spPr>
          <a:ln/>
        </p:spPr>
      </p:sp>
      <p:sp>
        <p:nvSpPr>
          <p:cNvPr id="38605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831817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p:txBody>
          <a:bodyPr/>
          <a:lstStyle/>
          <a:p>
            <a:fld id="{E50D6D22-C142-480F-B5F2-824EDD88C53D}" type="slidenum">
              <a:rPr lang="en-US" altLang="ja-JP"/>
              <a:pPr/>
              <a:t>80</a:t>
            </a:fld>
            <a:endParaRPr lang="en-US" altLang="ja-JP"/>
          </a:p>
        </p:txBody>
      </p:sp>
      <p:sp>
        <p:nvSpPr>
          <p:cNvPr id="372739" name="Rectangle 2"/>
          <p:cNvSpPr>
            <a:spLocks noGrp="1" noRot="1" noChangeAspect="1" noChangeArrowheads="1" noTextEdit="1"/>
          </p:cNvSpPr>
          <p:nvPr>
            <p:ph type="sldImg"/>
          </p:nvPr>
        </p:nvSpPr>
        <p:spPr>
          <a:ln/>
        </p:spPr>
      </p:sp>
      <p:sp>
        <p:nvSpPr>
          <p:cNvPr id="372740" name="Rectangle 3"/>
          <p:cNvSpPr>
            <a:spLocks noGrp="1" noChangeArrowheads="1"/>
          </p:cNvSpPr>
          <p:nvPr>
            <p:ph type="body" idx="1"/>
          </p:nvPr>
        </p:nvSpPr>
        <p:spPr/>
        <p:txBody>
          <a:bodyPr/>
          <a:lstStyle/>
          <a:p>
            <a:pPr eaLnBrk="1" hangingPunct="1"/>
            <a:endParaRPr lang="ja-JP" altLang="ja-JP" dirty="0" smtClean="0"/>
          </a:p>
        </p:txBody>
      </p:sp>
    </p:spTree>
    <p:extLst>
      <p:ext uri="{BB962C8B-B14F-4D97-AF65-F5344CB8AC3E}">
        <p14:creationId xmlns:p14="http://schemas.microsoft.com/office/powerpoint/2010/main" val="42681588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ja-JP" altLang="en-US" smtClean="0"/>
          </a:p>
        </p:txBody>
      </p:sp>
    </p:spTree>
    <p:extLst>
      <p:ext uri="{BB962C8B-B14F-4D97-AF65-F5344CB8AC3E}">
        <p14:creationId xmlns:p14="http://schemas.microsoft.com/office/powerpoint/2010/main" val="40003646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ja-JP" altLang="en-US" smtClean="0"/>
          </a:p>
        </p:txBody>
      </p:sp>
    </p:spTree>
    <p:extLst>
      <p:ext uri="{BB962C8B-B14F-4D97-AF65-F5344CB8AC3E}">
        <p14:creationId xmlns:p14="http://schemas.microsoft.com/office/powerpoint/2010/main" val="1994392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a:spLocks noGrp="1" noChangeArrowheads="1"/>
          </p:cNvSpPr>
          <p:nvPr>
            <p:ph type="sldNum" sz="quarter" idx="5"/>
          </p:nvPr>
        </p:nvSpPr>
        <p:spPr/>
        <p:txBody>
          <a:bodyPr/>
          <a:lstStyle/>
          <a:p>
            <a:fld id="{53AA4BA5-588A-434E-B1C0-BE902C1F2591}" type="slidenum">
              <a:rPr lang="en-US" altLang="ja-JP"/>
              <a:pPr/>
              <a:t>85</a:t>
            </a:fld>
            <a:endParaRPr lang="en-US" altLang="ja-JP"/>
          </a:p>
        </p:txBody>
      </p:sp>
      <p:sp>
        <p:nvSpPr>
          <p:cNvPr id="393219" name="Rectangle 2"/>
          <p:cNvSpPr>
            <a:spLocks noGrp="1" noRot="1" noChangeAspect="1" noChangeArrowheads="1" noTextEdit="1"/>
          </p:cNvSpPr>
          <p:nvPr>
            <p:ph type="sldImg"/>
          </p:nvPr>
        </p:nvSpPr>
        <p:spPr>
          <a:ln/>
        </p:spPr>
      </p:sp>
      <p:sp>
        <p:nvSpPr>
          <p:cNvPr id="39322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492006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ja-JP" altLang="en-US" smtClean="0"/>
          </a:p>
        </p:txBody>
      </p:sp>
    </p:spTree>
    <p:extLst>
      <p:ext uri="{BB962C8B-B14F-4D97-AF65-F5344CB8AC3E}">
        <p14:creationId xmlns:p14="http://schemas.microsoft.com/office/powerpoint/2010/main" val="261082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ja-JP" altLang="en-US" dirty="0" smtClean="0"/>
          </a:p>
        </p:txBody>
      </p:sp>
    </p:spTree>
    <p:extLst>
      <p:ext uri="{BB962C8B-B14F-4D97-AF65-F5344CB8AC3E}">
        <p14:creationId xmlns:p14="http://schemas.microsoft.com/office/powerpoint/2010/main" val="155030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F8C2893-B1F4-4E27-BA50-E7C195EDD88B}" type="slidenum">
              <a:rPr lang="en-US" altLang="ja-JP"/>
              <a:pPr/>
              <a:t>7</a:t>
            </a:fld>
            <a:endParaRPr lang="en-US" altLang="ja-JP"/>
          </a:p>
        </p:txBody>
      </p:sp>
      <p:sp>
        <p:nvSpPr>
          <p:cNvPr id="5222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0CAE90CF-A3DC-43EC-B097-FE18FDB3C0D8}" type="slidenum">
              <a:rPr lang="en-US" altLang="ja-JP" sz="1300"/>
              <a:pPr algn="r" defTabSz="919163"/>
              <a:t>7</a:t>
            </a:fld>
            <a:endParaRPr lang="en-US" altLang="ja-JP" sz="1300"/>
          </a:p>
        </p:txBody>
      </p:sp>
      <p:sp>
        <p:nvSpPr>
          <p:cNvPr id="52227" name="Rectangle 2"/>
          <p:cNvSpPr>
            <a:spLocks noGrp="1" noRot="1" noChangeAspect="1" noChangeArrowheads="1" noTextEdit="1"/>
          </p:cNvSpPr>
          <p:nvPr>
            <p:ph type="sldImg"/>
          </p:nvPr>
        </p:nvSpPr>
        <p:spPr>
          <a:xfrm>
            <a:off x="990600" y="766763"/>
            <a:ext cx="5119688" cy="3840162"/>
          </a:xfrm>
          <a:ln/>
        </p:spPr>
      </p:sp>
      <p:sp>
        <p:nvSpPr>
          <p:cNvPr id="52228" name="Rectangle 3"/>
          <p:cNvSpPr>
            <a:spLocks noGrp="1" noChangeArrowheads="1"/>
          </p:cNvSpPr>
          <p:nvPr>
            <p:ph type="body" idx="1"/>
          </p:nvPr>
        </p:nvSpPr>
        <p:spPr/>
        <p:txBody>
          <a:bodyPr lIns="91889" tIns="45944" rIns="91889" bIns="45944"/>
          <a:lstStyle/>
          <a:p>
            <a:endParaRPr lang="ja-JP" altLang="ja-JP"/>
          </a:p>
        </p:txBody>
      </p:sp>
    </p:spTree>
    <p:extLst>
      <p:ext uri="{BB962C8B-B14F-4D97-AF65-F5344CB8AC3E}">
        <p14:creationId xmlns:p14="http://schemas.microsoft.com/office/powerpoint/2010/main" val="25735186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81AA6A74-A660-4081-B9B3-27D8AB059421}" type="slidenum">
              <a:rPr lang="en-US" altLang="ja-JP" sz="1300" b="0">
                <a:latin typeface="Arial" charset="0"/>
                <a:ea typeface="ＭＳ Ｐゴシック" charset="-128"/>
              </a:rPr>
              <a:pPr algn="r" defTabSz="954088"/>
              <a:t>88</a:t>
            </a:fld>
            <a:endParaRPr lang="en-US" altLang="ja-JP" sz="1300" b="0">
              <a:latin typeface="Arial" charset="0"/>
              <a:ea typeface="ＭＳ Ｐゴシック" charset="-128"/>
            </a:endParaRPr>
          </a:p>
        </p:txBody>
      </p:sp>
      <p:sp>
        <p:nvSpPr>
          <p:cNvPr id="359427" name="Rectangle 2"/>
          <p:cNvSpPr>
            <a:spLocks noGrp="1" noRot="1" noChangeAspect="1" noChangeArrowheads="1" noTextEdit="1"/>
          </p:cNvSpPr>
          <p:nvPr>
            <p:ph type="sldImg"/>
          </p:nvPr>
        </p:nvSpPr>
        <p:spPr>
          <a:ln/>
        </p:spPr>
      </p:sp>
      <p:sp>
        <p:nvSpPr>
          <p:cNvPr id="35942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9700746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p:txBody>
          <a:bodyPr/>
          <a:lstStyle/>
          <a:p>
            <a:fld id="{0B7A7F9C-171A-46AC-BABB-65562A3442B4}" type="slidenum">
              <a:rPr lang="en-US" altLang="ja-JP" smtClean="0"/>
              <a:pPr/>
              <a:t>90</a:t>
            </a:fld>
            <a:endParaRPr lang="en-US" altLang="ja-JP" smtClean="0"/>
          </a:p>
        </p:txBody>
      </p:sp>
      <p:sp>
        <p:nvSpPr>
          <p:cNvPr id="408579" name="Rectangle 2"/>
          <p:cNvSpPr>
            <a:spLocks noGrp="1" noRot="1" noChangeAspect="1" noChangeArrowheads="1" noTextEdit="1"/>
          </p:cNvSpPr>
          <p:nvPr>
            <p:ph type="sldImg"/>
          </p:nvPr>
        </p:nvSpPr>
        <p:spPr>
          <a:ln/>
        </p:spPr>
      </p:sp>
      <p:sp>
        <p:nvSpPr>
          <p:cNvPr id="40858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828070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7"/>
          <p:cNvSpPr>
            <a:spLocks noGrp="1" noChangeArrowheads="1"/>
          </p:cNvSpPr>
          <p:nvPr>
            <p:ph type="sldNum" sz="quarter" idx="5"/>
          </p:nvPr>
        </p:nvSpPr>
        <p:spPr/>
        <p:txBody>
          <a:bodyPr/>
          <a:lstStyle/>
          <a:p>
            <a:fld id="{5A4DAD21-81C7-444B-832B-80EFAC1536DB}" type="slidenum">
              <a:rPr lang="en-US" altLang="ja-JP" smtClean="0"/>
              <a:pPr/>
              <a:t>91</a:t>
            </a:fld>
            <a:endParaRPr lang="en-US" altLang="ja-JP" smtClean="0"/>
          </a:p>
        </p:txBody>
      </p:sp>
      <p:sp>
        <p:nvSpPr>
          <p:cNvPr id="409603" name="Rectangle 2"/>
          <p:cNvSpPr>
            <a:spLocks noGrp="1" noRot="1" noChangeAspect="1" noChangeArrowheads="1" noTextEdit="1"/>
          </p:cNvSpPr>
          <p:nvPr>
            <p:ph type="sldImg"/>
          </p:nvPr>
        </p:nvSpPr>
        <p:spPr>
          <a:ln/>
        </p:spPr>
      </p:sp>
      <p:sp>
        <p:nvSpPr>
          <p:cNvPr id="409604"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2453100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7"/>
          <p:cNvSpPr>
            <a:spLocks noGrp="1" noChangeArrowheads="1"/>
          </p:cNvSpPr>
          <p:nvPr>
            <p:ph type="sldNum" sz="quarter" idx="5"/>
          </p:nvPr>
        </p:nvSpPr>
        <p:spPr/>
        <p:txBody>
          <a:bodyPr/>
          <a:lstStyle/>
          <a:p>
            <a:fld id="{5A4DAD21-81C7-444B-832B-80EFAC1536DB}" type="slidenum">
              <a:rPr lang="en-US" altLang="ja-JP" smtClean="0"/>
              <a:pPr/>
              <a:t>92</a:t>
            </a:fld>
            <a:endParaRPr lang="en-US" altLang="ja-JP" smtClean="0"/>
          </a:p>
        </p:txBody>
      </p:sp>
      <p:sp>
        <p:nvSpPr>
          <p:cNvPr id="409603" name="Rectangle 2"/>
          <p:cNvSpPr>
            <a:spLocks noGrp="1" noRot="1" noChangeAspect="1" noChangeArrowheads="1" noTextEdit="1"/>
          </p:cNvSpPr>
          <p:nvPr>
            <p:ph type="sldImg"/>
          </p:nvPr>
        </p:nvSpPr>
        <p:spPr>
          <a:ln/>
        </p:spPr>
      </p:sp>
      <p:sp>
        <p:nvSpPr>
          <p:cNvPr id="409604"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146945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p:txBody>
          <a:bodyPr/>
          <a:lstStyle/>
          <a:p>
            <a:fld id="{0D45FBC0-6C79-4990-9EF8-D4CC3B2B03EF}" type="slidenum">
              <a:rPr lang="en-US" altLang="ja-JP" smtClean="0"/>
              <a:pPr/>
              <a:t>93</a:t>
            </a:fld>
            <a:endParaRPr lang="en-US" altLang="ja-JP" smtClean="0"/>
          </a:p>
        </p:txBody>
      </p:sp>
      <p:sp>
        <p:nvSpPr>
          <p:cNvPr id="410627" name="Rectangle 2"/>
          <p:cNvSpPr>
            <a:spLocks noGrp="1" noRot="1" noChangeAspect="1" noChangeArrowheads="1" noTextEdit="1"/>
          </p:cNvSpPr>
          <p:nvPr>
            <p:ph type="sldImg"/>
          </p:nvPr>
        </p:nvSpPr>
        <p:spPr>
          <a:ln/>
        </p:spPr>
      </p:sp>
      <p:sp>
        <p:nvSpPr>
          <p:cNvPr id="41062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3938080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txBox="1">
            <a:spLocks noGrp="1" noChangeArrowheads="1"/>
          </p:cNvSpPr>
          <p:nvPr/>
        </p:nvSpPr>
        <p:spPr bwMode="auto">
          <a:xfrm>
            <a:off x="4021599" y="9720824"/>
            <a:ext cx="3076029" cy="512142"/>
          </a:xfrm>
          <a:prstGeom prst="rect">
            <a:avLst/>
          </a:prstGeom>
          <a:noFill/>
          <a:ln w="9525">
            <a:noFill/>
            <a:miter lim="800000"/>
            <a:headEnd/>
            <a:tailEnd/>
          </a:ln>
        </p:spPr>
        <p:txBody>
          <a:bodyPr lIns="95324" tIns="47661" rIns="95324" bIns="47661" anchor="b"/>
          <a:lstStyle/>
          <a:p>
            <a:pPr algn="r"/>
            <a:fld id="{81638CD3-04A0-492F-AC13-569A1DC59442}" type="slidenum">
              <a:rPr lang="en-US" altLang="ja-JP" sz="1300"/>
              <a:pPr algn="r"/>
              <a:t>94</a:t>
            </a:fld>
            <a:endParaRPr lang="en-US" altLang="ja-JP" sz="1300"/>
          </a:p>
        </p:txBody>
      </p:sp>
      <p:sp>
        <p:nvSpPr>
          <p:cNvPr id="416771" name="Rectangle 2"/>
          <p:cNvSpPr>
            <a:spLocks noGrp="1" noRot="1" noChangeAspect="1" noChangeArrowheads="1" noTextEdit="1"/>
          </p:cNvSpPr>
          <p:nvPr>
            <p:ph type="sldImg"/>
          </p:nvPr>
        </p:nvSpPr>
        <p:spPr>
          <a:ln/>
        </p:spPr>
      </p:sp>
      <p:sp>
        <p:nvSpPr>
          <p:cNvPr id="41677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857110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txBox="1">
            <a:spLocks noGrp="1" noChangeArrowheads="1"/>
          </p:cNvSpPr>
          <p:nvPr/>
        </p:nvSpPr>
        <p:spPr bwMode="auto">
          <a:xfrm>
            <a:off x="4021599" y="9720824"/>
            <a:ext cx="3076029" cy="512142"/>
          </a:xfrm>
          <a:prstGeom prst="rect">
            <a:avLst/>
          </a:prstGeom>
          <a:noFill/>
          <a:ln w="9525">
            <a:noFill/>
            <a:miter lim="800000"/>
            <a:headEnd/>
            <a:tailEnd/>
          </a:ln>
        </p:spPr>
        <p:txBody>
          <a:bodyPr lIns="95324" tIns="47661" rIns="95324" bIns="47661" anchor="b"/>
          <a:lstStyle/>
          <a:p>
            <a:pPr algn="r"/>
            <a:fld id="{81638CD3-04A0-492F-AC13-569A1DC59442}" type="slidenum">
              <a:rPr lang="en-US" altLang="ja-JP" sz="1300"/>
              <a:pPr algn="r"/>
              <a:t>96</a:t>
            </a:fld>
            <a:endParaRPr lang="en-US" altLang="ja-JP" sz="1300"/>
          </a:p>
        </p:txBody>
      </p:sp>
      <p:sp>
        <p:nvSpPr>
          <p:cNvPr id="416771" name="Rectangle 2"/>
          <p:cNvSpPr>
            <a:spLocks noGrp="1" noRot="1" noChangeAspect="1" noChangeArrowheads="1" noTextEdit="1"/>
          </p:cNvSpPr>
          <p:nvPr>
            <p:ph type="sldImg"/>
          </p:nvPr>
        </p:nvSpPr>
        <p:spPr>
          <a:ln/>
        </p:spPr>
      </p:sp>
      <p:sp>
        <p:nvSpPr>
          <p:cNvPr id="41677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5699968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txBox="1">
            <a:spLocks noGrp="1" noChangeArrowheads="1"/>
          </p:cNvSpPr>
          <p:nvPr/>
        </p:nvSpPr>
        <p:spPr bwMode="auto">
          <a:xfrm>
            <a:off x="4021599" y="9720824"/>
            <a:ext cx="3076029" cy="512142"/>
          </a:xfrm>
          <a:prstGeom prst="rect">
            <a:avLst/>
          </a:prstGeom>
          <a:noFill/>
          <a:ln w="9525">
            <a:noFill/>
            <a:miter lim="800000"/>
            <a:headEnd/>
            <a:tailEnd/>
          </a:ln>
        </p:spPr>
        <p:txBody>
          <a:bodyPr lIns="95324" tIns="47661" rIns="95324" bIns="47661" anchor="b"/>
          <a:lstStyle/>
          <a:p>
            <a:pPr algn="r"/>
            <a:fld id="{81638CD3-04A0-492F-AC13-569A1DC59442}" type="slidenum">
              <a:rPr lang="en-US" altLang="ja-JP" sz="1300"/>
              <a:pPr algn="r"/>
              <a:t>105</a:t>
            </a:fld>
            <a:endParaRPr lang="en-US" altLang="ja-JP" sz="1300"/>
          </a:p>
        </p:txBody>
      </p:sp>
      <p:sp>
        <p:nvSpPr>
          <p:cNvPr id="416771" name="Rectangle 2"/>
          <p:cNvSpPr>
            <a:spLocks noGrp="1" noRot="1" noChangeAspect="1" noChangeArrowheads="1" noTextEdit="1"/>
          </p:cNvSpPr>
          <p:nvPr>
            <p:ph type="sldImg"/>
          </p:nvPr>
        </p:nvSpPr>
        <p:spPr>
          <a:ln/>
        </p:spPr>
      </p:sp>
      <p:sp>
        <p:nvSpPr>
          <p:cNvPr id="41677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0257013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p:cNvSpPr>
            <a:spLocks noGrp="1" noChangeArrowheads="1"/>
          </p:cNvSpPr>
          <p:nvPr>
            <p:ph type="sldNum" sz="quarter" idx="5"/>
          </p:nvPr>
        </p:nvSpPr>
        <p:spPr/>
        <p:txBody>
          <a:bodyPr/>
          <a:lstStyle/>
          <a:p>
            <a:fld id="{F849F441-9BAF-4E64-9A7A-00C92DC25BF3}" type="slidenum">
              <a:rPr lang="en-US" altLang="ja-JP" smtClean="0"/>
              <a:pPr/>
              <a:t>106</a:t>
            </a:fld>
            <a:endParaRPr lang="en-US" altLang="ja-JP" smtClean="0"/>
          </a:p>
        </p:txBody>
      </p:sp>
      <p:sp>
        <p:nvSpPr>
          <p:cNvPr id="417795" name="Rectangle 2"/>
          <p:cNvSpPr>
            <a:spLocks noGrp="1" noRot="1" noChangeAspect="1" noChangeArrowheads="1" noTextEdit="1"/>
          </p:cNvSpPr>
          <p:nvPr>
            <p:ph type="sldImg"/>
          </p:nvPr>
        </p:nvSpPr>
        <p:spPr>
          <a:ln/>
        </p:spPr>
      </p:sp>
      <p:sp>
        <p:nvSpPr>
          <p:cNvPr id="417796"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078068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7"/>
          <p:cNvSpPr>
            <a:spLocks noGrp="1" noChangeArrowheads="1"/>
          </p:cNvSpPr>
          <p:nvPr>
            <p:ph type="sldNum" sz="quarter" idx="5"/>
          </p:nvPr>
        </p:nvSpPr>
        <p:spPr/>
        <p:txBody>
          <a:bodyPr/>
          <a:lstStyle/>
          <a:p>
            <a:fld id="{5A4DAD21-81C7-444B-832B-80EFAC1536DB}" type="slidenum">
              <a:rPr lang="en-US" altLang="ja-JP" smtClean="0"/>
              <a:pPr/>
              <a:t>109</a:t>
            </a:fld>
            <a:endParaRPr lang="en-US" altLang="ja-JP" smtClean="0"/>
          </a:p>
        </p:txBody>
      </p:sp>
      <p:sp>
        <p:nvSpPr>
          <p:cNvPr id="409603" name="Rectangle 2"/>
          <p:cNvSpPr>
            <a:spLocks noGrp="1" noRot="1" noChangeAspect="1" noChangeArrowheads="1" noTextEdit="1"/>
          </p:cNvSpPr>
          <p:nvPr>
            <p:ph type="sldImg"/>
          </p:nvPr>
        </p:nvSpPr>
        <p:spPr>
          <a:ln/>
        </p:spPr>
      </p:sp>
      <p:sp>
        <p:nvSpPr>
          <p:cNvPr id="409604"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913307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A204796-38F7-4824-8B1A-622D5758F692}" type="slidenum">
              <a:rPr lang="en-US" altLang="ja-JP"/>
              <a:pPr/>
              <a:t>8</a:t>
            </a:fld>
            <a:endParaRPr lang="en-US" altLang="ja-JP"/>
          </a:p>
        </p:txBody>
      </p:sp>
      <p:sp>
        <p:nvSpPr>
          <p:cNvPr id="54274"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4AFEFB0A-22EB-4E95-9E8A-D57F04827546}" type="slidenum">
              <a:rPr lang="en-US" altLang="ja-JP" sz="1300"/>
              <a:pPr algn="r" defTabSz="919163"/>
              <a:t>8</a:t>
            </a:fld>
            <a:endParaRPr lang="en-US" altLang="ja-JP" sz="1300"/>
          </a:p>
        </p:txBody>
      </p:sp>
      <p:sp>
        <p:nvSpPr>
          <p:cNvPr id="54275" name="Rectangle 2"/>
          <p:cNvSpPr>
            <a:spLocks noGrp="1" noRot="1" noChangeAspect="1" noChangeArrowheads="1" noTextEdit="1"/>
          </p:cNvSpPr>
          <p:nvPr>
            <p:ph type="sldImg"/>
          </p:nvPr>
        </p:nvSpPr>
        <p:spPr>
          <a:xfrm>
            <a:off x="990600" y="766763"/>
            <a:ext cx="5119688" cy="3840162"/>
          </a:xfrm>
          <a:ln/>
        </p:spPr>
      </p:sp>
      <p:sp>
        <p:nvSpPr>
          <p:cNvPr id="54276" name="Rectangle 3"/>
          <p:cNvSpPr>
            <a:spLocks noGrp="1" noChangeArrowheads="1"/>
          </p:cNvSpPr>
          <p:nvPr>
            <p:ph type="body" idx="1"/>
          </p:nvPr>
        </p:nvSpPr>
        <p:spPr/>
        <p:txBody>
          <a:bodyPr lIns="91889" tIns="45944" rIns="91889" bIns="45944"/>
          <a:lstStyle/>
          <a:p>
            <a:endParaRPr lang="ja-JP" altLang="ja-JP"/>
          </a:p>
        </p:txBody>
      </p:sp>
    </p:spTree>
    <p:extLst>
      <p:ext uri="{BB962C8B-B14F-4D97-AF65-F5344CB8AC3E}">
        <p14:creationId xmlns:p14="http://schemas.microsoft.com/office/powerpoint/2010/main" val="4515098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txBox="1">
            <a:spLocks noGrp="1" noChangeArrowheads="1"/>
          </p:cNvSpPr>
          <p:nvPr/>
        </p:nvSpPr>
        <p:spPr bwMode="auto">
          <a:xfrm>
            <a:off x="4021599" y="9720824"/>
            <a:ext cx="3076029" cy="512142"/>
          </a:xfrm>
          <a:prstGeom prst="rect">
            <a:avLst/>
          </a:prstGeom>
          <a:noFill/>
          <a:ln w="9525">
            <a:noFill/>
            <a:miter lim="800000"/>
            <a:headEnd/>
            <a:tailEnd/>
          </a:ln>
        </p:spPr>
        <p:txBody>
          <a:bodyPr lIns="95324" tIns="47661" rIns="95324" bIns="47661" anchor="b"/>
          <a:lstStyle/>
          <a:p>
            <a:pPr algn="r"/>
            <a:fld id="{9C86F7DE-D91E-449F-9786-2FE4454ACBC8}" type="slidenum">
              <a:rPr lang="en-US" altLang="ja-JP" sz="1300"/>
              <a:pPr algn="r"/>
              <a:t>110</a:t>
            </a:fld>
            <a:endParaRPr lang="en-US" altLang="ja-JP"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7746967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noChangeArrowheads="1"/>
          </p:cNvSpPr>
          <p:nvPr/>
        </p:nvSpPr>
        <p:spPr bwMode="auto">
          <a:xfrm>
            <a:off x="4021599" y="9720824"/>
            <a:ext cx="3076029" cy="512142"/>
          </a:xfrm>
          <a:prstGeom prst="rect">
            <a:avLst/>
          </a:prstGeom>
          <a:noFill/>
          <a:ln w="9525">
            <a:noFill/>
            <a:miter lim="800000"/>
            <a:headEnd/>
            <a:tailEnd/>
          </a:ln>
        </p:spPr>
        <p:txBody>
          <a:bodyPr lIns="95324" tIns="47661" rIns="95324" bIns="47661" anchor="b"/>
          <a:lstStyle/>
          <a:p>
            <a:pPr algn="r"/>
            <a:fld id="{BD189B2F-C21C-47D0-AEDB-6FE95A7E2EA2}" type="slidenum">
              <a:rPr lang="en-US" altLang="ja-JP" sz="1300"/>
              <a:pPr algn="r"/>
              <a:t>113</a:t>
            </a:fld>
            <a:endParaRPr lang="en-US" altLang="ja-JP"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2918343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noChangeArrowheads="1"/>
          </p:cNvSpPr>
          <p:nvPr/>
        </p:nvSpPr>
        <p:spPr bwMode="auto">
          <a:xfrm>
            <a:off x="4021599" y="9720824"/>
            <a:ext cx="3076029" cy="512142"/>
          </a:xfrm>
          <a:prstGeom prst="rect">
            <a:avLst/>
          </a:prstGeom>
          <a:noFill/>
          <a:ln w="9525">
            <a:noFill/>
            <a:miter lim="800000"/>
            <a:headEnd/>
            <a:tailEnd/>
          </a:ln>
        </p:spPr>
        <p:txBody>
          <a:bodyPr lIns="95324" tIns="47661" rIns="95324" bIns="47661" anchor="b"/>
          <a:lstStyle/>
          <a:p>
            <a:pPr algn="r"/>
            <a:fld id="{BD189B2F-C21C-47D0-AEDB-6FE95A7E2EA2}" type="slidenum">
              <a:rPr lang="en-US" altLang="ja-JP" sz="1300"/>
              <a:pPr algn="r"/>
              <a:t>114</a:t>
            </a:fld>
            <a:endParaRPr lang="en-US" altLang="ja-JP"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5100558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txBox="1">
            <a:spLocks noGrp="1" noChangeArrowheads="1"/>
          </p:cNvSpPr>
          <p:nvPr/>
        </p:nvSpPr>
        <p:spPr bwMode="auto">
          <a:xfrm>
            <a:off x="4021599" y="9720824"/>
            <a:ext cx="3076029" cy="512142"/>
          </a:xfrm>
          <a:prstGeom prst="rect">
            <a:avLst/>
          </a:prstGeom>
          <a:noFill/>
          <a:ln w="9525">
            <a:noFill/>
            <a:miter lim="800000"/>
            <a:headEnd/>
            <a:tailEnd/>
          </a:ln>
        </p:spPr>
        <p:txBody>
          <a:bodyPr lIns="95324" tIns="47661" rIns="95324" bIns="47661" anchor="b"/>
          <a:lstStyle/>
          <a:p>
            <a:pPr algn="r"/>
            <a:fld id="{4C57B512-FB87-4DC1-83BF-515FED14A63C}" type="slidenum">
              <a:rPr lang="en-US" altLang="ja-JP" sz="1300"/>
              <a:pPr algn="r"/>
              <a:t>115</a:t>
            </a:fld>
            <a:endParaRPr lang="en-US" altLang="ja-JP" sz="13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3778094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B3B2A4F2-3241-48FC-B51C-375942759803}" type="slidenum">
              <a:rPr lang="en-US" altLang="ja-JP" smtClean="0"/>
              <a:pPr>
                <a:defRPr/>
              </a:pPr>
              <a:t>116</a:t>
            </a:fld>
            <a:endParaRPr lang="en-US" altLang="ja-JP"/>
          </a:p>
        </p:txBody>
      </p:sp>
    </p:spTree>
    <p:extLst>
      <p:ext uri="{BB962C8B-B14F-4D97-AF65-F5344CB8AC3E}">
        <p14:creationId xmlns:p14="http://schemas.microsoft.com/office/powerpoint/2010/main" val="3624500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81AA6A74-A660-4081-B9B3-27D8AB059421}" type="slidenum">
              <a:rPr lang="en-US" altLang="ja-JP" sz="1300" b="0">
                <a:latin typeface="Arial" charset="0"/>
                <a:ea typeface="ＭＳ Ｐゴシック" charset="-128"/>
              </a:rPr>
              <a:pPr algn="r" defTabSz="954088"/>
              <a:t>118</a:t>
            </a:fld>
            <a:endParaRPr lang="en-US" altLang="ja-JP" sz="1300" b="0">
              <a:latin typeface="Arial" charset="0"/>
              <a:ea typeface="ＭＳ Ｐゴシック" charset="-128"/>
            </a:endParaRPr>
          </a:p>
        </p:txBody>
      </p:sp>
      <p:sp>
        <p:nvSpPr>
          <p:cNvPr id="359427" name="Rectangle 2"/>
          <p:cNvSpPr>
            <a:spLocks noGrp="1" noRot="1" noChangeAspect="1" noChangeArrowheads="1" noTextEdit="1"/>
          </p:cNvSpPr>
          <p:nvPr>
            <p:ph type="sldImg"/>
          </p:nvPr>
        </p:nvSpPr>
        <p:spPr>
          <a:ln/>
        </p:spPr>
      </p:sp>
      <p:sp>
        <p:nvSpPr>
          <p:cNvPr id="35942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790906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267D68D-7723-4740-99E3-0658FEB5B2A6}" type="slidenum">
              <a:rPr lang="en-US" altLang="ja-JP" smtClean="0"/>
              <a:pPr/>
              <a:t>121</a:t>
            </a:fld>
            <a:endParaRPr lang="en-US" altLang="ja-JP"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9695515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4BB295E-9206-4E38-B1EE-4848316AE808}" type="slidenum">
              <a:rPr lang="en-US" altLang="ja-JP" smtClean="0"/>
              <a:pPr/>
              <a:t>122</a:t>
            </a:fld>
            <a:endParaRPr lang="en-US" altLang="ja-JP"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6201769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endParaRPr lang="ja-JP" altLang="en-US" smtClean="0"/>
          </a:p>
        </p:txBody>
      </p:sp>
    </p:spTree>
    <p:extLst>
      <p:ext uri="{BB962C8B-B14F-4D97-AF65-F5344CB8AC3E}">
        <p14:creationId xmlns:p14="http://schemas.microsoft.com/office/powerpoint/2010/main" val="30922290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4BB295E-9206-4E38-B1EE-4848316AE808}" type="slidenum">
              <a:rPr lang="en-US" altLang="ja-JP" smtClean="0"/>
              <a:pPr/>
              <a:t>124</a:t>
            </a:fld>
            <a:endParaRPr lang="en-US" altLang="ja-JP"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14360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4710013-7215-486C-AD84-68974933C829}" type="slidenum">
              <a:rPr lang="en-US" altLang="ja-JP"/>
              <a:pPr/>
              <a:t>12</a:t>
            </a:fld>
            <a:endParaRPr lang="en-US" altLang="ja-JP"/>
          </a:p>
        </p:txBody>
      </p:sp>
      <p:sp>
        <p:nvSpPr>
          <p:cNvPr id="66562"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F1412EEF-4A51-4568-ABF7-83590B2A0803}" type="slidenum">
              <a:rPr lang="en-US" altLang="ja-JP" sz="1300"/>
              <a:pPr algn="r" defTabSz="919163"/>
              <a:t>12</a:t>
            </a:fld>
            <a:endParaRPr lang="en-US" altLang="ja-JP" sz="1300"/>
          </a:p>
        </p:txBody>
      </p:sp>
      <p:sp>
        <p:nvSpPr>
          <p:cNvPr id="66563" name="Rectangle 2"/>
          <p:cNvSpPr>
            <a:spLocks noGrp="1" noRot="1" noChangeAspect="1" noChangeArrowheads="1" noTextEdit="1"/>
          </p:cNvSpPr>
          <p:nvPr>
            <p:ph type="sldImg"/>
          </p:nvPr>
        </p:nvSpPr>
        <p:spPr>
          <a:xfrm>
            <a:off x="990600" y="766763"/>
            <a:ext cx="5119688" cy="3840162"/>
          </a:xfrm>
          <a:ln/>
        </p:spPr>
      </p:sp>
      <p:sp>
        <p:nvSpPr>
          <p:cNvPr id="66564" name="Rectangle 3"/>
          <p:cNvSpPr>
            <a:spLocks noGrp="1" noChangeArrowheads="1"/>
          </p:cNvSpPr>
          <p:nvPr>
            <p:ph type="body" idx="1"/>
          </p:nvPr>
        </p:nvSpPr>
        <p:spPr/>
        <p:txBody>
          <a:bodyPr lIns="91889" tIns="45944" rIns="91889" bIns="45944"/>
          <a:lstStyle/>
          <a:p>
            <a:endParaRPr lang="ja-JP" altLang="ja-JP" dirty="0"/>
          </a:p>
        </p:txBody>
      </p:sp>
    </p:spTree>
    <p:extLst>
      <p:ext uri="{BB962C8B-B14F-4D97-AF65-F5344CB8AC3E}">
        <p14:creationId xmlns:p14="http://schemas.microsoft.com/office/powerpoint/2010/main" val="863402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D4BB295E-9206-4E38-B1EE-4848316AE808}" type="slidenum">
              <a:rPr lang="en-US" altLang="ja-JP" smtClean="0"/>
              <a:pPr/>
              <a:t>125</a:t>
            </a:fld>
            <a:endParaRPr lang="en-US" altLang="ja-JP"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1452172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CD5A2D-2DBC-48BD-8D6A-BAF16A01695C}" type="slidenum">
              <a:rPr lang="en-US" altLang="ja-JP" smtClean="0"/>
              <a:pPr/>
              <a:t>126</a:t>
            </a:fld>
            <a:endParaRPr lang="en-US" altLang="ja-JP"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4984921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7DF9CF8-EC04-4BAA-9A93-CACEA139E910}" type="slidenum">
              <a:rPr lang="en-US" altLang="ja-JP" smtClean="0"/>
              <a:pPr/>
              <a:t>127</a:t>
            </a:fld>
            <a:endParaRPr lang="en-US" altLang="ja-JP"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7574285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204C5438-6ED5-41D9-B374-A349575C8FA2}" type="slidenum">
              <a:rPr lang="en-US" altLang="ja-JP" smtClean="0"/>
              <a:pPr/>
              <a:t>128</a:t>
            </a:fld>
            <a:endParaRPr lang="en-US" altLang="ja-JP"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10692788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FA0B960-2425-408E-9E5C-13476D7C0107}" type="slidenum">
              <a:rPr lang="en-US" altLang="ja-JP" smtClean="0"/>
              <a:pPr/>
              <a:t>129</a:t>
            </a:fld>
            <a:endParaRPr lang="en-US" altLang="ja-JP"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31484128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AA656AF6-5340-4654-9976-2B73013286AC}" type="slidenum">
              <a:rPr lang="en-US" altLang="ja-JP" smtClean="0"/>
              <a:pPr/>
              <a:t>130</a:t>
            </a:fld>
            <a:endParaRPr lang="en-US" altLang="ja-JP"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ja-JP" altLang="ja-JP" smtClean="0"/>
          </a:p>
        </p:txBody>
      </p:sp>
    </p:spTree>
    <p:extLst>
      <p:ext uri="{BB962C8B-B14F-4D97-AF65-F5344CB8AC3E}">
        <p14:creationId xmlns:p14="http://schemas.microsoft.com/office/powerpoint/2010/main" val="29144045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pPr>
              <a:defRPr/>
            </a:pPr>
            <a:fld id="{C1F927CF-CF1D-413C-8D85-90CEC7469C46}" type="slidenum">
              <a:rPr lang="en-US" altLang="ja-JP" smtClean="0"/>
              <a:pPr>
                <a:defRPr/>
              </a:pPr>
              <a:t>133</a:t>
            </a:fld>
            <a:endParaRPr lang="en-US" altLang="ja-JP"/>
          </a:p>
        </p:txBody>
      </p:sp>
    </p:spTree>
    <p:extLst>
      <p:ext uri="{BB962C8B-B14F-4D97-AF65-F5344CB8AC3E}">
        <p14:creationId xmlns:p14="http://schemas.microsoft.com/office/powerpoint/2010/main" val="20292975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2C7AE426-3B57-4851-B5B6-6AE9D5AA0EFC}" type="slidenum">
              <a:rPr lang="en-US" altLang="ja-JP" sz="1300" b="0">
                <a:latin typeface="Arial" charset="0"/>
                <a:ea typeface="ＭＳ Ｐゴシック" charset="-128"/>
              </a:rPr>
              <a:pPr algn="r" defTabSz="954088"/>
              <a:t>134</a:t>
            </a:fld>
            <a:endParaRPr lang="en-US" altLang="ja-JP" sz="1300" b="0">
              <a:latin typeface="Arial" charset="0"/>
              <a:ea typeface="ＭＳ Ｐゴシック" charset="-128"/>
            </a:endParaRPr>
          </a:p>
        </p:txBody>
      </p:sp>
      <p:sp>
        <p:nvSpPr>
          <p:cNvPr id="687107" name="Rectangle 2"/>
          <p:cNvSpPr>
            <a:spLocks noGrp="1" noRot="1" noChangeAspect="1" noChangeArrowheads="1" noTextEdit="1"/>
          </p:cNvSpPr>
          <p:nvPr>
            <p:ph type="sldImg"/>
          </p:nvPr>
        </p:nvSpPr>
        <p:spPr>
          <a:ln/>
        </p:spPr>
      </p:sp>
      <p:sp>
        <p:nvSpPr>
          <p:cNvPr id="68710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0510274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7"/>
          <p:cNvSpPr>
            <a:spLocks noGrp="1" noChangeArrowheads="1"/>
          </p:cNvSpPr>
          <p:nvPr>
            <p:ph type="sldNum" sz="quarter" idx="5"/>
          </p:nvPr>
        </p:nvSpPr>
        <p:spPr/>
        <p:txBody>
          <a:bodyPr/>
          <a:lstStyle/>
          <a:p>
            <a:fld id="{5CB317F9-AB1B-4D3D-90B0-680CAB6F42E7}" type="slidenum">
              <a:rPr lang="en-US" altLang="ja-JP"/>
              <a:pPr/>
              <a:t>137</a:t>
            </a:fld>
            <a:endParaRPr lang="en-US" altLang="ja-JP"/>
          </a:p>
        </p:txBody>
      </p:sp>
      <p:sp>
        <p:nvSpPr>
          <p:cNvPr id="484355" name="Rectangle 2"/>
          <p:cNvSpPr>
            <a:spLocks noGrp="1" noRot="1" noChangeAspect="1" noChangeArrowheads="1" noTextEdit="1"/>
          </p:cNvSpPr>
          <p:nvPr>
            <p:ph type="sldImg"/>
          </p:nvPr>
        </p:nvSpPr>
        <p:spPr>
          <a:ln/>
        </p:spPr>
      </p:sp>
      <p:sp>
        <p:nvSpPr>
          <p:cNvPr id="484356"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2312287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6D72E353-0107-4E83-AB49-DFCCCDD059EF}" type="slidenum">
              <a:rPr lang="en-US" altLang="ja-JP" sz="1300" b="0">
                <a:latin typeface="Arial" charset="0"/>
                <a:ea typeface="ＭＳ Ｐゴシック" charset="-128"/>
              </a:rPr>
              <a:pPr algn="r" defTabSz="954088"/>
              <a:t>138</a:t>
            </a:fld>
            <a:endParaRPr lang="en-US" altLang="ja-JP" sz="1300" b="0">
              <a:latin typeface="Arial" charset="0"/>
              <a:ea typeface="ＭＳ Ｐゴシック" charset="-128"/>
            </a:endParaRPr>
          </a:p>
        </p:txBody>
      </p:sp>
      <p:sp>
        <p:nvSpPr>
          <p:cNvPr id="701443" name="Rectangle 2"/>
          <p:cNvSpPr>
            <a:spLocks noGrp="1" noRot="1" noChangeAspect="1" noChangeArrowheads="1" noTextEdit="1"/>
          </p:cNvSpPr>
          <p:nvPr>
            <p:ph type="sldImg"/>
          </p:nvPr>
        </p:nvSpPr>
        <p:spPr>
          <a:ln/>
        </p:spPr>
      </p:sp>
      <p:sp>
        <p:nvSpPr>
          <p:cNvPr id="701444"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772571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1889" tIns="45944" rIns="91889" bIns="45944" anchor="b"/>
          <a:lstStyle/>
          <a:p>
            <a:pPr algn="r" defTabSz="919163"/>
            <a:fld id="{AA4F2135-9B69-431C-9C7E-A4880C3C2509}" type="slidenum">
              <a:rPr lang="ja-JP" altLang="en-US" sz="1300" b="0">
                <a:latin typeface="Arial" charset="0"/>
                <a:ea typeface="ＭＳ Ｐゴシック" charset="-128"/>
              </a:rPr>
              <a:pPr algn="r" defTabSz="919163"/>
              <a:t>15</a:t>
            </a:fld>
            <a:endParaRPr lang="en-US" altLang="ja-JP" sz="1300" b="0">
              <a:latin typeface="Arial" charset="0"/>
              <a:ea typeface="ＭＳ Ｐゴシック" charset="-128"/>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lIns="91889" tIns="45944" rIns="91889" bIns="45944"/>
          <a:lstStyle/>
          <a:p>
            <a:endParaRPr lang="ja-JP" altLang="ja-JP" smtClean="0"/>
          </a:p>
        </p:txBody>
      </p:sp>
    </p:spTree>
    <p:extLst>
      <p:ext uri="{BB962C8B-B14F-4D97-AF65-F5344CB8AC3E}">
        <p14:creationId xmlns:p14="http://schemas.microsoft.com/office/powerpoint/2010/main" val="31564603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E8262F4-02F8-4904-8E67-471317C0D96D}" type="slidenum">
              <a:rPr lang="en-US" altLang="ja-JP" smtClean="0"/>
              <a:pPr/>
              <a:t>139</a:t>
            </a:fld>
            <a:endParaRPr lang="en-US" altLang="ja-JP"/>
          </a:p>
        </p:txBody>
      </p:sp>
    </p:spTree>
    <p:extLst>
      <p:ext uri="{BB962C8B-B14F-4D97-AF65-F5344CB8AC3E}">
        <p14:creationId xmlns:p14="http://schemas.microsoft.com/office/powerpoint/2010/main" val="688496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08368D37-32F1-42F6-81CA-C4276CEE19F6}" type="slidenum">
              <a:rPr lang="en-US" altLang="ja-JP" sz="1300" b="0">
                <a:latin typeface="Arial" charset="0"/>
                <a:ea typeface="ＭＳ Ｐゴシック" charset="-128"/>
              </a:rPr>
              <a:pPr algn="r" defTabSz="954088"/>
              <a:t>140</a:t>
            </a:fld>
            <a:endParaRPr lang="en-US" altLang="ja-JP" sz="1300" b="0">
              <a:latin typeface="Arial" charset="0"/>
              <a:ea typeface="ＭＳ Ｐゴシック" charset="-128"/>
            </a:endParaRPr>
          </a:p>
        </p:txBody>
      </p:sp>
      <p:sp>
        <p:nvSpPr>
          <p:cNvPr id="703491" name="Rectangle 2"/>
          <p:cNvSpPr>
            <a:spLocks noGrp="1" noRot="1" noChangeAspect="1" noChangeArrowheads="1" noTextEdit="1"/>
          </p:cNvSpPr>
          <p:nvPr>
            <p:ph type="sldImg"/>
          </p:nvPr>
        </p:nvSpPr>
        <p:spPr>
          <a:ln/>
        </p:spPr>
      </p:sp>
      <p:sp>
        <p:nvSpPr>
          <p:cNvPr id="70349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385431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AE8262F4-02F8-4904-8E67-471317C0D96D}" type="slidenum">
              <a:rPr lang="en-US" altLang="ja-JP" smtClean="0"/>
              <a:pPr/>
              <a:t>142</a:t>
            </a:fld>
            <a:endParaRPr lang="en-US" altLang="ja-JP"/>
          </a:p>
        </p:txBody>
      </p:sp>
    </p:spTree>
    <p:extLst>
      <p:ext uri="{BB962C8B-B14F-4D97-AF65-F5344CB8AC3E}">
        <p14:creationId xmlns:p14="http://schemas.microsoft.com/office/powerpoint/2010/main" val="8874634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4000B7A1-343A-4FD0-B1A8-021FF82B68E2}" type="slidenum">
              <a:rPr lang="en-US" altLang="ja-JP" sz="1300" b="0">
                <a:latin typeface="Arial" charset="0"/>
                <a:ea typeface="ＭＳ Ｐゴシック" charset="-128"/>
              </a:rPr>
              <a:pPr algn="r" defTabSz="954088"/>
              <a:t>143</a:t>
            </a:fld>
            <a:endParaRPr lang="en-US" altLang="ja-JP" sz="1300" b="0">
              <a:latin typeface="Arial" charset="0"/>
              <a:ea typeface="ＭＳ Ｐゴシック" charset="-128"/>
            </a:endParaRPr>
          </a:p>
        </p:txBody>
      </p:sp>
      <p:sp>
        <p:nvSpPr>
          <p:cNvPr id="706563" name="Rectangle 2"/>
          <p:cNvSpPr>
            <a:spLocks noGrp="1" noRot="1" noChangeAspect="1" noChangeArrowheads="1" noTextEdit="1"/>
          </p:cNvSpPr>
          <p:nvPr>
            <p:ph type="sldImg"/>
          </p:nvPr>
        </p:nvSpPr>
        <p:spPr>
          <a:ln/>
        </p:spPr>
      </p:sp>
      <p:sp>
        <p:nvSpPr>
          <p:cNvPr id="706564"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31097988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F9A169AE-A9D9-4648-84E8-16558C590ACE}" type="slidenum">
              <a:rPr lang="en-US" altLang="ja-JP" sz="1300" b="0">
                <a:latin typeface="Arial" charset="0"/>
                <a:ea typeface="ＭＳ Ｐゴシック" charset="-128"/>
              </a:rPr>
              <a:pPr algn="r" defTabSz="954088"/>
              <a:t>144</a:t>
            </a:fld>
            <a:endParaRPr lang="en-US" altLang="ja-JP" sz="1300" b="0">
              <a:latin typeface="Arial" charset="0"/>
              <a:ea typeface="ＭＳ Ｐゴシック" charset="-128"/>
            </a:endParaRPr>
          </a:p>
        </p:txBody>
      </p:sp>
      <p:sp>
        <p:nvSpPr>
          <p:cNvPr id="708611" name="Rectangle 2"/>
          <p:cNvSpPr>
            <a:spLocks noGrp="1" noRot="1" noChangeAspect="1" noChangeArrowheads="1" noTextEdit="1"/>
          </p:cNvSpPr>
          <p:nvPr>
            <p:ph type="sldImg"/>
          </p:nvPr>
        </p:nvSpPr>
        <p:spPr>
          <a:ln/>
        </p:spPr>
      </p:sp>
      <p:sp>
        <p:nvSpPr>
          <p:cNvPr id="708612"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0648845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174F26EA-629D-4C59-8668-CF0FC8F327FD}" type="slidenum">
              <a:rPr lang="en-US" altLang="ja-JP" sz="1300" b="0">
                <a:latin typeface="Arial" charset="0"/>
                <a:ea typeface="ＭＳ Ｐゴシック" charset="-128"/>
              </a:rPr>
              <a:pPr algn="r" defTabSz="954088"/>
              <a:t>145</a:t>
            </a:fld>
            <a:endParaRPr lang="en-US" altLang="ja-JP" sz="1300" b="0">
              <a:latin typeface="Arial" charset="0"/>
              <a:ea typeface="ＭＳ Ｐゴシック" charset="-128"/>
            </a:endParaRPr>
          </a:p>
        </p:txBody>
      </p:sp>
      <p:sp>
        <p:nvSpPr>
          <p:cNvPr id="710659" name="Rectangle 2"/>
          <p:cNvSpPr>
            <a:spLocks noGrp="1" noRot="1" noChangeAspect="1" noChangeArrowheads="1" noTextEdit="1"/>
          </p:cNvSpPr>
          <p:nvPr>
            <p:ph type="sldImg"/>
          </p:nvPr>
        </p:nvSpPr>
        <p:spPr>
          <a:ln/>
        </p:spPr>
      </p:sp>
      <p:sp>
        <p:nvSpPr>
          <p:cNvPr id="71066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1620070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5642FC88-FB1F-4FD9-AE95-687241EB3D9B}" type="slidenum">
              <a:rPr lang="en-US" altLang="ja-JP" sz="1300" b="0">
                <a:latin typeface="Arial" charset="0"/>
                <a:ea typeface="ＭＳ Ｐゴシック" charset="-128"/>
              </a:rPr>
              <a:pPr algn="r" defTabSz="954088"/>
              <a:t>146</a:t>
            </a:fld>
            <a:endParaRPr lang="en-US" altLang="ja-JP" sz="1300" b="0">
              <a:latin typeface="Arial" charset="0"/>
              <a:ea typeface="ＭＳ Ｐゴシック" charset="-128"/>
            </a:endParaRPr>
          </a:p>
        </p:txBody>
      </p:sp>
      <p:sp>
        <p:nvSpPr>
          <p:cNvPr id="712707" name="Rectangle 2"/>
          <p:cNvSpPr>
            <a:spLocks noGrp="1" noRot="1" noChangeAspect="1" noChangeArrowheads="1" noTextEdit="1"/>
          </p:cNvSpPr>
          <p:nvPr>
            <p:ph type="sldImg"/>
          </p:nvPr>
        </p:nvSpPr>
        <p:spPr>
          <a:ln/>
        </p:spPr>
      </p:sp>
      <p:sp>
        <p:nvSpPr>
          <p:cNvPr id="712708"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20928783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AE8262F4-02F8-4904-8E67-471317C0D96D}" type="slidenum">
              <a:rPr lang="en-US" altLang="ja-JP" smtClean="0"/>
              <a:pPr/>
              <a:t>148</a:t>
            </a:fld>
            <a:endParaRPr lang="en-US" altLang="ja-JP"/>
          </a:p>
        </p:txBody>
      </p:sp>
    </p:spTree>
    <p:extLst>
      <p:ext uri="{BB962C8B-B14F-4D97-AF65-F5344CB8AC3E}">
        <p14:creationId xmlns:p14="http://schemas.microsoft.com/office/powerpoint/2010/main" val="32916330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7"/>
          <p:cNvSpPr txBox="1">
            <a:spLocks noGrp="1" noChangeArrowheads="1"/>
          </p:cNvSpPr>
          <p:nvPr/>
        </p:nvSpPr>
        <p:spPr bwMode="auto">
          <a:xfrm>
            <a:off x="4021138" y="9720263"/>
            <a:ext cx="3076575" cy="512762"/>
          </a:xfrm>
          <a:prstGeom prst="rect">
            <a:avLst/>
          </a:prstGeom>
          <a:noFill/>
          <a:ln w="9525">
            <a:noFill/>
            <a:miter lim="800000"/>
            <a:headEnd/>
            <a:tailEnd/>
          </a:ln>
        </p:spPr>
        <p:txBody>
          <a:bodyPr lIns="95324" tIns="47661" rIns="95324" bIns="47661" anchor="b"/>
          <a:lstStyle/>
          <a:p>
            <a:pPr algn="r" defTabSz="954088"/>
            <a:fld id="{D391FFE2-BC06-43CD-BDB3-D1E992769854}" type="slidenum">
              <a:rPr lang="en-US" altLang="ja-JP" sz="1300" b="0">
                <a:latin typeface="Arial" charset="0"/>
                <a:ea typeface="ＭＳ Ｐゴシック" charset="-128"/>
              </a:rPr>
              <a:pPr algn="r" defTabSz="954088"/>
              <a:t>151</a:t>
            </a:fld>
            <a:endParaRPr lang="en-US" altLang="ja-JP" sz="1300" b="0">
              <a:latin typeface="Arial" charset="0"/>
              <a:ea typeface="ＭＳ Ｐゴシック" charset="-128"/>
            </a:endParaRPr>
          </a:p>
        </p:txBody>
      </p:sp>
      <p:sp>
        <p:nvSpPr>
          <p:cNvPr id="720899" name="Rectangle 2"/>
          <p:cNvSpPr>
            <a:spLocks noGrp="1" noRot="1" noChangeAspect="1" noChangeArrowheads="1" noTextEdit="1"/>
          </p:cNvSpPr>
          <p:nvPr>
            <p:ph type="sldImg"/>
          </p:nvPr>
        </p:nvSpPr>
        <p:spPr>
          <a:ln/>
        </p:spPr>
      </p:sp>
      <p:sp>
        <p:nvSpPr>
          <p:cNvPr id="720900" name="Rectangle 3"/>
          <p:cNvSpPr>
            <a:spLocks noGrp="1" noChangeArrowheads="1"/>
          </p:cNvSpPr>
          <p:nvPr>
            <p:ph type="body" idx="1"/>
          </p:nvPr>
        </p:nvSpPr>
        <p:spPr/>
        <p:txBody>
          <a:bodyPr/>
          <a:lstStyle/>
          <a:p>
            <a:pPr eaLnBrk="1" hangingPunct="1"/>
            <a:endParaRPr lang="ja-JP" altLang="ja-JP" smtClean="0"/>
          </a:p>
        </p:txBody>
      </p:sp>
    </p:spTree>
    <p:extLst>
      <p:ext uri="{BB962C8B-B14F-4D97-AF65-F5344CB8AC3E}">
        <p14:creationId xmlns:p14="http://schemas.microsoft.com/office/powerpoint/2010/main" val="40024127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EB06D8A-E75E-44C6-A3DE-C9A490CA69BE}" type="slidenum">
              <a:rPr lang="en-US" altLang="ja-JP" smtClean="0"/>
              <a:pPr/>
              <a:t>152</a:t>
            </a:fld>
            <a:endParaRPr lang="en-US" altLang="ja-JP"/>
          </a:p>
        </p:txBody>
      </p:sp>
    </p:spTree>
    <p:extLst>
      <p:ext uri="{BB962C8B-B14F-4D97-AF65-F5344CB8AC3E}">
        <p14:creationId xmlns:p14="http://schemas.microsoft.com/office/powerpoint/2010/main" val="3958824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7D0065BE-0657-4A47-90AD-C21C55E16B19}" type="datetime4">
              <a:rPr lang="en-US" smtClean="0"/>
              <a:pPr/>
              <a:t>June 4,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E3416D63-31BF-4B94-B6C5-E20B2C63F515}" type="datetime4">
              <a:rPr lang="en-US" smtClean="0"/>
              <a:pPr/>
              <a:t>June 4,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A16C3AA4-67BE-44F7-809A-3582401494AF}" type="datetime4">
              <a:rPr lang="en-US" smtClean="0"/>
              <a:pPr/>
              <a:t>June 4,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25172EEB-1769-4776-AD69-E7C1260563EB}" type="datetime4">
              <a:rPr lang="en-US" smtClean="0"/>
              <a:pPr/>
              <a:t>June 4,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D47BB8AF-C16A-4836-A92D-61834B5F0BA5}" type="datetime4">
              <a:rPr lang="en-US" smtClean="0"/>
              <a:pPr/>
              <a:t>June 4,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647D2193-4505-4A75-99BB-880C6989A757}" type="datetime4">
              <a:rPr lang="en-US" smtClean="0"/>
              <a:pPr/>
              <a:t>June 4, 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13A18F4-33C3-445B-924C-31108C51719C}" type="datetime4">
              <a:rPr lang="en-US" smtClean="0"/>
              <a:pPr/>
              <a:t>June 4, 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3AF7543A-E259-478F-9E0D-57BA40E442B7}" type="datetime4">
              <a:rPr lang="en-US" smtClean="0"/>
              <a:pPr/>
              <a:t>June 4, 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June 4, 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62B1B13E-D5AF-485E-81A1-82A140076526}" type="datetime4">
              <a:rPr lang="en-US" smtClean="0"/>
              <a:pPr/>
              <a:t>June 4, 2018</a:t>
            </a:fld>
            <a:endParaRPr lang="en-US" dirty="0"/>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2754ED01-E2A0-4C1E-8E21-014B99041579}" type="slidenum">
              <a:rPr lang="en-US" smtClean="0"/>
              <a:pPr/>
              <a:t>‹#›</a:t>
            </a:fld>
            <a:endParaRPr lang="en-US" dirty="0"/>
          </a:p>
        </p:txBody>
      </p:sp>
      <p:sp>
        <p:nvSpPr>
          <p:cNvPr id="7" name="コンテンツ プレースホルダー 6"/>
          <p:cNvSpPr>
            <a:spLocks noGrp="1"/>
          </p:cNvSpPr>
          <p:nvPr>
            <p:ph sz="quarter" idx="13"/>
          </p:nvPr>
        </p:nvSpPr>
        <p:spPr>
          <a:xfrm>
            <a:off x="468313" y="1628775"/>
            <a:ext cx="8207375" cy="5113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187646088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June 4, 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DC7EAB0C-2220-4D0E-A0DD-DB7FA0F742F4}" type="datetime4">
              <a:rPr lang="en-US" smtClean="0"/>
              <a:pPr/>
              <a:t>June 4, 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62B1B13E-D5AF-485E-81A1-82A140076526}" type="datetime4">
              <a:rPr lang="en-US" smtClean="0"/>
              <a:pPr/>
              <a:t>June 4, 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754ED01-E2A0-4C1E-8E21-014B9904157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21" r:id="rId7"/>
    <p:sldLayoutId id="2147483716" r:id="rId8"/>
    <p:sldLayoutId id="2147483717" r:id="rId9"/>
    <p:sldLayoutId id="2147483718" r:id="rId10"/>
    <p:sldLayoutId id="2147483719" r:id="rId11"/>
    <p:sldLayoutId id="2147483720" r:id="rId12"/>
  </p:sldLayoutIdLst>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papapac.com/"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norimune.net/had"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1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norimune.net/3036"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142.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kgpsysci.au1.qualtrics.com/SE/?SID=SV_3pF9vc4UbnixB7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hyperlink" Target="http://norimune.net/650"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riseki.php.xdomain.jp/index.php?%E8%AA%8D%E7%9F%A5%E7%9A%84%E6%96%AD%E6%83%B3/%E8%AA%BF%E6%95%B4%E6%B8%88%E3%81%BF%EF%BD%90%E5%80%A4" TargetMode="Externa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162.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8.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kgpsysci.au1.qualtrics.com/jfe/preview/SV_3pF9vc4UbnixB7T?Q_CHL=preview"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riseki.php.xdomain.jp/index.php?%E8%AA%8D%E7%9F%A5%E7%9A%84%E6%96%AD%E6%83%B3/%E8%AA%BF%E6%95%B4%E6%B8%88%E3%81%BF%EF%BD%90%E5%80%A4" TargetMode="Externa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hyperlink" Target="http://ameblo.jp/surgery/entry-11607039925.html" TargetMode="External"/></Relationships>
</file>

<file path=ppt/slides/_rels/slide1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3.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hyperlink" Target="http://ameblo.jp/surgery/entry-11607039925.html" TargetMode="External"/></Relationships>
</file>

<file path=ppt/slides/_rels/slide1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15.emf"/><Relationship Id="rId4" Type="http://schemas.openxmlformats.org/officeDocument/2006/relationships/oleObject" Target="../embeddings/oleObject1.bin"/></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t.ly/2IBHDf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ww.jstage.jst.go.jp/article/jssp/31/2/31_907/_article/-char/ja/" TargetMode="External"/><Relationship Id="rId7" Type="http://schemas.openxmlformats.org/officeDocument/2006/relationships/hyperlink" Target="https://www.dropbox.com/s/1nfe9zszwlqp9ec/%E4%B8%89%E6%B5%A6%E3%83%BB%E5%B0%8F%E6%9E%97(2018)%E8%A1%8C%E5%8B%95%E8%A8%88%E9%87%8F%E5%AD%A645(1)%E3%82%AA%E3%83%B3%E3%83%A9%E3%82%A4%E3%83%B3%E8%AA%BF%E6%9F%BB%E3%81%AB%E3%81%8A%E3%81%91%E3%82%8B%E5%8A%AA%E5%8A%9B%E3%81%AE%E6%9C%80%E5%B0%8F%E9%99%90%E5%8C%96%E3%81%8C%E5%9B%9E%E7%AD%94%E8%A1%8C%E5%8B%95%E3%81%AB%E5%8F%8A%E3%81%BC%E3%81%99%E5%BD%B1%E9%9F%BF.pdf?dl=0" TargetMode="External"/><Relationship Id="rId2" Type="http://schemas.openxmlformats.org/officeDocument/2006/relationships/hyperlink" Target="https://www.jstage.jst.go.jp/article/jssp/31/1/31_892/_article/-char/ja/" TargetMode="External"/><Relationship Id="rId1" Type="http://schemas.openxmlformats.org/officeDocument/2006/relationships/slideLayout" Target="../slideLayouts/slideLayout2.xml"/><Relationship Id="rId6" Type="http://schemas.openxmlformats.org/officeDocument/2006/relationships/hyperlink" Target="https://www.jstage.jst.go.jp/article/jssp/advpub/0/advpub_0932/_article/-char/ja/" TargetMode="External"/><Relationship Id="rId5" Type="http://schemas.openxmlformats.org/officeDocument/2006/relationships/hyperlink" Target="http://journal.frontiersin.org/article/10.3389/fpsyg.2016.01563/abstract" TargetMode="External"/><Relationship Id="rId4" Type="http://schemas.openxmlformats.org/officeDocument/2006/relationships/hyperlink" Target="http://jmic-weblab.org/ojs/index.php/jmic/article/view/4" TargetMode="External"/></Relationships>
</file>

<file path=ppt/slides/_rels/slide20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jstage.jst.go.jp/article/jjpsy1926/67/1/67_1_61/_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www.dropbox.com/s/rm8kir1h1kauhzs/%E5%BF%83%E7%90%86%E7%A7%91%E5%AD%A6%E7%B5%B1%E8%A8%88III%E3%82%B5%E3%83%B3%E3%83%97%E3%83%AB%E3%83%87%E3%83%BC%E3%82%BF%E5%88%86%E6%9E%90%E3%83%AC%E3%83%9D%E3%83%BC%E3%83%88.docx?dl=0"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psych.or.jp/publication/inst.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hyperlink" Target="http://norimune.net/694"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p:txBody>
          <a:bodyPr anchor="b"/>
          <a:lstStyle/>
          <a:p>
            <a:r>
              <a:rPr lang="ja-JP" altLang="en-US" dirty="0" smtClean="0"/>
              <a:t>心理科学統計</a:t>
            </a:r>
            <a:r>
              <a:rPr lang="en-US" altLang="ja-JP" dirty="0" smtClean="0"/>
              <a:t>III</a:t>
            </a:r>
            <a:endParaRPr lang="en-US" altLang="ja-JP" dirty="0"/>
          </a:p>
        </p:txBody>
      </p:sp>
      <p:sp>
        <p:nvSpPr>
          <p:cNvPr id="43011" name="Rectangle 3"/>
          <p:cNvSpPr>
            <a:spLocks noGrp="1" noChangeArrowheads="1"/>
          </p:cNvSpPr>
          <p:nvPr>
            <p:ph type="subTitle" idx="1"/>
          </p:nvPr>
        </p:nvSpPr>
        <p:spPr/>
        <p:txBody>
          <a:bodyPr/>
          <a:lstStyle/>
          <a:p>
            <a:pPr marL="0" indent="0">
              <a:buFont typeface="Wingdings" pitchFamily="2" charset="2"/>
              <a:buNone/>
            </a:pPr>
            <a:r>
              <a:rPr lang="ja-JP" altLang="en-US" dirty="0"/>
              <a:t>第</a:t>
            </a:r>
            <a:r>
              <a:rPr lang="en-US" altLang="ja-JP" dirty="0"/>
              <a:t>1</a:t>
            </a:r>
            <a:r>
              <a:rPr lang="ja-JP" altLang="en-US" dirty="0"/>
              <a:t>回</a:t>
            </a:r>
            <a:r>
              <a:rPr lang="en-US" altLang="ja-JP" dirty="0"/>
              <a:t>(</a:t>
            </a:r>
            <a:r>
              <a:rPr lang="en-US" altLang="ja-JP" dirty="0" smtClean="0"/>
              <a:t>4/9)</a:t>
            </a:r>
            <a:endParaRPr lang="ja-JP" altLang="en-US" dirty="0"/>
          </a:p>
        </p:txBody>
      </p:sp>
    </p:spTree>
    <p:extLst>
      <p:ext uri="{BB962C8B-B14F-4D97-AF65-F5344CB8AC3E}">
        <p14:creationId xmlns:p14="http://schemas.microsoft.com/office/powerpoint/2010/main" val="25573450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質問はこちらも</a:t>
            </a:r>
            <a:endParaRPr lang="ja-JP" altLang="en-US" dirty="0"/>
          </a:p>
        </p:txBody>
      </p:sp>
      <p:sp>
        <p:nvSpPr>
          <p:cNvPr id="3" name="コンテンツ プレースホルダー 2"/>
          <p:cNvSpPr>
            <a:spLocks noGrp="1"/>
          </p:cNvSpPr>
          <p:nvPr>
            <p:ph idx="1"/>
          </p:nvPr>
        </p:nvSpPr>
        <p:spPr>
          <a:xfrm>
            <a:off x="731520" y="1844824"/>
            <a:ext cx="4272528" cy="4190216"/>
          </a:xfrm>
        </p:spPr>
        <p:txBody>
          <a:bodyPr>
            <a:normAutofit/>
          </a:bodyPr>
          <a:lstStyle/>
          <a:p>
            <a:r>
              <a:rPr lang="ja-JP" altLang="en-US" dirty="0" smtClean="0"/>
              <a:t>「ニコニコ動画」風に講義スライドにコメントを出せる機能を導入します（スマホ</a:t>
            </a:r>
            <a:r>
              <a:rPr lang="en-US" altLang="ja-JP" dirty="0" smtClean="0"/>
              <a:t>OK</a:t>
            </a:r>
            <a:r>
              <a:rPr lang="ja-JP" altLang="en-US" dirty="0" smtClean="0"/>
              <a:t>）</a:t>
            </a:r>
            <a:endParaRPr lang="en-US" altLang="ja-JP" dirty="0" smtClean="0"/>
          </a:p>
          <a:p>
            <a:pPr lvl="1"/>
            <a:r>
              <a:rPr lang="en-US" altLang="ja-JP" dirty="0" smtClean="0">
                <a:hlinkClick r:id="rId2"/>
              </a:rPr>
              <a:t>http://papapac.com/</a:t>
            </a:r>
            <a:endParaRPr lang="en-US" altLang="ja-JP" dirty="0" smtClean="0"/>
          </a:p>
          <a:p>
            <a:pPr lvl="1"/>
            <a:r>
              <a:rPr lang="ja-JP" altLang="en-US" dirty="0" smtClean="0"/>
              <a:t>「パパパコメント」で検索</a:t>
            </a:r>
            <a:endParaRPr lang="en-US" altLang="ja-JP" dirty="0" smtClean="0"/>
          </a:p>
          <a:p>
            <a:pPr lvl="1"/>
            <a:r>
              <a:rPr lang="ja-JP" altLang="en-US" dirty="0" smtClean="0"/>
              <a:t>部屋の名前は「</a:t>
            </a:r>
            <a:r>
              <a:rPr lang="en-US" altLang="ja-JP" dirty="0" smtClean="0"/>
              <a:t>18</a:t>
            </a:r>
            <a:r>
              <a:rPr lang="ja-JP" altLang="en-US" dirty="0" smtClean="0"/>
              <a:t>心理統計」</a:t>
            </a:r>
            <a:r>
              <a:rPr lang="en-US" altLang="ja-JP" dirty="0" smtClean="0"/>
              <a:t> </a:t>
            </a:r>
          </a:p>
          <a:p>
            <a:r>
              <a:rPr lang="ja-JP" altLang="en-US" dirty="0" smtClean="0"/>
              <a:t>コメントは三浦の手元</a:t>
            </a:r>
            <a:r>
              <a:rPr lang="en-US" altLang="ja-JP" dirty="0" smtClean="0"/>
              <a:t>PC</a:t>
            </a:r>
            <a:r>
              <a:rPr lang="ja-JP" altLang="en-US" dirty="0" smtClean="0"/>
              <a:t>画面に表示されますが，見落とす場合もあるので，</a:t>
            </a:r>
            <a:r>
              <a:rPr lang="en-US" altLang="ja-JP" dirty="0" smtClean="0"/>
              <a:t>LA</a:t>
            </a:r>
            <a:r>
              <a:rPr lang="ja-JP" altLang="en-US" dirty="0" err="1" smtClean="0"/>
              <a:t>への</a:t>
            </a:r>
            <a:r>
              <a:rPr lang="ja-JP" altLang="en-US" dirty="0" smtClean="0"/>
              <a:t>質問を優先で</a:t>
            </a:r>
            <a:endParaRPr lang="ja-JP" altLang="en-US" dirty="0"/>
          </a:p>
        </p:txBody>
      </p:sp>
      <p:sp>
        <p:nvSpPr>
          <p:cNvPr id="7" name="スライド番号プレースホルダー 6"/>
          <p:cNvSpPr>
            <a:spLocks noGrp="1"/>
          </p:cNvSpPr>
          <p:nvPr>
            <p:ph type="sldNum" sz="quarter" idx="12"/>
          </p:nvPr>
        </p:nvSpPr>
        <p:spPr/>
        <p:txBody>
          <a:bodyPr/>
          <a:lstStyle/>
          <a:p>
            <a:fld id="{00CC5437-6153-4789-801B-1DFC30A7318A}" type="slidenum">
              <a:rPr lang="ja-JP" altLang="en-US" smtClean="0"/>
              <a:pPr/>
              <a:t>10</a:t>
            </a:fld>
            <a:endParaRPr lang="ja-JP" altLang="en-US"/>
          </a:p>
        </p:txBody>
      </p:sp>
      <p:pic>
        <p:nvPicPr>
          <p:cNvPr id="2050" name="Picture 2" descr="https://qr.quel.jp/tmp/80f3b029bf6955906f95d8dc12f76e61.png?v=1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8050" y="543050"/>
            <a:ext cx="1257300" cy="125730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5220073" y="2455900"/>
            <a:ext cx="3615514" cy="2525339"/>
            <a:chOff x="5117566" y="2919885"/>
            <a:chExt cx="3889649" cy="2716815"/>
          </a:xfrm>
        </p:grpSpPr>
        <p:pic>
          <p:nvPicPr>
            <p:cNvPr id="8" name="図 7"/>
            <p:cNvPicPr>
              <a:picLocks noChangeAspect="1"/>
            </p:cNvPicPr>
            <p:nvPr/>
          </p:nvPicPr>
          <p:blipFill>
            <a:blip r:embed="rId4"/>
            <a:stretch>
              <a:fillRect/>
            </a:stretch>
          </p:blipFill>
          <p:spPr>
            <a:xfrm>
              <a:off x="5117566" y="2919885"/>
              <a:ext cx="3889649" cy="2716815"/>
            </a:xfrm>
            <a:prstGeom prst="rect">
              <a:avLst/>
            </a:prstGeom>
          </p:spPr>
        </p:pic>
        <p:sp>
          <p:nvSpPr>
            <p:cNvPr id="4" name="テキスト ボックス 3"/>
            <p:cNvSpPr txBox="1"/>
            <p:nvPr/>
          </p:nvSpPr>
          <p:spPr>
            <a:xfrm>
              <a:off x="6084168" y="4941168"/>
              <a:ext cx="741554" cy="173835"/>
            </a:xfrm>
            <a:prstGeom prst="rect">
              <a:avLst/>
            </a:prstGeom>
            <a:solidFill>
              <a:schemeClr val="bg1"/>
            </a:solidFill>
          </p:spPr>
          <p:txBody>
            <a:bodyPr wrap="none" lIns="0" tIns="0" rIns="0" bIns="0" rtlCol="0">
              <a:spAutoFit/>
            </a:bodyPr>
            <a:lstStyle/>
            <a:p>
              <a:r>
                <a:rPr kumimoji="1" lang="en-US" altLang="ja-JP" sz="1050" dirty="0" smtClean="0"/>
                <a:t>18</a:t>
              </a:r>
              <a:r>
                <a:rPr kumimoji="1" lang="ja-JP" altLang="en-US" sz="1050" dirty="0" smtClean="0"/>
                <a:t>心理統計</a:t>
              </a:r>
              <a:endParaRPr kumimoji="1" lang="ja-JP" altLang="en-US" sz="1050" dirty="0"/>
            </a:p>
          </p:txBody>
        </p:sp>
      </p:grpSp>
    </p:spTree>
    <p:extLst>
      <p:ext uri="{BB962C8B-B14F-4D97-AF65-F5344CB8AC3E}">
        <p14:creationId xmlns:p14="http://schemas.microsoft.com/office/powerpoint/2010/main" val="211732072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実質的な効果</a:t>
            </a:r>
            <a:endParaRPr lang="ja-JP" altLang="en-US" dirty="0"/>
          </a:p>
        </p:txBody>
      </p:sp>
      <p:sp>
        <p:nvSpPr>
          <p:cNvPr id="3" name="コンテンツ プレースホルダ 2"/>
          <p:cNvSpPr>
            <a:spLocks noGrp="1"/>
          </p:cNvSpPr>
          <p:nvPr>
            <p:ph idx="1"/>
          </p:nvPr>
        </p:nvSpPr>
        <p:spPr/>
        <p:txBody>
          <a:bodyPr/>
          <a:lstStyle/>
          <a:p>
            <a:r>
              <a:rPr lang="ja-JP" altLang="en-US" dirty="0" smtClean="0"/>
              <a:t>データの示す効果が実質的に意味を持つのか</a:t>
            </a:r>
            <a:endParaRPr lang="en-US" altLang="ja-JP" dirty="0" smtClean="0"/>
          </a:p>
          <a:p>
            <a:r>
              <a:rPr lang="en-US" altLang="ja-JP" dirty="0" smtClean="0"/>
              <a:t>60.61-59.25=1.36</a:t>
            </a:r>
            <a:r>
              <a:rPr lang="ja-JP" altLang="en-US" dirty="0" smtClean="0"/>
              <a:t>点</a:t>
            </a:r>
            <a:r>
              <a:rPr lang="en-US" altLang="en-US" dirty="0" err="1" smtClean="0"/>
              <a:t>の違い</a:t>
            </a:r>
            <a:r>
              <a:rPr lang="ja-JP" altLang="en-US" dirty="0" smtClean="0"/>
              <a:t>は，</a:t>
            </a:r>
            <a:endParaRPr lang="en-US" altLang="ja-JP" dirty="0"/>
          </a:p>
          <a:p>
            <a:pPr lvl="1"/>
            <a:r>
              <a:rPr lang="ja-JP" altLang="en-US" dirty="0" smtClean="0"/>
              <a:t>例えば，志</a:t>
            </a:r>
            <a:r>
              <a:rPr lang="en-US" altLang="en-US" dirty="0" err="1" smtClean="0"/>
              <a:t>望校の合格につながる</a:t>
            </a:r>
            <a:r>
              <a:rPr lang="ja-JP" altLang="en-US" dirty="0" smtClean="0"/>
              <a:t>か？</a:t>
            </a:r>
            <a:endParaRPr lang="en-US" altLang="ja-JP" dirty="0" smtClean="0"/>
          </a:p>
          <a:p>
            <a:pPr lvl="1"/>
            <a:r>
              <a:rPr lang="ja-JP" altLang="en-US" dirty="0" smtClean="0"/>
              <a:t>例えば，新しい教授法の導入コストに見合うか？</a:t>
            </a:r>
            <a:endParaRPr lang="en-US" altLang="ja-JP" dirty="0" smtClean="0"/>
          </a:p>
          <a:p>
            <a:pPr lvl="1"/>
            <a:endParaRPr lang="en-US" altLang="ja-JP" dirty="0" smtClean="0"/>
          </a:p>
          <a:p>
            <a:r>
              <a:rPr lang="ja-JP" altLang="en-US" dirty="0" smtClean="0"/>
              <a:t>過去の知見との照らし合わせてみると，</a:t>
            </a:r>
            <a:endParaRPr lang="en-US" altLang="ja-JP" dirty="0" smtClean="0"/>
          </a:p>
          <a:p>
            <a:pPr lvl="1"/>
            <a:r>
              <a:rPr lang="ja-JP" altLang="en-US" dirty="0" smtClean="0"/>
              <a:t>例えば，志望校の合格には</a:t>
            </a:r>
            <a:r>
              <a:rPr lang="en-US" altLang="ja-JP" dirty="0" smtClean="0"/>
              <a:t>6</a:t>
            </a:r>
            <a:r>
              <a:rPr lang="ja-JP" altLang="en-US" dirty="0" smtClean="0"/>
              <a:t>点増が必要なら</a:t>
            </a:r>
            <a:r>
              <a:rPr lang="en-US" altLang="ja-JP" dirty="0" smtClean="0"/>
              <a:t>…</a:t>
            </a:r>
          </a:p>
          <a:p>
            <a:pPr marL="274320" lvl="1" indent="0">
              <a:buNone/>
            </a:pPr>
            <a:r>
              <a:rPr lang="en-US" altLang="ja-JP" dirty="0" smtClean="0"/>
              <a:t>          →1.36</a:t>
            </a:r>
            <a:r>
              <a:rPr lang="ja-JP" altLang="en-US" dirty="0" smtClean="0"/>
              <a:t>点はそれほど意味のある効果ではない</a:t>
            </a:r>
            <a:endParaRPr lang="en-US" altLang="ja-JP" dirty="0" smtClean="0"/>
          </a:p>
          <a:p>
            <a:pPr lvl="1"/>
            <a:r>
              <a:rPr lang="ja-JP" altLang="en-US" dirty="0" smtClean="0"/>
              <a:t>例えば，新しい教授法導入に</a:t>
            </a:r>
            <a:r>
              <a:rPr lang="en-US" altLang="ja-JP" dirty="0" smtClean="0"/>
              <a:t>500</a:t>
            </a:r>
            <a:r>
              <a:rPr lang="ja-JP" altLang="en-US" dirty="0" smtClean="0"/>
              <a:t>万円の追加コストがかかるなら</a:t>
            </a:r>
            <a:r>
              <a:rPr lang="en-US" altLang="ja-JP" dirty="0" smtClean="0"/>
              <a:t>…</a:t>
            </a:r>
          </a:p>
          <a:p>
            <a:pPr marL="274320" lvl="1" indent="0">
              <a:buNone/>
            </a:pPr>
            <a:r>
              <a:rPr lang="en-US" altLang="ja-JP" dirty="0" smtClean="0"/>
              <a:t>          →1.36</a:t>
            </a:r>
            <a:r>
              <a:rPr lang="ja-JP" altLang="en-US" dirty="0" smtClean="0"/>
              <a:t>点のためにコストを払うメリットはない</a:t>
            </a:r>
            <a:endParaRPr lang="en-US" altLang="ja-JP" dirty="0" smtClean="0"/>
          </a:p>
          <a:p>
            <a:pPr marL="274320" lvl="1" indent="0">
              <a:buNone/>
            </a:pPr>
            <a:endParaRPr lang="en-US" altLang="ja-JP" dirty="0"/>
          </a:p>
          <a:p>
            <a:pPr marL="182880" lvl="1"/>
            <a:r>
              <a:rPr lang="ja-JP" altLang="en-US" sz="2400" dirty="0"/>
              <a:t>「有意差」があった！と主張することの意</a:t>
            </a:r>
            <a:r>
              <a:rPr lang="ja-JP" altLang="en-US" sz="2400" dirty="0" smtClean="0"/>
              <a:t>味って？</a:t>
            </a:r>
            <a:endParaRPr lang="en-US" altLang="ja-JP" sz="2400" dirty="0"/>
          </a:p>
        </p:txBody>
      </p:sp>
    </p:spTree>
    <p:extLst>
      <p:ext uri="{BB962C8B-B14F-4D97-AF65-F5344CB8AC3E}">
        <p14:creationId xmlns:p14="http://schemas.microsoft.com/office/powerpoint/2010/main" val="1528551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効果量（</a:t>
            </a:r>
            <a:r>
              <a:rPr lang="en-US" altLang="ja-JP" smtClean="0"/>
              <a:t>effect size</a:t>
            </a:r>
            <a:r>
              <a:rPr lang="ja-JP" altLang="en-US" smtClean="0"/>
              <a:t>）</a:t>
            </a:r>
            <a:endParaRPr lang="ja-JP" altLang="en-US" dirty="0"/>
          </a:p>
        </p:txBody>
      </p:sp>
      <p:sp>
        <p:nvSpPr>
          <p:cNvPr id="3" name="コンテンツ プレースホルダ 2"/>
          <p:cNvSpPr>
            <a:spLocks noGrp="1"/>
          </p:cNvSpPr>
          <p:nvPr>
            <p:ph idx="1"/>
          </p:nvPr>
        </p:nvSpPr>
        <p:spPr/>
        <p:txBody>
          <a:bodyPr/>
          <a:lstStyle/>
          <a:p>
            <a:r>
              <a:rPr lang="ja-JP" altLang="en-US" dirty="0" smtClean="0"/>
              <a:t>独立変数が従属変数に対して影響を及ぼす程度</a:t>
            </a:r>
            <a:endParaRPr lang="en-US" altLang="ja-JP" dirty="0" smtClean="0"/>
          </a:p>
          <a:p>
            <a:r>
              <a:rPr lang="ja-JP" altLang="en-US" dirty="0" smtClean="0"/>
              <a:t>効果量</a:t>
            </a:r>
            <a:r>
              <a:rPr lang="en-US" altLang="ja-JP" dirty="0" smtClean="0"/>
              <a:t>=0</a:t>
            </a:r>
          </a:p>
          <a:p>
            <a:pPr lvl="1"/>
            <a:r>
              <a:rPr lang="ja-JP" altLang="en-US" dirty="0" smtClean="0"/>
              <a:t>独立変数が従属変数に全く影響しないとき</a:t>
            </a:r>
            <a:endParaRPr lang="en-US" altLang="ja-JP" dirty="0" smtClean="0"/>
          </a:p>
          <a:p>
            <a:r>
              <a:rPr lang="ja-JP" altLang="en-US" dirty="0" smtClean="0"/>
              <a:t>効果量が大</a:t>
            </a:r>
            <a:endParaRPr lang="en-US" altLang="ja-JP" dirty="0" smtClean="0"/>
          </a:p>
          <a:p>
            <a:pPr lvl="1"/>
            <a:r>
              <a:rPr lang="ja-JP" altLang="en-US" dirty="0" smtClean="0"/>
              <a:t>従属変数に対する独立変数の影響が大きい</a:t>
            </a:r>
            <a:endParaRPr lang="en-US" altLang="ja-JP" dirty="0" smtClean="0"/>
          </a:p>
          <a:p>
            <a:endParaRPr lang="en-US" altLang="ja-JP" dirty="0" smtClean="0"/>
          </a:p>
          <a:p>
            <a:r>
              <a:rPr lang="ja-JP" altLang="en-US" dirty="0" smtClean="0"/>
              <a:t>様々な種類（</a:t>
            </a:r>
            <a:r>
              <a:rPr lang="en-US" altLang="ja-JP" i="1" dirty="0" smtClean="0"/>
              <a:t>r</a:t>
            </a:r>
            <a:r>
              <a:rPr lang="ja-JP" altLang="en-US" dirty="0" smtClean="0"/>
              <a:t>族，</a:t>
            </a:r>
            <a:r>
              <a:rPr lang="en-US" altLang="ja-JP" i="1" dirty="0" smtClean="0"/>
              <a:t>d</a:t>
            </a:r>
            <a:r>
              <a:rPr lang="ja-JP" altLang="en-US" dirty="0" smtClean="0"/>
              <a:t>族（</a:t>
            </a:r>
            <a:r>
              <a:rPr lang="en-US" altLang="ja-JP" dirty="0" smtClean="0"/>
              <a:t>Cohen’s </a:t>
            </a:r>
            <a:r>
              <a:rPr lang="en-US" altLang="ja-JP" i="1" dirty="0" smtClean="0"/>
              <a:t>d</a:t>
            </a:r>
            <a:r>
              <a:rPr lang="ja-JP" altLang="en-US" dirty="0" smtClean="0"/>
              <a:t>））</a:t>
            </a:r>
            <a:endParaRPr lang="en-US" altLang="ja-JP" dirty="0" smtClean="0"/>
          </a:p>
          <a:p>
            <a:r>
              <a:rPr lang="en-US" altLang="ja-JP" i="1" dirty="0" smtClean="0"/>
              <a:t>p</a:t>
            </a:r>
            <a:r>
              <a:rPr lang="ja-JP" altLang="en-US" dirty="0" smtClean="0"/>
              <a:t>値と異なり，データの数に依存しない</a:t>
            </a:r>
            <a:endParaRPr lang="en-US" altLang="ja-JP" dirty="0" smtClean="0"/>
          </a:p>
          <a:p>
            <a:r>
              <a:rPr lang="ja-JP" altLang="en-US" dirty="0" smtClean="0"/>
              <a:t>⇒実験間で効果の大きさを比較可能</a:t>
            </a:r>
            <a:r>
              <a:rPr lang="en-US" altLang="ja-JP" dirty="0" smtClean="0"/>
              <a:t>(</a:t>
            </a:r>
            <a:r>
              <a:rPr lang="ja-JP" altLang="en-US" dirty="0" smtClean="0"/>
              <a:t>メタ分析</a:t>
            </a:r>
            <a:r>
              <a:rPr lang="en-US" altLang="ja-JP" dirty="0" smtClean="0"/>
              <a:t>)</a:t>
            </a:r>
          </a:p>
        </p:txBody>
      </p:sp>
    </p:spTree>
    <p:extLst>
      <p:ext uri="{BB962C8B-B14F-4D97-AF65-F5344CB8AC3E}">
        <p14:creationId xmlns:p14="http://schemas.microsoft.com/office/powerpoint/2010/main" val="3474110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効果量の種類</a:t>
            </a:r>
            <a:endParaRPr lang="ja-JP" altLang="en-US" dirty="0"/>
          </a:p>
        </p:txBody>
      </p:sp>
      <p:sp>
        <p:nvSpPr>
          <p:cNvPr id="3" name="コンテンツ プレースホルダ 2"/>
          <p:cNvSpPr>
            <a:spLocks noGrp="1"/>
          </p:cNvSpPr>
          <p:nvPr>
            <p:ph idx="1"/>
          </p:nvPr>
        </p:nvSpPr>
        <p:spPr/>
        <p:txBody>
          <a:bodyPr/>
          <a:lstStyle/>
          <a:p>
            <a:r>
              <a:rPr lang="ja-JP" altLang="en-US" dirty="0" smtClean="0"/>
              <a:t>分析によって異なるが</a:t>
            </a:r>
            <a:r>
              <a:rPr lang="en-US" altLang="ja-JP" dirty="0" smtClean="0"/>
              <a:t>2</a:t>
            </a:r>
            <a:r>
              <a:rPr lang="ja-JP" altLang="en-US" dirty="0" err="1" smtClean="0"/>
              <a:t>つの</a:t>
            </a:r>
            <a:r>
              <a:rPr lang="ja-JP" altLang="en-US" dirty="0" smtClean="0"/>
              <a:t>種類に大別</a:t>
            </a:r>
            <a:endParaRPr lang="en-US" altLang="ja-JP" dirty="0" smtClean="0"/>
          </a:p>
          <a:p>
            <a:endParaRPr lang="en-US" altLang="ja-JP" dirty="0" smtClean="0"/>
          </a:p>
          <a:p>
            <a:r>
              <a:rPr lang="en-US" altLang="ja-JP" i="1" dirty="0" smtClean="0"/>
              <a:t>r</a:t>
            </a:r>
            <a:r>
              <a:rPr lang="ja-JP" altLang="en-US" dirty="0" smtClean="0"/>
              <a:t>族（</a:t>
            </a:r>
            <a:r>
              <a:rPr lang="en-US" altLang="ja-JP" i="1" dirty="0" smtClean="0"/>
              <a:t>r</a:t>
            </a:r>
            <a:r>
              <a:rPr lang="en-US" altLang="ja-JP" dirty="0" smtClean="0"/>
              <a:t> family</a:t>
            </a:r>
            <a:r>
              <a:rPr lang="ja-JP" altLang="en-US" dirty="0" smtClean="0"/>
              <a:t>）：変数間の関係の強さの指標</a:t>
            </a:r>
            <a:endParaRPr lang="en-US" altLang="ja-JP" dirty="0" smtClean="0"/>
          </a:p>
          <a:p>
            <a:pPr lvl="1"/>
            <a:r>
              <a:rPr lang="ja-JP" altLang="en-US" dirty="0" smtClean="0"/>
              <a:t>相関係数なので絶対値の範囲は</a:t>
            </a:r>
            <a:r>
              <a:rPr lang="en-US" altLang="ja-JP" dirty="0" smtClean="0"/>
              <a:t>0</a:t>
            </a:r>
            <a:r>
              <a:rPr lang="ja-JP" altLang="en-US" dirty="0" smtClean="0"/>
              <a:t>～</a:t>
            </a:r>
            <a:r>
              <a:rPr lang="en-US" altLang="ja-JP" dirty="0" smtClean="0"/>
              <a:t>1</a:t>
            </a:r>
          </a:p>
          <a:p>
            <a:pPr lvl="1"/>
            <a:r>
              <a:rPr lang="ja-JP" altLang="en-US" dirty="0" smtClean="0"/>
              <a:t>効果の大きさを捉えやすい</a:t>
            </a:r>
            <a:endParaRPr lang="en-US" altLang="ja-JP" dirty="0" smtClean="0"/>
          </a:p>
          <a:p>
            <a:pPr lvl="1"/>
            <a:r>
              <a:rPr lang="ja-JP" altLang="en-US" dirty="0" smtClean="0"/>
              <a:t>他の分析との比較がしやすい</a:t>
            </a:r>
            <a:endParaRPr lang="en-US" altLang="ja-JP" dirty="0" smtClean="0"/>
          </a:p>
          <a:p>
            <a:r>
              <a:rPr lang="en-US" altLang="ja-JP" i="1" dirty="0" smtClean="0"/>
              <a:t>d</a:t>
            </a:r>
            <a:r>
              <a:rPr lang="ja-JP" altLang="en-US" dirty="0" smtClean="0"/>
              <a:t>族（</a:t>
            </a:r>
            <a:r>
              <a:rPr lang="en-US" altLang="ja-JP" i="1" dirty="0" smtClean="0"/>
              <a:t>d</a:t>
            </a:r>
            <a:r>
              <a:rPr lang="en-US" altLang="ja-JP" dirty="0" smtClean="0"/>
              <a:t> family</a:t>
            </a:r>
            <a:r>
              <a:rPr lang="ja-JP" altLang="en-US" dirty="0" smtClean="0"/>
              <a:t>）：水準間の平均値差の指標</a:t>
            </a:r>
            <a:endParaRPr lang="en-US" altLang="ja-JP" dirty="0" smtClean="0"/>
          </a:p>
          <a:p>
            <a:pPr lvl="1"/>
            <a:r>
              <a:rPr lang="en-US" altLang="ja-JP" dirty="0" smtClean="0"/>
              <a:t>2</a:t>
            </a:r>
            <a:r>
              <a:rPr lang="ja-JP" altLang="en-US" dirty="0" err="1" smtClean="0"/>
              <a:t>つの</a:t>
            </a:r>
            <a:r>
              <a:rPr lang="ja-JP" altLang="en-US" dirty="0" smtClean="0"/>
              <a:t>群間にどの程度平均値の違いがあるか</a:t>
            </a:r>
            <a:r>
              <a:rPr lang="en-US" altLang="ja-JP" dirty="0" smtClean="0"/>
              <a:t>(</a:t>
            </a:r>
            <a:r>
              <a:rPr lang="ja-JP" altLang="en-US" dirty="0" smtClean="0"/>
              <a:t>例：男女</a:t>
            </a:r>
            <a:r>
              <a:rPr lang="en-US" altLang="ja-JP" dirty="0" smtClean="0"/>
              <a:t>)</a:t>
            </a:r>
          </a:p>
          <a:p>
            <a:pPr lvl="1"/>
            <a:r>
              <a:rPr lang="en-US" altLang="ja-JP" dirty="0" smtClean="0"/>
              <a:t>Cohen’s </a:t>
            </a:r>
            <a:r>
              <a:rPr lang="en-US" altLang="ja-JP" i="1" dirty="0" smtClean="0"/>
              <a:t>d</a:t>
            </a:r>
          </a:p>
          <a:p>
            <a:pPr lvl="1"/>
            <a:r>
              <a:rPr lang="ja-JP" altLang="en-US" dirty="0" smtClean="0"/>
              <a:t>平均値差に限定</a:t>
            </a:r>
            <a:endParaRPr lang="en-US" altLang="ja-JP" dirty="0" smtClean="0"/>
          </a:p>
        </p:txBody>
      </p:sp>
    </p:spTree>
    <p:extLst>
      <p:ext uri="{BB962C8B-B14F-4D97-AF65-F5344CB8AC3E}">
        <p14:creationId xmlns:p14="http://schemas.microsoft.com/office/powerpoint/2010/main" val="306903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効果量報告の重要性</a:t>
            </a:r>
            <a:endParaRPr lang="ja-JP" altLang="en-US" dirty="0"/>
          </a:p>
        </p:txBody>
      </p:sp>
      <p:sp>
        <p:nvSpPr>
          <p:cNvPr id="3" name="コンテンツ プレースホルダ 2"/>
          <p:cNvSpPr>
            <a:spLocks noGrp="1"/>
          </p:cNvSpPr>
          <p:nvPr>
            <p:ph idx="1"/>
          </p:nvPr>
        </p:nvSpPr>
        <p:spPr/>
        <p:txBody>
          <a:bodyPr/>
          <a:lstStyle/>
          <a:p>
            <a:r>
              <a:rPr lang="en-US" altLang="ja-JP" i="1" dirty="0" smtClean="0"/>
              <a:t>p</a:t>
            </a:r>
            <a:r>
              <a:rPr lang="ja-JP" altLang="en-US" dirty="0" smtClean="0"/>
              <a:t>値とともに結果に記述</a:t>
            </a:r>
            <a:endParaRPr lang="en-US" altLang="ja-JP" dirty="0" smtClean="0"/>
          </a:p>
          <a:p>
            <a:pPr lvl="1"/>
            <a:r>
              <a:rPr lang="ja-JP" altLang="en-US" dirty="0" smtClean="0"/>
              <a:t>有意差は認められたが、実際はあまり効果がない</a:t>
            </a:r>
            <a:endParaRPr lang="en-US" altLang="ja-JP" dirty="0" smtClean="0"/>
          </a:p>
          <a:p>
            <a:pPr lvl="1"/>
            <a:r>
              <a:rPr lang="ja-JP" altLang="en-US" dirty="0" smtClean="0"/>
              <a:t>有意差は認められなかったが、実質的効果が期待される</a:t>
            </a:r>
            <a:endParaRPr lang="en-US" altLang="ja-JP" dirty="0" smtClean="0"/>
          </a:p>
          <a:p>
            <a:pPr lvl="1"/>
            <a:endParaRPr lang="en-US" altLang="ja-JP" dirty="0" smtClean="0"/>
          </a:p>
          <a:p>
            <a:pPr lvl="1"/>
            <a:r>
              <a:rPr lang="ja-JP" altLang="en-US" dirty="0" smtClean="0"/>
              <a:t>論文・レポートでのデータの考察が深まる</a:t>
            </a:r>
            <a:endParaRPr lang="en-US" altLang="ja-JP" dirty="0" smtClean="0"/>
          </a:p>
          <a:p>
            <a:pPr lvl="1"/>
            <a:endParaRPr lang="en-US" altLang="ja-JP" dirty="0" smtClean="0"/>
          </a:p>
          <a:p>
            <a:r>
              <a:rPr lang="en-US" altLang="ja-JP" dirty="0" smtClean="0"/>
              <a:t>APA Publication Manual</a:t>
            </a:r>
            <a:r>
              <a:rPr lang="ja-JP" altLang="en-US" sz="2000" dirty="0" smtClean="0"/>
              <a:t>（アメリカ心理学会が発行している論文の書き方マニュアル．心理学以外の領域でも採用されている）</a:t>
            </a:r>
            <a:endParaRPr lang="en-US" altLang="ja-JP" sz="2000" dirty="0" smtClean="0"/>
          </a:p>
          <a:p>
            <a:pPr lvl="1"/>
            <a:r>
              <a:rPr lang="ja-JP" altLang="en-US" dirty="0" smtClean="0"/>
              <a:t>「仮説検定は分析の始まりにすぎません。結果の意味を十分に伝えるためには、効果量、信頼区間、そして詳細な説明が不可欠であることを、アメリカ心理学会（</a:t>
            </a:r>
            <a:r>
              <a:rPr lang="en-US" altLang="ja-JP" dirty="0" smtClean="0"/>
              <a:t>APA</a:t>
            </a:r>
            <a:r>
              <a:rPr lang="ja-JP" altLang="en-US" dirty="0" smtClean="0"/>
              <a:t>）は強調します。」</a:t>
            </a:r>
            <a:endParaRPr lang="en-US" altLang="ja-JP" dirty="0"/>
          </a:p>
        </p:txBody>
      </p:sp>
    </p:spTree>
    <p:extLst>
      <p:ext uri="{BB962C8B-B14F-4D97-AF65-F5344CB8AC3E}">
        <p14:creationId xmlns:p14="http://schemas.microsoft.com/office/powerpoint/2010/main" val="3299771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効果量の大きさの目安</a:t>
            </a:r>
            <a:endParaRPr lang="ja-JP" altLang="en-US" dirty="0"/>
          </a:p>
        </p:txBody>
      </p:sp>
      <p:sp>
        <p:nvSpPr>
          <p:cNvPr id="7" name="コンテンツ プレースホルダー 6"/>
          <p:cNvSpPr>
            <a:spLocks noGrp="1"/>
          </p:cNvSpPr>
          <p:nvPr>
            <p:ph idx="1"/>
          </p:nvPr>
        </p:nvSpPr>
        <p:spPr/>
        <p:txBody>
          <a:bodyPr/>
          <a:lstStyle/>
          <a:p>
            <a:endParaRPr kumimoji="1" lang="ja-JP"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6" y="1340768"/>
            <a:ext cx="9009005"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角丸四角形 3"/>
          <p:cNvSpPr/>
          <p:nvPr/>
        </p:nvSpPr>
        <p:spPr>
          <a:xfrm>
            <a:off x="66205" y="3835648"/>
            <a:ext cx="9009005" cy="828000"/>
          </a:xfrm>
          <a:prstGeom prst="roundRect">
            <a:avLst>
              <a:gd name="adj" fmla="val 899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929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251520" y="1795014"/>
            <a:ext cx="8517709" cy="4243052"/>
          </a:xfrm>
          <a:prstGeom prst="rect">
            <a:avLst/>
          </a:prstGeom>
        </p:spPr>
      </p:pic>
      <p:sp>
        <p:nvSpPr>
          <p:cNvPr id="128002" name="Rectangle 2"/>
          <p:cNvSpPr>
            <a:spLocks noGrp="1" noChangeArrowheads="1"/>
          </p:cNvSpPr>
          <p:nvPr>
            <p:ph type="title"/>
          </p:nvPr>
        </p:nvSpPr>
        <p:spPr/>
        <p:txBody>
          <a:bodyPr/>
          <a:lstStyle/>
          <a:p>
            <a:pPr eaLnBrk="1" hangingPunct="1"/>
            <a:r>
              <a:rPr lang="ja-JP" altLang="en-US" dirty="0" smtClean="0"/>
              <a:t>検定結果からわかったこと</a:t>
            </a:r>
          </a:p>
        </p:txBody>
      </p:sp>
      <p:sp>
        <p:nvSpPr>
          <p:cNvPr id="128007" name="AutoShape 8"/>
          <p:cNvSpPr>
            <a:spLocks noChangeArrowheads="1"/>
          </p:cNvSpPr>
          <p:nvPr/>
        </p:nvSpPr>
        <p:spPr bwMode="auto">
          <a:xfrm>
            <a:off x="6156176" y="4581128"/>
            <a:ext cx="2664842" cy="767434"/>
          </a:xfrm>
          <a:prstGeom prst="wedgeRoundRectCallout">
            <a:avLst>
              <a:gd name="adj1" fmla="val 12139"/>
              <a:gd name="adj2" fmla="val -66838"/>
              <a:gd name="adj3" fmla="val 16667"/>
            </a:avLst>
          </a:prstGeom>
          <a:ln>
            <a:headEnd type="none" w="sm" len="sm"/>
            <a:tailEnd type="none" w="sm" len="sm"/>
          </a:ln>
        </p:spPr>
        <p:style>
          <a:lnRef idx="1">
            <a:schemeClr val="accent4"/>
          </a:lnRef>
          <a:fillRef idx="3">
            <a:schemeClr val="accent4"/>
          </a:fillRef>
          <a:effectRef idx="2">
            <a:schemeClr val="accent4"/>
          </a:effectRef>
          <a:fontRef idx="minor">
            <a:schemeClr val="lt1"/>
          </a:fontRef>
        </p:style>
        <p:txBody>
          <a:bodyPr/>
          <a:lstStyle/>
          <a:p>
            <a:pPr algn="ctr"/>
            <a:r>
              <a:rPr lang="ja-JP" altLang="en-US" b="0" dirty="0"/>
              <a:t>男性の方が女性より</a:t>
            </a:r>
            <a:r>
              <a:rPr lang="ja-JP" altLang="en-US" b="0" dirty="0" smtClean="0"/>
              <a:t>も</a:t>
            </a:r>
            <a:endParaRPr lang="ja-JP" altLang="en-US" b="0" dirty="0"/>
          </a:p>
          <a:p>
            <a:pPr algn="ctr"/>
            <a:r>
              <a:rPr lang="ja-JP" altLang="en-US" b="0" dirty="0"/>
              <a:t>孤独感が高い</a:t>
            </a:r>
          </a:p>
        </p:txBody>
      </p:sp>
      <p:sp>
        <p:nvSpPr>
          <p:cNvPr id="6" name="正方形/長方形 5"/>
          <p:cNvSpPr/>
          <p:nvPr/>
        </p:nvSpPr>
        <p:spPr>
          <a:xfrm>
            <a:off x="755576" y="3916540"/>
            <a:ext cx="4248472" cy="1605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704872" y="2636912"/>
            <a:ext cx="2642992" cy="526756"/>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四角形吹き出し 8"/>
          <p:cNvSpPr/>
          <p:nvPr/>
        </p:nvSpPr>
        <p:spPr>
          <a:xfrm>
            <a:off x="179512" y="3284984"/>
            <a:ext cx="2952329" cy="382740"/>
          </a:xfrm>
          <a:prstGeom prst="wedgeRectCallout">
            <a:avLst>
              <a:gd name="adj1" fmla="val -15878"/>
              <a:gd name="adj2" fmla="val 81097"/>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常にこちらを参照</a:t>
            </a:r>
            <a:endParaRPr kumimoji="1" lang="ja-JP" altLang="en-US" dirty="0"/>
          </a:p>
        </p:txBody>
      </p:sp>
      <p:sp>
        <p:nvSpPr>
          <p:cNvPr id="13" name="正方形/長方形 12"/>
          <p:cNvSpPr/>
          <p:nvPr/>
        </p:nvSpPr>
        <p:spPr>
          <a:xfrm>
            <a:off x="3275856" y="3717032"/>
            <a:ext cx="1728192" cy="576064"/>
          </a:xfrm>
          <a:prstGeom prst="rect">
            <a:avLst/>
          </a:prstGeom>
          <a:noFill/>
          <a:ln w="38100">
            <a:solidFill>
              <a:schemeClr val="accent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5" name="四角形吹き出し 14"/>
          <p:cNvSpPr/>
          <p:nvPr/>
        </p:nvSpPr>
        <p:spPr>
          <a:xfrm>
            <a:off x="3851920" y="4486420"/>
            <a:ext cx="1440160" cy="382740"/>
          </a:xfrm>
          <a:prstGeom prst="wedgeRectCallout">
            <a:avLst>
              <a:gd name="adj1" fmla="val -15878"/>
              <a:gd name="adj2" fmla="val -82539"/>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検定統計量</a:t>
            </a:r>
            <a:endParaRPr kumimoji="1" lang="ja-JP" altLang="en-US" dirty="0"/>
          </a:p>
        </p:txBody>
      </p:sp>
      <p:sp>
        <p:nvSpPr>
          <p:cNvPr id="17" name="正方形/長方形 16"/>
          <p:cNvSpPr/>
          <p:nvPr/>
        </p:nvSpPr>
        <p:spPr>
          <a:xfrm>
            <a:off x="251520" y="4797152"/>
            <a:ext cx="3312368" cy="144016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8" name="正方形/長方形 17"/>
          <p:cNvSpPr/>
          <p:nvPr/>
        </p:nvSpPr>
        <p:spPr>
          <a:xfrm>
            <a:off x="683568" y="5442839"/>
            <a:ext cx="1531351" cy="210248"/>
          </a:xfrm>
          <a:prstGeom prst="rect">
            <a:avLst/>
          </a:prstGeom>
          <a:noFill/>
          <a:ln w="38100">
            <a:solidFill>
              <a:schemeClr val="accent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9" name="AutoShape 8"/>
          <p:cNvSpPr>
            <a:spLocks noChangeArrowheads="1"/>
          </p:cNvSpPr>
          <p:nvPr/>
        </p:nvSpPr>
        <p:spPr bwMode="auto">
          <a:xfrm>
            <a:off x="2627784" y="5268580"/>
            <a:ext cx="2160240" cy="383717"/>
          </a:xfrm>
          <a:prstGeom prst="wedgeRoundRectCallout">
            <a:avLst>
              <a:gd name="adj1" fmla="val -64694"/>
              <a:gd name="adj2" fmla="val 26010"/>
              <a:gd name="adj3" fmla="val 16667"/>
            </a:avLst>
          </a:prstGeom>
          <a:solidFill>
            <a:srgbClr val="C00000"/>
          </a:solidFill>
          <a:ln>
            <a:headEnd type="none" w="sm" len="sm"/>
            <a:tailEnd type="none" w="sm" len="sm"/>
          </a:ln>
        </p:spPr>
        <p:style>
          <a:lnRef idx="1">
            <a:schemeClr val="accent4"/>
          </a:lnRef>
          <a:fillRef idx="3">
            <a:schemeClr val="accent4"/>
          </a:fillRef>
          <a:effectRef idx="2">
            <a:schemeClr val="accent4"/>
          </a:effectRef>
          <a:fontRef idx="minor">
            <a:schemeClr val="lt1"/>
          </a:fontRef>
        </p:style>
        <p:txBody>
          <a:bodyPr/>
          <a:lstStyle/>
          <a:p>
            <a:pPr algn="ctr"/>
            <a:r>
              <a:rPr lang="ja-JP" altLang="en-US" b="0" dirty="0" smtClean="0"/>
              <a:t>効果量は中程度</a:t>
            </a:r>
            <a:endParaRPr lang="ja-JP" altLang="en-US" b="0" dirty="0"/>
          </a:p>
        </p:txBody>
      </p:sp>
      <p:sp>
        <p:nvSpPr>
          <p:cNvPr id="20" name="テキスト ボックス 19"/>
          <p:cNvSpPr txBox="1"/>
          <p:nvPr/>
        </p:nvSpPr>
        <p:spPr>
          <a:xfrm>
            <a:off x="3779912" y="5698865"/>
            <a:ext cx="2672526" cy="307777"/>
          </a:xfrm>
          <a:prstGeom prst="rect">
            <a:avLst/>
          </a:prstGeom>
          <a:noFill/>
        </p:spPr>
        <p:txBody>
          <a:bodyPr wrap="none" rtlCol="0">
            <a:spAutoFit/>
          </a:bodyPr>
          <a:lstStyle/>
          <a:p>
            <a:r>
              <a:rPr kumimoji="1" lang="en-US" altLang="ja-JP" sz="1400" b="1" dirty="0" smtClean="0">
                <a:solidFill>
                  <a:srgbClr val="FF0000"/>
                </a:solidFill>
                <a:latin typeface="+mn-ea"/>
                <a:ea typeface="+mn-ea"/>
              </a:rPr>
              <a:t>※</a:t>
            </a:r>
            <a:r>
              <a:rPr kumimoji="1" lang="ja-JP" altLang="en-US" sz="1400" b="1" dirty="0" smtClean="0">
                <a:solidFill>
                  <a:srgbClr val="FF0000"/>
                </a:solidFill>
                <a:latin typeface="+mn-ea"/>
                <a:ea typeface="+mn-ea"/>
              </a:rPr>
              <a:t>負の値の場合は絶対値を報告</a:t>
            </a:r>
            <a:endParaRPr kumimoji="1" lang="ja-JP" altLang="en-US" sz="1400" b="1" dirty="0">
              <a:solidFill>
                <a:srgbClr val="FF0000"/>
              </a:solidFill>
              <a:latin typeface="+mn-ea"/>
              <a:ea typeface="+mn-ea"/>
            </a:endParaRPr>
          </a:p>
        </p:txBody>
      </p:sp>
    </p:spTree>
    <p:extLst>
      <p:ext uri="{BB962C8B-B14F-4D97-AF65-F5344CB8AC3E}">
        <p14:creationId xmlns:p14="http://schemas.microsoft.com/office/powerpoint/2010/main" val="286984050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ja-JP" altLang="en-US" dirty="0" smtClean="0"/>
              <a:t>分析結果の記述</a:t>
            </a:r>
          </a:p>
        </p:txBody>
      </p:sp>
      <p:sp>
        <p:nvSpPr>
          <p:cNvPr id="129027" name="Rectangle 3"/>
          <p:cNvSpPr>
            <a:spLocks noGrp="1" noChangeArrowheads="1"/>
          </p:cNvSpPr>
          <p:nvPr>
            <p:ph idx="1"/>
          </p:nvPr>
        </p:nvSpPr>
        <p:spPr/>
        <p:txBody>
          <a:bodyPr>
            <a:normAutofit/>
          </a:bodyPr>
          <a:lstStyle/>
          <a:p>
            <a:r>
              <a:rPr lang="ja-JP" altLang="en-US" sz="2000" dirty="0"/>
              <a:t>孤独感</a:t>
            </a:r>
            <a:r>
              <a:rPr lang="ja-JP" altLang="en-US" sz="2000" dirty="0" smtClean="0"/>
              <a:t>は，男性の平均値が</a:t>
            </a:r>
            <a:r>
              <a:rPr lang="en-US" altLang="ja-JP" sz="2000" u="sng" dirty="0" smtClean="0"/>
              <a:t> </a:t>
            </a:r>
            <a:r>
              <a:rPr lang="ja-JP" altLang="en-US" sz="2000" u="sng" dirty="0" smtClean="0"/>
              <a:t>　　</a:t>
            </a:r>
            <a:r>
              <a:rPr lang="en-US" altLang="ja-JP" sz="2000" u="sng" dirty="0" smtClean="0"/>
              <a:t>  </a:t>
            </a:r>
            <a:r>
              <a:rPr lang="ja-JP" altLang="en-US" sz="2000" u="sng" dirty="0" smtClean="0"/>
              <a:t>   </a:t>
            </a:r>
            <a:r>
              <a:rPr lang="ja-JP" altLang="en-US" sz="2000" dirty="0" smtClean="0"/>
              <a:t>，女性の平均値が</a:t>
            </a:r>
            <a:r>
              <a:rPr lang="ja-JP" altLang="en-US" sz="2000" u="sng" dirty="0" smtClean="0"/>
              <a:t>　　　</a:t>
            </a:r>
            <a:r>
              <a:rPr lang="ja-JP" altLang="en-US" sz="2000" dirty="0" smtClean="0"/>
              <a:t>であった．</a:t>
            </a:r>
            <a:br>
              <a:rPr lang="ja-JP" altLang="en-US" sz="2000" dirty="0" smtClean="0"/>
            </a:br>
            <a:r>
              <a:rPr lang="ja-JP" altLang="en-US" sz="2000" dirty="0" smtClean="0"/>
              <a:t>孤独感に男女差があるかどうかを検討するため，</a:t>
            </a:r>
            <a:r>
              <a:rPr lang="ja-JP" altLang="en-US" sz="2000" dirty="0"/>
              <a:t>対応のない</a:t>
            </a:r>
            <a:r>
              <a:rPr lang="en-US" altLang="ja-JP" sz="2000" dirty="0"/>
              <a:t>2</a:t>
            </a:r>
            <a:r>
              <a:rPr lang="ja-JP" altLang="en-US" sz="2000" dirty="0" err="1"/>
              <a:t>つの</a:t>
            </a:r>
            <a:r>
              <a:rPr lang="ja-JP" altLang="en-US" sz="2000" dirty="0"/>
              <a:t>平均値について等分散を仮定しない</a:t>
            </a:r>
            <a:r>
              <a:rPr lang="en-US" altLang="ja-JP" sz="2000" dirty="0"/>
              <a:t>Welch</a:t>
            </a:r>
            <a:r>
              <a:rPr lang="ja-JP" altLang="en-US" sz="2000" dirty="0"/>
              <a:t>の検定を</a:t>
            </a:r>
            <a:r>
              <a:rPr lang="ja-JP" altLang="en-US" sz="2000" dirty="0" smtClean="0"/>
              <a:t>行ったところ，この差は</a:t>
            </a:r>
            <a:r>
              <a:rPr lang="en-US" altLang="ja-JP" sz="2000" dirty="0" smtClean="0"/>
              <a:t>[</a:t>
            </a:r>
            <a:r>
              <a:rPr lang="ja-JP" altLang="en-US" sz="2000" dirty="0" smtClean="0"/>
              <a:t>有意である</a:t>
            </a:r>
            <a:r>
              <a:rPr lang="en-US" altLang="ja-JP" sz="2000" dirty="0" smtClean="0"/>
              <a:t>/</a:t>
            </a:r>
            <a:r>
              <a:rPr lang="ja-JP" altLang="en-US" sz="2000" dirty="0" smtClean="0"/>
              <a:t>有意でない</a:t>
            </a:r>
            <a:r>
              <a:rPr lang="en-US" altLang="ja-JP" sz="2000" dirty="0" smtClean="0"/>
              <a:t>]</a:t>
            </a:r>
            <a:r>
              <a:rPr lang="ja-JP" altLang="en-US" sz="2000" dirty="0" smtClean="0"/>
              <a:t>ことがわかった</a:t>
            </a:r>
            <a:r>
              <a:rPr lang="en-US" altLang="ja-JP" sz="2000" dirty="0" smtClean="0"/>
              <a:t>(</a:t>
            </a:r>
            <a:r>
              <a:rPr lang="en-US" altLang="ja-JP" sz="2000" i="1" dirty="0" smtClean="0"/>
              <a:t>t</a:t>
            </a:r>
            <a:r>
              <a:rPr lang="en-US" altLang="ja-JP" sz="2000" dirty="0" smtClean="0"/>
              <a:t>(</a:t>
            </a:r>
            <a:r>
              <a:rPr lang="en-US" altLang="ja-JP" sz="2000" u="sng" dirty="0" smtClean="0"/>
              <a:t>     </a:t>
            </a:r>
            <a:r>
              <a:rPr lang="en-US" altLang="ja-JP" sz="2000" dirty="0" smtClean="0"/>
              <a:t>)=</a:t>
            </a:r>
            <a:r>
              <a:rPr lang="en-US" altLang="ja-JP" sz="2000" u="sng" dirty="0" smtClean="0"/>
              <a:t>        </a:t>
            </a:r>
            <a:r>
              <a:rPr lang="ja-JP" altLang="en-US" sz="2000" u="sng" dirty="0" smtClean="0"/>
              <a:t>　   </a:t>
            </a:r>
            <a:r>
              <a:rPr lang="en-US" altLang="ja-JP" sz="2000" dirty="0" smtClean="0"/>
              <a:t>, </a:t>
            </a:r>
            <a:r>
              <a:rPr lang="en-US" altLang="ja-JP" sz="2000" i="1" dirty="0" smtClean="0"/>
              <a:t>p</a:t>
            </a:r>
            <a:r>
              <a:rPr lang="en-US" altLang="ja-JP" sz="2000" dirty="0" smtClean="0"/>
              <a:t> = </a:t>
            </a:r>
            <a:r>
              <a:rPr lang="ja-JP" altLang="en-US" sz="2000" u="sng" dirty="0" smtClean="0"/>
              <a:t>　 　　</a:t>
            </a:r>
            <a:r>
              <a:rPr lang="en-US" altLang="ja-JP" sz="2000" dirty="0" smtClean="0"/>
              <a:t>, </a:t>
            </a:r>
            <a:r>
              <a:rPr lang="en-US" altLang="ja-JP" sz="2000" i="1" dirty="0" smtClean="0"/>
              <a:t>d</a:t>
            </a:r>
            <a:r>
              <a:rPr lang="en-US" altLang="ja-JP" sz="2000" dirty="0" smtClean="0"/>
              <a:t>=</a:t>
            </a:r>
            <a:r>
              <a:rPr lang="ja-JP" altLang="en-US" sz="2000" u="sng" dirty="0"/>
              <a:t>　 　　</a:t>
            </a:r>
            <a:r>
              <a:rPr lang="en-US" altLang="ja-JP" sz="2000" dirty="0" smtClean="0"/>
              <a:t>)</a:t>
            </a:r>
            <a:r>
              <a:rPr lang="ja-JP" altLang="en-US" sz="2000" dirty="0" err="1" smtClean="0"/>
              <a:t>．</a:t>
            </a:r>
            <a:r>
              <a:rPr lang="ja-JP" altLang="en-US" sz="2000" dirty="0" smtClean="0"/>
              <a:t/>
            </a:r>
            <a:br>
              <a:rPr lang="ja-JP" altLang="en-US" sz="2000" dirty="0" smtClean="0"/>
            </a:br>
            <a:r>
              <a:rPr lang="ja-JP" altLang="en-US" sz="2000" dirty="0" smtClean="0"/>
              <a:t/>
            </a:r>
            <a:br>
              <a:rPr lang="ja-JP" altLang="en-US" sz="2000" dirty="0" smtClean="0"/>
            </a:br>
            <a:r>
              <a:rPr lang="ja-JP" altLang="en-US" sz="2000" dirty="0" smtClean="0"/>
              <a:t>つまり，</a:t>
            </a:r>
            <a:r>
              <a:rPr lang="en-US" altLang="ja-JP" sz="2000" dirty="0" smtClean="0"/>
              <a:t>…</a:t>
            </a:r>
            <a:br>
              <a:rPr lang="en-US" altLang="ja-JP" sz="2000" dirty="0" smtClean="0"/>
            </a:br>
            <a:r>
              <a:rPr lang="ja-JP" altLang="en-US" sz="2000" dirty="0" smtClean="0"/>
              <a:t>（</a:t>
            </a:r>
            <a:r>
              <a:rPr lang="ja-JP" altLang="en-US" sz="2000" dirty="0"/>
              <a:t>孤独感</a:t>
            </a:r>
            <a:r>
              <a:rPr lang="ja-JP" altLang="en-US" sz="2000" dirty="0" smtClean="0"/>
              <a:t>の合成変数の平均値の男女差について具体的に何がわかったかを必ず記述する）．</a:t>
            </a:r>
            <a:endParaRPr lang="en-US" altLang="ja-JP" sz="2000" dirty="0" smtClean="0"/>
          </a:p>
        </p:txBody>
      </p:sp>
    </p:spTree>
    <p:extLst>
      <p:ext uri="{BB962C8B-B14F-4D97-AF65-F5344CB8AC3E}">
        <p14:creationId xmlns:p14="http://schemas.microsoft.com/office/powerpoint/2010/main" val="15025189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その他の変数の性差</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000" dirty="0" smtClean="0"/>
              <a:t>主観的幸福感と</a:t>
            </a:r>
            <a:r>
              <a:rPr kumimoji="1" lang="en-US" altLang="ja-JP" sz="2000" dirty="0" err="1" smtClean="0"/>
              <a:t>BigFive</a:t>
            </a:r>
            <a:r>
              <a:rPr kumimoji="1" lang="ja-JP" altLang="en-US" sz="2000" dirty="0" smtClean="0"/>
              <a:t>についても性差を検討してみよう</a:t>
            </a:r>
            <a:endParaRPr kumimoji="1" lang="en-US" altLang="ja-JP" sz="2000" dirty="0" smtClean="0"/>
          </a:p>
          <a:p>
            <a:r>
              <a:rPr kumimoji="1" lang="ja-JP" altLang="en-US" sz="2000" dirty="0" smtClean="0"/>
              <a:t>「使用変数」に性差を検討したい従属変数を並べ，最後に独立変数（性別）を投入すると，それぞれの分析が別シートで出力される</a:t>
            </a:r>
            <a:endParaRPr kumimoji="1" lang="en-US" altLang="ja-JP" sz="2000" dirty="0" smtClean="0"/>
          </a:p>
          <a:p>
            <a:r>
              <a:rPr kumimoji="1" lang="ja-JP" altLang="en-US" sz="2000" dirty="0" smtClean="0"/>
              <a:t>各従属変数の平均値を一覧した表が作りたい場合は「分析」→「詳細モード」→「群ごとの統計量」</a:t>
            </a:r>
            <a:endParaRPr kumimoji="1" lang="en-US" altLang="ja-JP" sz="2000" dirty="0" smtClean="0"/>
          </a:p>
          <a:p>
            <a:r>
              <a:rPr kumimoji="1" lang="ja-JP" altLang="en-US" sz="2000" dirty="0" smtClean="0"/>
              <a:t>この表に検定統計量や効果量の列を加えれば，よりわかりやすい</a:t>
            </a:r>
            <a:endParaRPr kumimoji="1" lang="en-US" altLang="ja-JP" sz="2000" dirty="0" smtClean="0"/>
          </a:p>
          <a:p>
            <a:endParaRPr kumimoji="1" lang="en-US" altLang="ja-JP" sz="2000" dirty="0" smtClean="0"/>
          </a:p>
        </p:txBody>
      </p:sp>
      <p:pic>
        <p:nvPicPr>
          <p:cNvPr id="8" name="Picture 2" descr="レポート に対する画像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8023" y="4604792"/>
            <a:ext cx="1674921" cy="1872208"/>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3"/>
          <a:stretch>
            <a:fillRect/>
          </a:stretch>
        </p:blipFill>
        <p:spPr>
          <a:xfrm>
            <a:off x="611560" y="3863204"/>
            <a:ext cx="4704725" cy="2620144"/>
          </a:xfrm>
          <a:prstGeom prst="rect">
            <a:avLst/>
          </a:prstGeom>
        </p:spPr>
      </p:pic>
    </p:spTree>
    <p:extLst>
      <p:ext uri="{BB962C8B-B14F-4D97-AF65-F5344CB8AC3E}">
        <p14:creationId xmlns:p14="http://schemas.microsoft.com/office/powerpoint/2010/main" val="21337501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その他の変数の性差</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sz="2000" dirty="0" smtClean="0"/>
              <a:t>各従属変数の平均値を一覧した表が作りたい場合は「分析」→「詳細モード」→「群ごとの統計量」</a:t>
            </a:r>
            <a:endParaRPr kumimoji="1" lang="en-US" altLang="ja-JP" sz="2000" dirty="0" smtClean="0"/>
          </a:p>
          <a:p>
            <a:r>
              <a:rPr kumimoji="1" lang="ja-JP" altLang="en-US" sz="2000" dirty="0" smtClean="0"/>
              <a:t>この表に検定統計量や効果量の列を加えれば，よりわかりやすい</a:t>
            </a:r>
            <a:endParaRPr kumimoji="1" lang="en-US" altLang="ja-JP" sz="2000" dirty="0" smtClean="0"/>
          </a:p>
          <a:p>
            <a:r>
              <a:rPr kumimoji="1" lang="ja-JP" altLang="en-US" sz="2000" dirty="0" smtClean="0"/>
              <a:t>たとえば，こんな風に整える</a:t>
            </a:r>
            <a:endParaRPr kumimoji="1" lang="en-US" altLang="ja-JP" sz="2000" dirty="0" smtClean="0"/>
          </a:p>
          <a:p>
            <a:endParaRPr kumimoji="1" lang="en-US" altLang="ja-JP" sz="2000" dirty="0" smtClean="0"/>
          </a:p>
        </p:txBody>
      </p:sp>
      <p:pic>
        <p:nvPicPr>
          <p:cNvPr id="4" name="図 3"/>
          <p:cNvPicPr>
            <a:picLocks noChangeAspect="1"/>
          </p:cNvPicPr>
          <p:nvPr/>
        </p:nvPicPr>
        <p:blipFill>
          <a:blip r:embed="rId2"/>
          <a:stretch>
            <a:fillRect/>
          </a:stretch>
        </p:blipFill>
        <p:spPr>
          <a:xfrm>
            <a:off x="755576" y="3307892"/>
            <a:ext cx="6375601" cy="2593800"/>
          </a:xfrm>
          <a:prstGeom prst="rect">
            <a:avLst/>
          </a:prstGeom>
        </p:spPr>
      </p:pic>
    </p:spTree>
    <p:extLst>
      <p:ext uri="{BB962C8B-B14F-4D97-AF65-F5344CB8AC3E}">
        <p14:creationId xmlns:p14="http://schemas.microsoft.com/office/powerpoint/2010/main" val="9487981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8"/>
          <p:cNvSpPr>
            <a:spLocks noChangeArrowheads="1"/>
          </p:cNvSpPr>
          <p:nvPr/>
        </p:nvSpPr>
        <p:spPr bwMode="auto">
          <a:xfrm>
            <a:off x="683568" y="2421409"/>
            <a:ext cx="2304256" cy="431527"/>
          </a:xfrm>
          <a:prstGeom prst="rect">
            <a:avLst/>
          </a:prstGeom>
          <a:solidFill>
            <a:srgbClr val="FFFF99">
              <a:alpha val="70195"/>
            </a:srgbClr>
          </a:solidFill>
          <a:ln w="31750" cap="sq" algn="ctr">
            <a:noFill/>
            <a:miter lim="800000"/>
            <a:headEnd type="none" w="sm" len="sm"/>
            <a:tailEnd type="none" w="sm" len="sm"/>
          </a:ln>
        </p:spPr>
        <p:txBody>
          <a:bodyPr wrap="none" anchor="ctr"/>
          <a:lstStyle/>
          <a:p>
            <a:endParaRPr lang="ja-JP" altLang="en-US"/>
          </a:p>
        </p:txBody>
      </p:sp>
      <p:sp>
        <p:nvSpPr>
          <p:cNvPr id="120836" name="Rectangle 16"/>
          <p:cNvSpPr>
            <a:spLocks noChangeArrowheads="1"/>
          </p:cNvSpPr>
          <p:nvPr/>
        </p:nvSpPr>
        <p:spPr bwMode="auto">
          <a:xfrm>
            <a:off x="4282877" y="3861048"/>
            <a:ext cx="3527425" cy="2089150"/>
          </a:xfrm>
          <a:prstGeom prst="rect">
            <a:avLst/>
          </a:prstGeom>
          <a:solidFill>
            <a:srgbClr val="FFFF99">
              <a:alpha val="70195"/>
            </a:srgbClr>
          </a:solidFill>
          <a:ln w="31750" cap="sq" algn="ctr">
            <a:noFill/>
            <a:miter lim="800000"/>
            <a:headEnd type="none" w="sm" len="sm"/>
            <a:tailEnd type="none" w="sm" len="sm"/>
          </a:ln>
        </p:spPr>
        <p:txBody>
          <a:bodyPr wrap="none" anchor="ctr"/>
          <a:lstStyle/>
          <a:p>
            <a:endParaRPr lang="ja-JP" altLang="en-US">
              <a:latin typeface="+mn-lt"/>
              <a:ea typeface="+mn-ea"/>
            </a:endParaRPr>
          </a:p>
        </p:txBody>
      </p:sp>
      <p:sp>
        <p:nvSpPr>
          <p:cNvPr id="120838" name="Rectangle 2"/>
          <p:cNvSpPr>
            <a:spLocks noGrp="1" noChangeArrowheads="1"/>
          </p:cNvSpPr>
          <p:nvPr>
            <p:ph type="title"/>
          </p:nvPr>
        </p:nvSpPr>
        <p:spPr/>
        <p:txBody>
          <a:bodyPr/>
          <a:lstStyle/>
          <a:p>
            <a:r>
              <a:rPr lang="ja-JP" altLang="en-US" smtClean="0"/>
              <a:t>平均値の差の検定</a:t>
            </a:r>
          </a:p>
        </p:txBody>
      </p:sp>
      <p:sp>
        <p:nvSpPr>
          <p:cNvPr id="120839" name="Rectangle 3"/>
          <p:cNvSpPr>
            <a:spLocks noGrp="1" noChangeArrowheads="1"/>
          </p:cNvSpPr>
          <p:nvPr>
            <p:ph idx="1"/>
          </p:nvPr>
        </p:nvSpPr>
        <p:spPr/>
        <p:txBody>
          <a:bodyPr/>
          <a:lstStyle/>
          <a:p>
            <a:r>
              <a:rPr lang="en-US" altLang="ja-JP" dirty="0" smtClean="0"/>
              <a:t>2</a:t>
            </a:r>
            <a:r>
              <a:rPr lang="ja-JP" altLang="en-US" dirty="0" err="1" smtClean="0"/>
              <a:t>つの</a:t>
            </a:r>
            <a:r>
              <a:rPr lang="ja-JP" altLang="en-US" dirty="0" smtClean="0"/>
              <a:t>平均値に差があるかどうかの検定</a:t>
            </a:r>
          </a:p>
          <a:p>
            <a:pPr lvl="1"/>
            <a:r>
              <a:rPr lang="ja-JP" altLang="en-US" dirty="0" smtClean="0"/>
              <a:t>対応のない場合</a:t>
            </a:r>
          </a:p>
          <a:p>
            <a:pPr lvl="1"/>
            <a:r>
              <a:rPr lang="ja-JP" altLang="en-US" dirty="0" smtClean="0"/>
              <a:t>対応のある場合</a:t>
            </a:r>
          </a:p>
          <a:p>
            <a:pPr lvl="2"/>
            <a:r>
              <a:rPr lang="en-US" altLang="ja-JP" dirty="0" smtClean="0"/>
              <a:t>2</a:t>
            </a:r>
            <a:r>
              <a:rPr lang="ja-JP" altLang="en-US" dirty="0" err="1" smtClean="0"/>
              <a:t>つの</a:t>
            </a:r>
            <a:r>
              <a:rPr lang="ja-JP" altLang="en-US" dirty="0" smtClean="0"/>
              <a:t>平均値の差を求め，それが有意に</a:t>
            </a:r>
            <a:r>
              <a:rPr lang="en-US" altLang="ja-JP" dirty="0" smtClean="0"/>
              <a:t>0</a:t>
            </a:r>
            <a:r>
              <a:rPr lang="ja-JP" altLang="en-US" dirty="0" smtClean="0"/>
              <a:t>と異なるかどうかの検定</a:t>
            </a:r>
          </a:p>
        </p:txBody>
      </p:sp>
      <p:sp>
        <p:nvSpPr>
          <p:cNvPr id="120840" name="Oval 4"/>
          <p:cNvSpPr>
            <a:spLocks noChangeArrowheads="1"/>
          </p:cNvSpPr>
          <p:nvPr/>
        </p:nvSpPr>
        <p:spPr bwMode="auto">
          <a:xfrm>
            <a:off x="826889" y="4508748"/>
            <a:ext cx="1223963" cy="1081087"/>
          </a:xfrm>
          <a:prstGeom prst="ellipse">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none" anchor="ctr"/>
          <a:lstStyle/>
          <a:p>
            <a:r>
              <a:rPr lang="ja-JP" altLang="en-US" b="0" dirty="0"/>
              <a:t>男性の</a:t>
            </a:r>
          </a:p>
          <a:p>
            <a:r>
              <a:rPr lang="ja-JP" altLang="en-US" b="0" dirty="0"/>
              <a:t>平均点</a:t>
            </a:r>
          </a:p>
        </p:txBody>
      </p:sp>
      <p:sp>
        <p:nvSpPr>
          <p:cNvPr id="120841" name="Oval 5"/>
          <p:cNvSpPr>
            <a:spLocks noChangeArrowheads="1"/>
          </p:cNvSpPr>
          <p:nvPr/>
        </p:nvSpPr>
        <p:spPr bwMode="auto">
          <a:xfrm>
            <a:off x="2627114" y="4508748"/>
            <a:ext cx="1223963" cy="1081087"/>
          </a:xfrm>
          <a:prstGeom prst="ellipse">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none" anchor="ctr"/>
          <a:lstStyle/>
          <a:p>
            <a:r>
              <a:rPr lang="ja-JP" altLang="en-US" b="0"/>
              <a:t>女性の</a:t>
            </a:r>
          </a:p>
          <a:p>
            <a:r>
              <a:rPr lang="ja-JP" altLang="en-US" b="0"/>
              <a:t>平均点</a:t>
            </a:r>
          </a:p>
        </p:txBody>
      </p:sp>
      <p:cxnSp>
        <p:nvCxnSpPr>
          <p:cNvPr id="120842" name="AutoShape 6"/>
          <p:cNvCxnSpPr>
            <a:cxnSpLocks noChangeShapeType="1"/>
            <a:stCxn id="120840" idx="0"/>
            <a:endCxn id="120841" idx="0"/>
          </p:cNvCxnSpPr>
          <p:nvPr/>
        </p:nvCxnSpPr>
        <p:spPr bwMode="auto">
          <a:xfrm rot="5400000" flipV="1">
            <a:off x="2338983" y="3609429"/>
            <a:ext cx="1587" cy="1800225"/>
          </a:xfrm>
          <a:prstGeom prst="curvedConnector3">
            <a:avLst>
              <a:gd name="adj1" fmla="val -28200009"/>
            </a:avLst>
          </a:prstGeom>
          <a:noFill/>
          <a:ln w="25400" cap="sq">
            <a:solidFill>
              <a:schemeClr val="tx1"/>
            </a:solidFill>
            <a:round/>
            <a:headEnd type="stealth" w="lg" len="lg"/>
            <a:tailEnd type="stealth" w="lg" len="lg"/>
          </a:ln>
        </p:spPr>
      </p:cxnSp>
      <p:sp>
        <p:nvSpPr>
          <p:cNvPr id="120843" name="Oval 7"/>
          <p:cNvSpPr>
            <a:spLocks noChangeArrowheads="1"/>
          </p:cNvSpPr>
          <p:nvPr/>
        </p:nvSpPr>
        <p:spPr bwMode="auto">
          <a:xfrm>
            <a:off x="4571802" y="4508748"/>
            <a:ext cx="1223962" cy="1081087"/>
          </a:xfrm>
          <a:prstGeom prst="ellipse">
            <a:avLst/>
          </a:pr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wrap="none" anchor="ctr"/>
          <a:lstStyle/>
          <a:p>
            <a:r>
              <a:rPr lang="en-US" altLang="ja-JP" b="0"/>
              <a:t>1</a:t>
            </a:r>
            <a:r>
              <a:rPr lang="ja-JP" altLang="en-US" b="0"/>
              <a:t>回目の</a:t>
            </a:r>
          </a:p>
          <a:p>
            <a:r>
              <a:rPr lang="ja-JP" altLang="en-US" b="0"/>
              <a:t>平均点</a:t>
            </a:r>
          </a:p>
        </p:txBody>
      </p:sp>
      <p:sp>
        <p:nvSpPr>
          <p:cNvPr id="120844" name="Oval 8"/>
          <p:cNvSpPr>
            <a:spLocks noChangeArrowheads="1"/>
          </p:cNvSpPr>
          <p:nvPr/>
        </p:nvSpPr>
        <p:spPr bwMode="auto">
          <a:xfrm>
            <a:off x="6372027" y="4508748"/>
            <a:ext cx="1223962" cy="1081087"/>
          </a:xfrm>
          <a:prstGeom prst="ellipse">
            <a:avLst/>
          </a:pr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wrap="none" anchor="ctr"/>
          <a:lstStyle/>
          <a:p>
            <a:r>
              <a:rPr lang="en-US" altLang="ja-JP" b="0"/>
              <a:t>2</a:t>
            </a:r>
            <a:r>
              <a:rPr lang="ja-JP" altLang="en-US" b="0"/>
              <a:t>回目の</a:t>
            </a:r>
          </a:p>
          <a:p>
            <a:r>
              <a:rPr lang="ja-JP" altLang="en-US" b="0"/>
              <a:t>平均点</a:t>
            </a:r>
          </a:p>
        </p:txBody>
      </p:sp>
      <p:cxnSp>
        <p:nvCxnSpPr>
          <p:cNvPr id="120845" name="AutoShape 9"/>
          <p:cNvCxnSpPr>
            <a:cxnSpLocks noChangeShapeType="1"/>
            <a:stCxn id="120843" idx="0"/>
            <a:endCxn id="120844" idx="0"/>
          </p:cNvCxnSpPr>
          <p:nvPr/>
        </p:nvCxnSpPr>
        <p:spPr bwMode="auto">
          <a:xfrm rot="5400000" flipV="1">
            <a:off x="6083896" y="3609429"/>
            <a:ext cx="1587" cy="1800225"/>
          </a:xfrm>
          <a:prstGeom prst="curvedConnector3">
            <a:avLst>
              <a:gd name="adj1" fmla="val -28200009"/>
            </a:avLst>
          </a:prstGeom>
          <a:noFill/>
          <a:ln w="25400" cap="sq">
            <a:solidFill>
              <a:schemeClr val="tx1"/>
            </a:solidFill>
            <a:round/>
            <a:headEnd type="stealth" w="lg" len="lg"/>
            <a:tailEnd type="stealth" w="lg" len="lg"/>
          </a:ln>
        </p:spPr>
      </p:cxnSp>
      <p:sp>
        <p:nvSpPr>
          <p:cNvPr id="120846" name="Text Box 10"/>
          <p:cNvSpPr txBox="1">
            <a:spLocks noChangeArrowheads="1"/>
          </p:cNvSpPr>
          <p:nvPr/>
        </p:nvSpPr>
        <p:spPr bwMode="auto">
          <a:xfrm>
            <a:off x="1049139" y="558348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a:latin typeface="+mn-lt"/>
                <a:ea typeface="+mn-ea"/>
              </a:rPr>
              <a:t>30.5</a:t>
            </a:r>
            <a:r>
              <a:rPr lang="ja-JP" altLang="en-US" b="0">
                <a:latin typeface="+mn-lt"/>
                <a:ea typeface="+mn-ea"/>
              </a:rPr>
              <a:t>点</a:t>
            </a:r>
          </a:p>
        </p:txBody>
      </p:sp>
      <p:sp>
        <p:nvSpPr>
          <p:cNvPr id="120847" name="Text Box 11"/>
          <p:cNvSpPr txBox="1">
            <a:spLocks noChangeArrowheads="1"/>
          </p:cNvSpPr>
          <p:nvPr/>
        </p:nvSpPr>
        <p:spPr bwMode="auto">
          <a:xfrm>
            <a:off x="2843014" y="558983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a:latin typeface="+mn-lt"/>
                <a:ea typeface="+mn-ea"/>
              </a:rPr>
              <a:t>38.5</a:t>
            </a:r>
            <a:r>
              <a:rPr lang="ja-JP" altLang="en-US" b="0">
                <a:latin typeface="+mn-lt"/>
                <a:ea typeface="+mn-ea"/>
              </a:rPr>
              <a:t>点</a:t>
            </a:r>
          </a:p>
        </p:txBody>
      </p:sp>
      <p:sp>
        <p:nvSpPr>
          <p:cNvPr id="120848" name="Text Box 12"/>
          <p:cNvSpPr txBox="1">
            <a:spLocks noChangeArrowheads="1"/>
          </p:cNvSpPr>
          <p:nvPr/>
        </p:nvSpPr>
        <p:spPr bwMode="auto">
          <a:xfrm>
            <a:off x="4788024" y="558983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dirty="0">
                <a:latin typeface="+mn-lt"/>
                <a:ea typeface="+mn-ea"/>
              </a:rPr>
              <a:t>30.5</a:t>
            </a:r>
            <a:r>
              <a:rPr lang="ja-JP" altLang="en-US" b="0" dirty="0">
                <a:latin typeface="+mn-lt"/>
                <a:ea typeface="+mn-ea"/>
              </a:rPr>
              <a:t>点</a:t>
            </a:r>
          </a:p>
        </p:txBody>
      </p:sp>
      <p:sp>
        <p:nvSpPr>
          <p:cNvPr id="120849" name="Text Box 13"/>
          <p:cNvSpPr txBox="1">
            <a:spLocks noChangeArrowheads="1"/>
          </p:cNvSpPr>
          <p:nvPr/>
        </p:nvSpPr>
        <p:spPr bwMode="auto">
          <a:xfrm>
            <a:off x="6665714" y="558983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a:latin typeface="+mn-lt"/>
                <a:ea typeface="+mn-ea"/>
              </a:rPr>
              <a:t>38.5</a:t>
            </a:r>
            <a:r>
              <a:rPr lang="ja-JP" altLang="en-US" b="0">
                <a:latin typeface="+mn-lt"/>
                <a:ea typeface="+mn-ea"/>
              </a:rPr>
              <a:t>点</a:t>
            </a:r>
          </a:p>
        </p:txBody>
      </p:sp>
      <p:sp>
        <p:nvSpPr>
          <p:cNvPr id="2" name="テキスト ボックス 1"/>
          <p:cNvSpPr txBox="1"/>
          <p:nvPr/>
        </p:nvSpPr>
        <p:spPr>
          <a:xfrm>
            <a:off x="735941" y="6023727"/>
            <a:ext cx="3259995" cy="461665"/>
          </a:xfrm>
          <a:prstGeom prst="rect">
            <a:avLst/>
          </a:prstGeom>
          <a:noFill/>
        </p:spPr>
        <p:txBody>
          <a:bodyPr wrap="none" rtlCol="0">
            <a:spAutoFit/>
          </a:bodyPr>
          <a:lstStyle/>
          <a:p>
            <a:r>
              <a:rPr lang="ja-JP" altLang="en-US" sz="2400" dirty="0" smtClean="0">
                <a:latin typeface="+mn-lt"/>
                <a:ea typeface="+mj-ea"/>
              </a:rPr>
              <a:t>差異</a:t>
            </a:r>
            <a:r>
              <a:rPr lang="en-US" altLang="ja-JP" sz="2400" dirty="0" smtClean="0">
                <a:latin typeface="+mn-lt"/>
                <a:ea typeface="+mj-ea"/>
              </a:rPr>
              <a:t>(difference)</a:t>
            </a:r>
            <a:r>
              <a:rPr lang="ja-JP" altLang="en-US" sz="2400" dirty="0" smtClean="0">
                <a:latin typeface="+mn-lt"/>
                <a:ea typeface="+mj-ea"/>
              </a:rPr>
              <a:t>の検定</a:t>
            </a:r>
            <a:endParaRPr kumimoji="1" lang="ja-JP" altLang="en-US" sz="2400" dirty="0">
              <a:latin typeface="+mn-lt"/>
              <a:ea typeface="+mj-ea"/>
            </a:endParaRPr>
          </a:p>
        </p:txBody>
      </p:sp>
      <p:sp>
        <p:nvSpPr>
          <p:cNvPr id="19" name="テキスト ボックス 18"/>
          <p:cNvSpPr txBox="1"/>
          <p:nvPr/>
        </p:nvSpPr>
        <p:spPr>
          <a:xfrm>
            <a:off x="4474841" y="6021288"/>
            <a:ext cx="3193503" cy="461665"/>
          </a:xfrm>
          <a:prstGeom prst="rect">
            <a:avLst/>
          </a:prstGeom>
          <a:noFill/>
        </p:spPr>
        <p:txBody>
          <a:bodyPr wrap="none" rtlCol="0">
            <a:spAutoFit/>
          </a:bodyPr>
          <a:lstStyle/>
          <a:p>
            <a:r>
              <a:rPr lang="ja-JP" altLang="en-US" sz="2400" dirty="0">
                <a:latin typeface="+mn-lt"/>
                <a:ea typeface="+mj-ea"/>
              </a:rPr>
              <a:t>変化</a:t>
            </a:r>
            <a:r>
              <a:rPr lang="en-US" altLang="ja-JP" sz="2400" dirty="0" smtClean="0">
                <a:latin typeface="+mn-lt"/>
                <a:ea typeface="+mj-ea"/>
              </a:rPr>
              <a:t>(transition)</a:t>
            </a:r>
            <a:r>
              <a:rPr lang="ja-JP" altLang="en-US" sz="2400" dirty="0" smtClean="0">
                <a:latin typeface="+mn-lt"/>
                <a:ea typeface="+mj-ea"/>
              </a:rPr>
              <a:t>の検定</a:t>
            </a:r>
            <a:endParaRPr kumimoji="1" lang="ja-JP" altLang="en-US" sz="2400" dirty="0">
              <a:latin typeface="+mn-lt"/>
              <a:ea typeface="+mj-ea"/>
            </a:endParaRPr>
          </a:p>
        </p:txBody>
      </p:sp>
    </p:spTree>
    <p:extLst>
      <p:ext uri="{BB962C8B-B14F-4D97-AF65-F5344CB8AC3E}">
        <p14:creationId xmlns:p14="http://schemas.microsoft.com/office/powerpoint/2010/main" val="1259576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成績評価</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レポート</a:t>
            </a:r>
            <a:r>
              <a:rPr lang="en-US" altLang="ja-JP" dirty="0" smtClean="0"/>
              <a:t>2</a:t>
            </a:r>
            <a:r>
              <a:rPr lang="ja-JP" altLang="en-US" dirty="0" smtClean="0"/>
              <a:t>本を予定（後者は授業内試験にする，かも）</a:t>
            </a:r>
            <a:endParaRPr lang="en-US" altLang="ja-JP" dirty="0" smtClean="0"/>
          </a:p>
          <a:p>
            <a:pPr lvl="2"/>
            <a:endParaRPr lang="en-US" altLang="ja-JP" dirty="0"/>
          </a:p>
          <a:p>
            <a:r>
              <a:rPr lang="ja-JP" altLang="en-US" dirty="0" smtClean="0"/>
              <a:t>サンプルデータ分析レポート</a:t>
            </a:r>
            <a:endParaRPr lang="en-US" altLang="ja-JP" dirty="0" smtClean="0"/>
          </a:p>
          <a:p>
            <a:pPr lvl="1"/>
            <a:r>
              <a:rPr lang="ja-JP" altLang="en-US" dirty="0" smtClean="0"/>
              <a:t>サンプルデータを使って，授業中に取り組んだ</a:t>
            </a:r>
            <a:r>
              <a:rPr lang="en-US" altLang="ja-JP" dirty="0" smtClean="0"/>
              <a:t>/</a:t>
            </a:r>
            <a:r>
              <a:rPr lang="ja-JP" altLang="en-US" dirty="0" smtClean="0"/>
              <a:t>取り組むよう指示した課題をレポート形式にまとめたもの</a:t>
            </a:r>
            <a:endParaRPr lang="en-US" altLang="ja-JP" dirty="0" smtClean="0"/>
          </a:p>
          <a:p>
            <a:pPr lvl="2"/>
            <a:r>
              <a:rPr lang="ja-JP" altLang="en-US" dirty="0" smtClean="0"/>
              <a:t>初回以降</a:t>
            </a:r>
            <a:r>
              <a:rPr lang="ja-JP" altLang="en-US" dirty="0"/>
              <a:t>，特に具体的な指示</a:t>
            </a:r>
            <a:r>
              <a:rPr lang="ja-JP" altLang="en-US" dirty="0" smtClean="0"/>
              <a:t>はしませんが，該当するスライドには下記画像を置きます</a:t>
            </a:r>
            <a:endParaRPr lang="ja-JP" altLang="en-US" dirty="0"/>
          </a:p>
          <a:p>
            <a:pPr lvl="2"/>
            <a:r>
              <a:rPr lang="ja-JP" altLang="en-US" dirty="0"/>
              <a:t>図表の記載方法や本文との対応等の細かいルールはいちいち説明</a:t>
            </a:r>
            <a:r>
              <a:rPr lang="ja-JP" altLang="en-US" dirty="0" smtClean="0"/>
              <a:t>しない（そんなに細かくもチェックしない）ので</a:t>
            </a:r>
            <a:r>
              <a:rPr lang="ja-JP" altLang="en-US" dirty="0"/>
              <a:t>，実験</a:t>
            </a:r>
            <a:r>
              <a:rPr lang="ja-JP" altLang="en-US" dirty="0" smtClean="0"/>
              <a:t>実習の経験</a:t>
            </a:r>
            <a:r>
              <a:rPr lang="ja-JP" altLang="en-US" dirty="0"/>
              <a:t>を活かす</a:t>
            </a:r>
            <a:r>
              <a:rPr lang="ja-JP" altLang="en-US" dirty="0" smtClean="0"/>
              <a:t>こと</a:t>
            </a:r>
            <a:endParaRPr lang="en-US" altLang="ja-JP" dirty="0" smtClean="0"/>
          </a:p>
          <a:p>
            <a:pPr lvl="3"/>
            <a:r>
              <a:rPr lang="ja-JP" altLang="en-US" dirty="0"/>
              <a:t>それ</a:t>
            </a:r>
            <a:r>
              <a:rPr lang="ja-JP" altLang="en-US" dirty="0" smtClean="0"/>
              <a:t>ならいいや，と手を抜くと結果的に卒論で困るのはあなたです</a:t>
            </a:r>
            <a:endParaRPr lang="ja-JP" altLang="en-US" dirty="0"/>
          </a:p>
          <a:p>
            <a:r>
              <a:rPr lang="ja-JP" altLang="en-US" dirty="0" smtClean="0"/>
              <a:t>最終課題</a:t>
            </a:r>
            <a:endParaRPr lang="en-US" altLang="ja-JP" dirty="0" smtClean="0"/>
          </a:p>
          <a:p>
            <a:pPr lvl="1"/>
            <a:r>
              <a:rPr lang="ja-JP" altLang="en-US" dirty="0"/>
              <a:t>別途提供</a:t>
            </a:r>
            <a:r>
              <a:rPr lang="ja-JP" altLang="en-US" dirty="0" smtClean="0"/>
              <a:t>するデータに関する分析課題への回答</a:t>
            </a:r>
            <a:endParaRPr lang="en-US" altLang="ja-JP" dirty="0" smtClean="0"/>
          </a:p>
        </p:txBody>
      </p:sp>
      <p:pic>
        <p:nvPicPr>
          <p:cNvPr id="7170" name="Picture 2" descr="レポート に対する画像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8304" y="4797152"/>
            <a:ext cx="167492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3144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ja-JP" altLang="en-US" smtClean="0"/>
              <a:t>対応のある平均値の差の検定</a:t>
            </a:r>
            <a:endParaRPr lang="ja-JP" altLang="en-US" dirty="0" smtClean="0"/>
          </a:p>
        </p:txBody>
      </p:sp>
      <p:sp>
        <p:nvSpPr>
          <p:cNvPr id="6147" name="Rectangle 3"/>
          <p:cNvSpPr>
            <a:spLocks noGrp="1" noChangeArrowheads="1"/>
          </p:cNvSpPr>
          <p:nvPr>
            <p:ph idx="1"/>
          </p:nvPr>
        </p:nvSpPr>
        <p:spPr/>
        <p:txBody>
          <a:bodyPr>
            <a:normAutofit/>
          </a:bodyPr>
          <a:lstStyle/>
          <a:p>
            <a:r>
              <a:rPr lang="ja-JP" altLang="en-US" dirty="0" smtClean="0"/>
              <a:t>今回の質問紙には対応のあるデータは含まれていないので，</a:t>
            </a:r>
            <a:r>
              <a:rPr lang="en-US" altLang="ja-JP" dirty="0"/>
              <a:t/>
            </a:r>
            <a:br>
              <a:rPr lang="en-US" altLang="ja-JP" dirty="0"/>
            </a:br>
            <a:endParaRPr lang="en-US" altLang="ja-JP" dirty="0" smtClean="0"/>
          </a:p>
          <a:p>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en-US" altLang="ja-JP" dirty="0" smtClean="0"/>
              <a:t/>
            </a:r>
            <a:br>
              <a:rPr lang="en-US" altLang="ja-JP" dirty="0" smtClean="0"/>
            </a:br>
            <a:r>
              <a:rPr lang="ja-JP" altLang="en-US" dirty="0" smtClean="0"/>
              <a:t>という設問に，</a:t>
            </a:r>
            <a:r>
              <a:rPr lang="en-US" altLang="ja-JP" dirty="0"/>
              <a:t>64</a:t>
            </a:r>
            <a:r>
              <a:rPr lang="ja-JP" altLang="en-US" dirty="0"/>
              <a:t>名</a:t>
            </a:r>
            <a:r>
              <a:rPr lang="ja-JP" altLang="en-US" dirty="0" smtClean="0"/>
              <a:t>の</a:t>
            </a:r>
            <a:r>
              <a:rPr lang="ja-JP" altLang="en-US" dirty="0"/>
              <a:t>大学生</a:t>
            </a:r>
            <a:r>
              <a:rPr lang="ja-JP" altLang="en-US" dirty="0" smtClean="0"/>
              <a:t>が</a:t>
            </a:r>
            <a:r>
              <a:rPr lang="en-US" altLang="ja-JP" dirty="0" smtClean="0"/>
              <a:t>2017</a:t>
            </a:r>
            <a:r>
              <a:rPr lang="ja-JP" altLang="en-US" dirty="0" smtClean="0"/>
              <a:t>年</a:t>
            </a:r>
            <a:r>
              <a:rPr lang="en-US" altLang="ja-JP" dirty="0" smtClean="0"/>
              <a:t>5</a:t>
            </a:r>
            <a:r>
              <a:rPr lang="ja-JP" altLang="en-US" dirty="0" smtClean="0"/>
              <a:t>月と</a:t>
            </a:r>
            <a:r>
              <a:rPr lang="en-US" altLang="ja-JP" dirty="0" smtClean="0"/>
              <a:t>2018</a:t>
            </a:r>
            <a:r>
              <a:rPr lang="ja-JP" altLang="en-US" dirty="0" smtClean="0"/>
              <a:t>年</a:t>
            </a:r>
            <a:r>
              <a:rPr lang="en-US" altLang="ja-JP" dirty="0" smtClean="0"/>
              <a:t>5</a:t>
            </a:r>
            <a:r>
              <a:rPr lang="ja-JP" altLang="en-US" dirty="0" smtClean="0"/>
              <a:t>月の</a:t>
            </a:r>
            <a:r>
              <a:rPr lang="en-US" altLang="ja-JP" dirty="0" smtClean="0"/>
              <a:t>2</a:t>
            </a:r>
            <a:r>
              <a:rPr lang="ja-JP" altLang="en-US" dirty="0" smtClean="0"/>
              <a:t>回にわたって回答した値を含む新たなデータセット</a:t>
            </a:r>
            <a:r>
              <a:rPr lang="en-US" altLang="ja-JP" dirty="0" smtClean="0">
                <a:solidFill>
                  <a:srgbClr val="C00000"/>
                </a:solidFill>
              </a:rPr>
              <a:t>paired_sample.csv</a:t>
            </a:r>
            <a:r>
              <a:rPr lang="ja-JP" altLang="en-US" dirty="0" smtClean="0"/>
              <a:t>を用意したので，新しく</a:t>
            </a:r>
            <a:r>
              <a:rPr lang="en-US" altLang="ja-JP" dirty="0" smtClean="0"/>
              <a:t>HAD</a:t>
            </a:r>
            <a:r>
              <a:rPr lang="ja-JP" altLang="en-US" dirty="0" smtClean="0"/>
              <a:t>を開いてこれを読み込み，そこに含まれている </a:t>
            </a:r>
            <a:r>
              <a:rPr lang="en-US" altLang="ja-JP" b="1" dirty="0" smtClean="0">
                <a:solidFill>
                  <a:srgbClr val="C00000"/>
                </a:solidFill>
              </a:rPr>
              <a:t>anx2017</a:t>
            </a:r>
            <a:r>
              <a:rPr lang="ja-JP" altLang="en-US" b="1" dirty="0" smtClean="0">
                <a:solidFill>
                  <a:srgbClr val="C00000"/>
                </a:solidFill>
              </a:rPr>
              <a:t>と</a:t>
            </a:r>
            <a:r>
              <a:rPr lang="en-US" altLang="ja-JP" b="1" dirty="0" smtClean="0">
                <a:solidFill>
                  <a:srgbClr val="C00000"/>
                </a:solidFill>
              </a:rPr>
              <a:t>anx2018 </a:t>
            </a:r>
            <a:r>
              <a:rPr lang="ja-JP" altLang="en-US" dirty="0" smtClean="0"/>
              <a:t>の平均値の差を分析してみよう</a:t>
            </a:r>
          </a:p>
        </p:txBody>
      </p:sp>
      <p:sp>
        <p:nvSpPr>
          <p:cNvPr id="2" name="正方形/長方形 1"/>
          <p:cNvSpPr/>
          <p:nvPr/>
        </p:nvSpPr>
        <p:spPr>
          <a:xfrm>
            <a:off x="539552" y="2492896"/>
            <a:ext cx="7704856" cy="136815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ja-JP" altLang="en-US" sz="2400" dirty="0"/>
              <a:t>大学生活</a:t>
            </a:r>
            <a:r>
              <a:rPr lang="ja-JP" altLang="en-US" sz="2400" dirty="0" smtClean="0"/>
              <a:t>に</a:t>
            </a:r>
            <a:r>
              <a:rPr lang="ja-JP" altLang="en-US" sz="2400" dirty="0"/>
              <a:t>不安を感じること</a:t>
            </a:r>
            <a:r>
              <a:rPr lang="ja-JP" altLang="en-US" sz="2400" dirty="0" smtClean="0"/>
              <a:t>がありますか</a:t>
            </a:r>
            <a:endParaRPr lang="en-US" altLang="ja-JP" sz="2400" dirty="0" smtClean="0"/>
          </a:p>
          <a:p>
            <a:pPr marL="342900" indent="-342900" algn="ctr">
              <a:buAutoNum type="arabicPeriod"/>
            </a:pPr>
            <a:r>
              <a:rPr kumimoji="1" lang="ja-JP" altLang="en-US" dirty="0" smtClean="0"/>
              <a:t>けっしてない </a:t>
            </a:r>
            <a:r>
              <a:rPr kumimoji="1" lang="en-US" altLang="ja-JP" dirty="0" smtClean="0"/>
              <a:t>2. </a:t>
            </a:r>
            <a:r>
              <a:rPr kumimoji="1" lang="ja-JP" altLang="en-US" dirty="0" smtClean="0"/>
              <a:t>どちらかといえばない </a:t>
            </a:r>
            <a:r>
              <a:rPr lang="en-US" altLang="ja-JP" dirty="0"/>
              <a:t/>
            </a:r>
            <a:br>
              <a:rPr lang="en-US" altLang="ja-JP" dirty="0"/>
            </a:br>
            <a:r>
              <a:rPr kumimoji="1" lang="en-US" altLang="ja-JP" dirty="0" smtClean="0"/>
              <a:t>3. </a:t>
            </a:r>
            <a:r>
              <a:rPr kumimoji="1" lang="ja-JP" altLang="en-US" dirty="0" smtClean="0"/>
              <a:t>どちらかといえば感じる </a:t>
            </a:r>
            <a:r>
              <a:rPr kumimoji="1" lang="en-US" altLang="ja-JP" dirty="0" smtClean="0"/>
              <a:t>4. </a:t>
            </a:r>
            <a:r>
              <a:rPr kumimoji="1" lang="ja-JP" altLang="en-US" dirty="0" smtClean="0"/>
              <a:t>たびたび感じる</a:t>
            </a:r>
            <a:endParaRPr kumimoji="1" lang="ja-JP" altLang="en-US" dirty="0"/>
          </a:p>
        </p:txBody>
      </p:sp>
    </p:spTree>
    <p:extLst>
      <p:ext uri="{BB962C8B-B14F-4D97-AF65-F5344CB8AC3E}">
        <p14:creationId xmlns:p14="http://schemas.microsoft.com/office/powerpoint/2010/main" val="1770594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csv</a:t>
            </a:r>
            <a:r>
              <a:rPr lang="ja-JP" altLang="en-US" dirty="0" smtClean="0"/>
              <a:t>ファイルを</a:t>
            </a:r>
            <a:r>
              <a:rPr lang="ja-JP" altLang="en-US" dirty="0"/>
              <a:t>直接読み込む</a:t>
            </a:r>
            <a:r>
              <a:rPr lang="ja-JP" altLang="en-US" dirty="0" smtClean="0"/>
              <a:t>実習</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c</a:t>
            </a:r>
            <a:r>
              <a:rPr kumimoji="1" lang="en-US" altLang="ja-JP" dirty="0" smtClean="0"/>
              <a:t>sv</a:t>
            </a:r>
            <a:r>
              <a:rPr kumimoji="1" lang="ja-JP" altLang="en-US" dirty="0" smtClean="0"/>
              <a:t>とはカンマ</a:t>
            </a:r>
            <a:r>
              <a:rPr kumimoji="1" lang="en-US" altLang="ja-JP" dirty="0" smtClean="0"/>
              <a:t>(Comma)</a:t>
            </a:r>
            <a:r>
              <a:rPr kumimoji="1" lang="ja-JP" altLang="en-US" dirty="0" smtClean="0"/>
              <a:t>で区切った</a:t>
            </a:r>
            <a:r>
              <a:rPr kumimoji="1" lang="en-US" altLang="ja-JP" dirty="0" smtClean="0"/>
              <a:t>(Separated)</a:t>
            </a:r>
            <a:r>
              <a:rPr kumimoji="1" lang="ja-JP" altLang="en-US" dirty="0" smtClean="0"/>
              <a:t>値</a:t>
            </a:r>
            <a:r>
              <a:rPr kumimoji="1" lang="en-US" altLang="ja-JP" dirty="0" smtClean="0"/>
              <a:t>(Value)</a:t>
            </a:r>
            <a:r>
              <a:rPr kumimoji="1" lang="ja-JP" altLang="en-US" dirty="0" smtClean="0"/>
              <a:t>のことで，それが入っているファイルを</a:t>
            </a:r>
            <a:r>
              <a:rPr kumimoji="1" lang="en-US" altLang="ja-JP" dirty="0" smtClean="0"/>
              <a:t>csv</a:t>
            </a:r>
            <a:r>
              <a:rPr kumimoji="1" lang="ja-JP" altLang="en-US" dirty="0" smtClean="0"/>
              <a:t>ファイルという</a:t>
            </a:r>
            <a:endParaRPr kumimoji="1" lang="en-US" altLang="ja-JP" dirty="0" smtClean="0"/>
          </a:p>
          <a:p>
            <a:endParaRPr kumimoji="1" lang="ja-JP" altLang="en-US" dirty="0"/>
          </a:p>
        </p:txBody>
      </p:sp>
      <p:pic>
        <p:nvPicPr>
          <p:cNvPr id="1026" name="Picture 2" descr="CSVファイルの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564904"/>
            <a:ext cx="3180966" cy="3771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表形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3547" y="2564904"/>
            <a:ext cx="4762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4013548" y="5566282"/>
            <a:ext cx="4762500" cy="923330"/>
          </a:xfrm>
          <a:prstGeom prst="rect">
            <a:avLst/>
          </a:prstGeom>
          <a:noFill/>
        </p:spPr>
        <p:txBody>
          <a:bodyPr wrap="square" rtlCol="0">
            <a:spAutoFit/>
          </a:bodyPr>
          <a:lstStyle/>
          <a:p>
            <a:r>
              <a:rPr kumimoji="1" lang="ja-JP" altLang="en-US" dirty="0" smtClean="0">
                <a:latin typeface="+mn-lt"/>
                <a:ea typeface="+mn-ea"/>
              </a:rPr>
              <a:t>元はテキストファイル（左）だが，</a:t>
            </a:r>
            <a:r>
              <a:rPr kumimoji="1" lang="en-US" altLang="ja-JP" dirty="0" smtClean="0">
                <a:latin typeface="+mn-lt"/>
                <a:ea typeface="+mn-ea"/>
              </a:rPr>
              <a:t/>
            </a:r>
            <a:br>
              <a:rPr kumimoji="1" lang="en-US" altLang="ja-JP" dirty="0" smtClean="0">
                <a:latin typeface="+mn-lt"/>
                <a:ea typeface="+mn-ea"/>
              </a:rPr>
            </a:br>
            <a:r>
              <a:rPr kumimoji="1" lang="en-US" altLang="ja-JP" dirty="0" smtClean="0">
                <a:latin typeface="+mn-lt"/>
                <a:ea typeface="+mn-ea"/>
              </a:rPr>
              <a:t>Excel</a:t>
            </a:r>
            <a:r>
              <a:rPr kumimoji="1" lang="ja-JP" altLang="en-US" dirty="0" smtClean="0">
                <a:latin typeface="+mn-lt"/>
                <a:ea typeface="+mn-ea"/>
              </a:rPr>
              <a:t>で読み込むと（右），</a:t>
            </a:r>
            <a:r>
              <a:rPr kumimoji="1" lang="en-US" altLang="ja-JP" dirty="0" smtClean="0">
                <a:latin typeface="+mn-lt"/>
                <a:ea typeface="+mn-ea"/>
              </a:rPr>
              <a:t/>
            </a:r>
            <a:br>
              <a:rPr kumimoji="1" lang="en-US" altLang="ja-JP" dirty="0" smtClean="0">
                <a:latin typeface="+mn-lt"/>
                <a:ea typeface="+mn-ea"/>
              </a:rPr>
            </a:br>
            <a:r>
              <a:rPr kumimoji="1" lang="ja-JP" altLang="en-US" dirty="0" smtClean="0">
                <a:latin typeface="+mn-lt"/>
                <a:ea typeface="+mn-ea"/>
              </a:rPr>
              <a:t>カンマが列，改行が行として認識される</a:t>
            </a:r>
            <a:endParaRPr kumimoji="1" lang="ja-JP" altLang="en-US" dirty="0">
              <a:latin typeface="+mn-lt"/>
              <a:ea typeface="+mn-ea"/>
            </a:endParaRPr>
          </a:p>
        </p:txBody>
      </p:sp>
    </p:spTree>
    <p:extLst>
      <p:ext uri="{BB962C8B-B14F-4D97-AF65-F5344CB8AC3E}">
        <p14:creationId xmlns:p14="http://schemas.microsoft.com/office/powerpoint/2010/main" val="207898913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csv</a:t>
            </a:r>
            <a:r>
              <a:rPr lang="ja-JP" altLang="en-US" dirty="0" smtClean="0"/>
              <a:t>ファイルを</a:t>
            </a:r>
            <a:r>
              <a:rPr lang="ja-JP" altLang="en-US" dirty="0"/>
              <a:t>直接読み込む</a:t>
            </a:r>
            <a:r>
              <a:rPr lang="ja-JP" altLang="en-US" dirty="0" smtClean="0"/>
              <a:t>実習</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新しい</a:t>
            </a:r>
            <a:r>
              <a:rPr lang="en-US" altLang="ja-JP" dirty="0" smtClean="0"/>
              <a:t>HAD</a:t>
            </a:r>
            <a:r>
              <a:rPr lang="ja-JP" altLang="en-US" dirty="0" smtClean="0"/>
              <a:t>ファイルを開き，データシート「</a:t>
            </a:r>
            <a:r>
              <a:rPr lang="en-US" altLang="ja-JP" dirty="0" smtClean="0"/>
              <a:t>HAD2R</a:t>
            </a:r>
            <a:r>
              <a:rPr lang="ja-JP" altLang="en-US" dirty="0" smtClean="0"/>
              <a:t>」から「</a:t>
            </a:r>
            <a:r>
              <a:rPr lang="en-US" altLang="ja-JP" dirty="0" smtClean="0"/>
              <a:t>csv</a:t>
            </a:r>
            <a:r>
              <a:rPr lang="ja-JP" altLang="en-US" dirty="0" smtClean="0"/>
              <a:t>ファイルの読み込み」タブを開く</a:t>
            </a:r>
            <a:endParaRPr lang="en-US" altLang="ja-JP" dirty="0" smtClean="0"/>
          </a:p>
          <a:p>
            <a:pPr lvl="1"/>
            <a:r>
              <a:rPr kumimoji="1" lang="en-US" altLang="ja-JP" dirty="0" smtClean="0"/>
              <a:t>R</a:t>
            </a:r>
            <a:r>
              <a:rPr kumimoji="1" lang="ja-JP" altLang="en-US" dirty="0" smtClean="0"/>
              <a:t>はフリーの統計プログラミング言語，玄人に愛されている</a:t>
            </a:r>
            <a:endParaRPr kumimoji="1" lang="en-US" altLang="ja-JP" dirty="0" smtClean="0"/>
          </a:p>
          <a:p>
            <a:r>
              <a:rPr kumimoji="1" lang="ja-JP" altLang="en-US" dirty="0" smtClean="0"/>
              <a:t>「参照」ボタンで読み込みたい</a:t>
            </a:r>
            <a:r>
              <a:rPr kumimoji="1" lang="en-US" altLang="ja-JP" dirty="0" smtClean="0"/>
              <a:t/>
            </a:r>
            <a:br>
              <a:rPr kumimoji="1" lang="en-US" altLang="ja-JP" dirty="0" smtClean="0"/>
            </a:br>
            <a:r>
              <a:rPr kumimoji="1" lang="en-US" altLang="ja-JP" dirty="0" smtClean="0"/>
              <a:t>csv</a:t>
            </a:r>
            <a:r>
              <a:rPr kumimoji="1" lang="ja-JP" altLang="en-US" dirty="0" smtClean="0"/>
              <a:t>ファイルを選択して</a:t>
            </a:r>
            <a:r>
              <a:rPr kumimoji="1" lang="en-US" altLang="ja-JP" dirty="0" smtClean="0"/>
              <a:t/>
            </a:r>
            <a:br>
              <a:rPr kumimoji="1" lang="en-US" altLang="ja-JP" dirty="0" smtClean="0"/>
            </a:br>
            <a:r>
              <a:rPr kumimoji="1" lang="ja-JP" altLang="en-US" dirty="0" smtClean="0"/>
              <a:t>「読み込み」をクリック</a:t>
            </a:r>
            <a:endParaRPr kumimoji="1" lang="en-US" altLang="ja-JP" dirty="0" smtClean="0"/>
          </a:p>
          <a:p>
            <a:r>
              <a:rPr kumimoji="1" lang="ja-JP" altLang="en-US" dirty="0" smtClean="0"/>
              <a:t>データが読み込まれたら</a:t>
            </a:r>
            <a:r>
              <a:rPr kumimoji="1" lang="en-US" altLang="ja-JP" dirty="0" smtClean="0"/>
              <a:t/>
            </a:r>
            <a:br>
              <a:rPr kumimoji="1" lang="en-US" altLang="ja-JP" dirty="0" smtClean="0"/>
            </a:br>
            <a:r>
              <a:rPr kumimoji="1" lang="ja-JP" altLang="en-US" dirty="0" smtClean="0"/>
              <a:t>いつものように処理</a:t>
            </a:r>
            <a:endParaRPr kumimoji="1" lang="ja-JP" altLang="en-US" dirty="0"/>
          </a:p>
        </p:txBody>
      </p:sp>
      <p:pic>
        <p:nvPicPr>
          <p:cNvPr id="5" name="図 4"/>
          <p:cNvPicPr>
            <a:picLocks noChangeAspect="1"/>
          </p:cNvPicPr>
          <p:nvPr/>
        </p:nvPicPr>
        <p:blipFill>
          <a:blip r:embed="rId2"/>
          <a:stretch>
            <a:fillRect/>
          </a:stretch>
        </p:blipFill>
        <p:spPr>
          <a:xfrm>
            <a:off x="5359151" y="3227190"/>
            <a:ext cx="3327649" cy="3249810"/>
          </a:xfrm>
          <a:prstGeom prst="rect">
            <a:avLst/>
          </a:prstGeom>
        </p:spPr>
      </p:pic>
      <p:sp>
        <p:nvSpPr>
          <p:cNvPr id="6" name="角丸四角形 5"/>
          <p:cNvSpPr/>
          <p:nvPr/>
        </p:nvSpPr>
        <p:spPr>
          <a:xfrm>
            <a:off x="683568" y="4941168"/>
            <a:ext cx="4320480" cy="1535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t>なお，</a:t>
            </a:r>
            <a:r>
              <a:rPr lang="en-US" altLang="ja-JP" sz="1600" dirty="0" smtClean="0"/>
              <a:t>csv</a:t>
            </a:r>
            <a:r>
              <a:rPr lang="ja-JP" altLang="en-US" sz="1600" dirty="0" smtClean="0"/>
              <a:t>ファイルの</a:t>
            </a:r>
            <a:r>
              <a:rPr lang="en-US" altLang="ja-JP" sz="1600" dirty="0" smtClean="0"/>
              <a:t>A1</a:t>
            </a:r>
            <a:r>
              <a:rPr lang="ja-JP" altLang="en-US" sz="1600" dirty="0"/>
              <a:t>セルが「</a:t>
            </a:r>
            <a:r>
              <a:rPr lang="en-US" altLang="ja-JP" sz="1600" dirty="0"/>
              <a:t>ID</a:t>
            </a:r>
            <a:r>
              <a:rPr lang="ja-JP" altLang="en-US" sz="1600" dirty="0"/>
              <a:t>」だ</a:t>
            </a:r>
            <a:r>
              <a:rPr lang="ja-JP" altLang="en-US" sz="1600" dirty="0" smtClean="0"/>
              <a:t>と</a:t>
            </a:r>
            <a:r>
              <a:rPr lang="en-US" altLang="ja-JP" sz="1600" dirty="0" smtClean="0"/>
              <a:t>Excel</a:t>
            </a:r>
            <a:r>
              <a:rPr lang="ja-JP" altLang="en-US" sz="1600" dirty="0" smtClean="0"/>
              <a:t>でそのまま開こうとすると「</a:t>
            </a:r>
            <a:r>
              <a:rPr lang="ja-JP" altLang="en-US" sz="1600" dirty="0"/>
              <a:t>実際に</a:t>
            </a:r>
            <a:r>
              <a:rPr lang="ja-JP" altLang="en-US" sz="1600" dirty="0" smtClean="0"/>
              <a:t>はその</a:t>
            </a:r>
            <a:r>
              <a:rPr lang="ja-JP" altLang="en-US" sz="1600" dirty="0"/>
              <a:t>拡張子が示す</a:t>
            </a:r>
            <a:r>
              <a:rPr lang="ja-JP" altLang="en-US" sz="1600" dirty="0" smtClean="0"/>
              <a:t>ファイル形式</a:t>
            </a:r>
            <a:r>
              <a:rPr lang="ja-JP" altLang="en-US" sz="1600" dirty="0"/>
              <a:t>ではありません」と</a:t>
            </a:r>
            <a:r>
              <a:rPr lang="ja-JP" altLang="en-US" sz="1600" dirty="0" smtClean="0"/>
              <a:t>いうエラー</a:t>
            </a:r>
            <a:r>
              <a:rPr lang="ja-JP" altLang="en-US" sz="1600" dirty="0"/>
              <a:t>が</a:t>
            </a:r>
            <a:r>
              <a:rPr lang="ja-JP" altLang="en-US" sz="1600" dirty="0" smtClean="0"/>
              <a:t>出る．気</a:t>
            </a:r>
            <a:r>
              <a:rPr lang="ja-JP" altLang="en-US" sz="1600" dirty="0"/>
              <a:t>にせず</a:t>
            </a:r>
            <a:r>
              <a:rPr lang="ja-JP" altLang="en-US" sz="1600" dirty="0" smtClean="0"/>
              <a:t>開いてよい（開けます）</a:t>
            </a:r>
            <a:endParaRPr lang="en-US" altLang="ja-JP" sz="1600" dirty="0"/>
          </a:p>
        </p:txBody>
      </p:sp>
    </p:spTree>
    <p:extLst>
      <p:ext uri="{BB962C8B-B14F-4D97-AF65-F5344CB8AC3E}">
        <p14:creationId xmlns:p14="http://schemas.microsoft.com/office/powerpoint/2010/main" val="392185981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539552" y="1556792"/>
            <a:ext cx="4943636" cy="5035611"/>
          </a:xfrm>
          <a:prstGeom prst="rect">
            <a:avLst/>
          </a:prstGeom>
        </p:spPr>
      </p:pic>
      <p:sp>
        <p:nvSpPr>
          <p:cNvPr id="7170" name="Rectangle 2"/>
          <p:cNvSpPr>
            <a:spLocks noGrp="1" noChangeArrowheads="1"/>
          </p:cNvSpPr>
          <p:nvPr>
            <p:ph type="title"/>
          </p:nvPr>
        </p:nvSpPr>
        <p:spPr/>
        <p:txBody>
          <a:bodyPr/>
          <a:lstStyle/>
          <a:p>
            <a:pPr eaLnBrk="1" hangingPunct="1"/>
            <a:r>
              <a:rPr lang="ja-JP" altLang="en-US" smtClean="0"/>
              <a:t>対応のある平均値の差の検定</a:t>
            </a:r>
          </a:p>
        </p:txBody>
      </p:sp>
      <p:sp>
        <p:nvSpPr>
          <p:cNvPr id="5" name="正方形/長方形 4"/>
          <p:cNvSpPr/>
          <p:nvPr/>
        </p:nvSpPr>
        <p:spPr>
          <a:xfrm>
            <a:off x="1835696" y="5661248"/>
            <a:ext cx="1728192"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265086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179512" y="1963774"/>
            <a:ext cx="8613527" cy="3841490"/>
          </a:xfrm>
          <a:prstGeom prst="rect">
            <a:avLst/>
          </a:prstGeom>
        </p:spPr>
      </p:pic>
      <p:sp>
        <p:nvSpPr>
          <p:cNvPr id="7170" name="Rectangle 2"/>
          <p:cNvSpPr>
            <a:spLocks noGrp="1" noChangeArrowheads="1"/>
          </p:cNvSpPr>
          <p:nvPr>
            <p:ph type="title"/>
          </p:nvPr>
        </p:nvSpPr>
        <p:spPr/>
        <p:txBody>
          <a:bodyPr/>
          <a:lstStyle/>
          <a:p>
            <a:pPr eaLnBrk="1" hangingPunct="1"/>
            <a:r>
              <a:rPr lang="ja-JP" altLang="en-US" dirty="0" smtClean="0"/>
              <a:t>検定結果からわかったこと</a:t>
            </a:r>
          </a:p>
        </p:txBody>
      </p:sp>
      <p:sp>
        <p:nvSpPr>
          <p:cNvPr id="5" name="正方形/長方形 4"/>
          <p:cNvSpPr/>
          <p:nvPr/>
        </p:nvSpPr>
        <p:spPr>
          <a:xfrm>
            <a:off x="539552" y="2780928"/>
            <a:ext cx="2700298" cy="530665"/>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正方形/長方形 5"/>
          <p:cNvSpPr/>
          <p:nvPr/>
        </p:nvSpPr>
        <p:spPr>
          <a:xfrm>
            <a:off x="539552" y="3530511"/>
            <a:ext cx="4536504" cy="602673"/>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3239851" y="3717032"/>
            <a:ext cx="1764197" cy="454748"/>
          </a:xfrm>
          <a:prstGeom prst="rect">
            <a:avLst/>
          </a:prstGeom>
          <a:noFill/>
          <a:ln w="38100">
            <a:solidFill>
              <a:schemeClr val="accent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0" name="四角形吹き出し 9"/>
          <p:cNvSpPr/>
          <p:nvPr/>
        </p:nvSpPr>
        <p:spPr>
          <a:xfrm>
            <a:off x="3743907" y="4365104"/>
            <a:ext cx="1440160" cy="382740"/>
          </a:xfrm>
          <a:prstGeom prst="wedgeRectCallout">
            <a:avLst>
              <a:gd name="adj1" fmla="val -15878"/>
              <a:gd name="adj2" fmla="val -82539"/>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検定統計量</a:t>
            </a:r>
            <a:endParaRPr kumimoji="1" lang="ja-JP" altLang="en-US" dirty="0"/>
          </a:p>
        </p:txBody>
      </p:sp>
      <p:sp>
        <p:nvSpPr>
          <p:cNvPr id="13" name="正方形/長方形 12"/>
          <p:cNvSpPr/>
          <p:nvPr/>
        </p:nvSpPr>
        <p:spPr>
          <a:xfrm>
            <a:off x="179512" y="4293096"/>
            <a:ext cx="3168352" cy="144016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1" name="AutoShape 8"/>
          <p:cNvSpPr>
            <a:spLocks noChangeArrowheads="1"/>
          </p:cNvSpPr>
          <p:nvPr/>
        </p:nvSpPr>
        <p:spPr bwMode="auto">
          <a:xfrm>
            <a:off x="6156176" y="4821806"/>
            <a:ext cx="2664842" cy="767434"/>
          </a:xfrm>
          <a:prstGeom prst="wedgeRoundRectCallout">
            <a:avLst>
              <a:gd name="adj1" fmla="val 12139"/>
              <a:gd name="adj2" fmla="val -66838"/>
              <a:gd name="adj3" fmla="val 16667"/>
            </a:avLst>
          </a:prstGeom>
          <a:ln>
            <a:headEnd type="none" w="sm" len="sm"/>
            <a:tailEnd type="none" w="sm" len="sm"/>
          </a:ln>
        </p:spPr>
        <p:style>
          <a:lnRef idx="1">
            <a:schemeClr val="accent4"/>
          </a:lnRef>
          <a:fillRef idx="3">
            <a:schemeClr val="accent4"/>
          </a:fillRef>
          <a:effectRef idx="2">
            <a:schemeClr val="accent4"/>
          </a:effectRef>
          <a:fontRef idx="minor">
            <a:schemeClr val="lt1"/>
          </a:fontRef>
        </p:style>
        <p:txBody>
          <a:bodyPr/>
          <a:lstStyle/>
          <a:p>
            <a:pPr algn="ctr"/>
            <a:r>
              <a:rPr lang="en-US" altLang="ja-JP" b="0" dirty="0" smtClean="0"/>
              <a:t>1</a:t>
            </a:r>
            <a:r>
              <a:rPr lang="ja-JP" altLang="en-US" b="0" dirty="0" smtClean="0"/>
              <a:t>年後に大学生活への</a:t>
            </a:r>
            <a:r>
              <a:rPr lang="en-US" altLang="ja-JP" b="0" dirty="0" smtClean="0"/>
              <a:t/>
            </a:r>
            <a:br>
              <a:rPr lang="en-US" altLang="ja-JP" b="0" dirty="0" smtClean="0"/>
            </a:br>
            <a:r>
              <a:rPr lang="ja-JP" altLang="en-US" b="0" dirty="0" smtClean="0"/>
              <a:t>不安は低減している</a:t>
            </a:r>
            <a:endParaRPr lang="ja-JP" altLang="en-US" b="0" dirty="0"/>
          </a:p>
        </p:txBody>
      </p:sp>
      <p:sp>
        <p:nvSpPr>
          <p:cNvPr id="12" name="正方形/長方形 11"/>
          <p:cNvSpPr/>
          <p:nvPr/>
        </p:nvSpPr>
        <p:spPr>
          <a:xfrm>
            <a:off x="574006" y="4985422"/>
            <a:ext cx="1584176" cy="258529"/>
          </a:xfrm>
          <a:prstGeom prst="rect">
            <a:avLst/>
          </a:prstGeom>
          <a:noFill/>
          <a:ln w="38100">
            <a:solidFill>
              <a:schemeClr val="accent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4" name="AutoShape 8"/>
          <p:cNvSpPr>
            <a:spLocks noChangeArrowheads="1"/>
          </p:cNvSpPr>
          <p:nvPr/>
        </p:nvSpPr>
        <p:spPr bwMode="auto">
          <a:xfrm>
            <a:off x="2456215" y="4901910"/>
            <a:ext cx="2664842" cy="425552"/>
          </a:xfrm>
          <a:prstGeom prst="wedgeRoundRectCallout">
            <a:avLst>
              <a:gd name="adj1" fmla="val -59355"/>
              <a:gd name="adj2" fmla="val -2785"/>
              <a:gd name="adj3" fmla="val 16667"/>
            </a:avLst>
          </a:prstGeom>
          <a:solidFill>
            <a:srgbClr val="C00000"/>
          </a:solidFill>
          <a:ln>
            <a:solidFill>
              <a:srgbClr val="C00000"/>
            </a:solidFill>
            <a:headEnd type="none" w="sm" len="sm"/>
            <a:tailEnd type="none" w="sm" len="sm"/>
          </a:ln>
        </p:spPr>
        <p:style>
          <a:lnRef idx="1">
            <a:schemeClr val="accent4"/>
          </a:lnRef>
          <a:fillRef idx="3">
            <a:schemeClr val="accent4"/>
          </a:fillRef>
          <a:effectRef idx="2">
            <a:schemeClr val="accent4"/>
          </a:effectRef>
          <a:fontRef idx="minor">
            <a:schemeClr val="lt1"/>
          </a:fontRef>
        </p:style>
        <p:txBody>
          <a:bodyPr/>
          <a:lstStyle/>
          <a:p>
            <a:pPr algn="ctr"/>
            <a:r>
              <a:rPr lang="ja-JP" altLang="en-US" b="0" dirty="0" smtClean="0"/>
              <a:t>効果量はかなり大きい</a:t>
            </a:r>
            <a:endParaRPr lang="ja-JP" altLang="en-US" b="0" dirty="0"/>
          </a:p>
        </p:txBody>
      </p:sp>
    </p:spTree>
    <p:extLst>
      <p:ext uri="{BB962C8B-B14F-4D97-AF65-F5344CB8AC3E}">
        <p14:creationId xmlns:p14="http://schemas.microsoft.com/office/powerpoint/2010/main" val="24022869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ja-JP" altLang="en-US" dirty="0" smtClean="0"/>
              <a:t>分析結果の記述</a:t>
            </a:r>
          </a:p>
        </p:txBody>
      </p:sp>
      <p:sp>
        <p:nvSpPr>
          <p:cNvPr id="9219" name="Rectangle 3"/>
          <p:cNvSpPr>
            <a:spLocks noGrp="1" noChangeArrowheads="1"/>
          </p:cNvSpPr>
          <p:nvPr>
            <p:ph idx="1"/>
          </p:nvPr>
        </p:nvSpPr>
        <p:spPr/>
        <p:txBody>
          <a:bodyPr/>
          <a:lstStyle/>
          <a:p>
            <a:pPr eaLnBrk="1" hangingPunct="1"/>
            <a:r>
              <a:rPr lang="ja-JP" altLang="en-US" dirty="0" smtClean="0"/>
              <a:t>大学生活への不安の平均値は，</a:t>
            </a:r>
            <a:r>
              <a:rPr lang="en-US" altLang="ja-JP" dirty="0" smtClean="0"/>
              <a:t>2017</a:t>
            </a:r>
            <a:r>
              <a:rPr lang="ja-JP" altLang="en-US" dirty="0" smtClean="0"/>
              <a:t>年</a:t>
            </a:r>
            <a:r>
              <a:rPr lang="en-US" altLang="ja-JP" dirty="0" smtClean="0"/>
              <a:t>5</a:t>
            </a:r>
            <a:r>
              <a:rPr lang="ja-JP" altLang="en-US" dirty="0" smtClean="0"/>
              <a:t>月が</a:t>
            </a:r>
            <a:r>
              <a:rPr lang="en-US" altLang="ja-JP" u="sng" dirty="0" smtClean="0"/>
              <a:t>            </a:t>
            </a:r>
            <a:r>
              <a:rPr lang="ja-JP" altLang="en-US" dirty="0" err="1" smtClean="0"/>
              <a:t>，</a:t>
            </a:r>
            <a:r>
              <a:rPr lang="en-US" altLang="ja-JP" dirty="0" smtClean="0"/>
              <a:t/>
            </a:r>
            <a:br>
              <a:rPr lang="en-US" altLang="ja-JP" dirty="0" smtClean="0"/>
            </a:br>
            <a:r>
              <a:rPr lang="en-US" altLang="ja-JP" dirty="0" smtClean="0"/>
              <a:t>2018</a:t>
            </a:r>
            <a:r>
              <a:rPr lang="ja-JP" altLang="en-US" dirty="0" smtClean="0"/>
              <a:t>年</a:t>
            </a:r>
            <a:r>
              <a:rPr lang="en-US" altLang="ja-JP" dirty="0" smtClean="0"/>
              <a:t>5</a:t>
            </a:r>
            <a:r>
              <a:rPr lang="ja-JP" altLang="en-US" dirty="0" smtClean="0"/>
              <a:t>月が</a:t>
            </a:r>
            <a:r>
              <a:rPr lang="en-US" altLang="ja-JP" u="sng" dirty="0" smtClean="0"/>
              <a:t>            </a:t>
            </a:r>
            <a:r>
              <a:rPr lang="ja-JP" altLang="en-US" dirty="0" smtClean="0"/>
              <a:t>であった．</a:t>
            </a:r>
            <a:r>
              <a:rPr lang="en-US" altLang="ja-JP" dirty="0" smtClean="0"/>
              <a:t>2</a:t>
            </a:r>
            <a:r>
              <a:rPr lang="ja-JP" altLang="en-US" dirty="0" smtClean="0"/>
              <a:t>回の測定間で変化があるかどうかを検討するため，対応のある平均値の差の</a:t>
            </a:r>
            <a:r>
              <a:rPr lang="en-US" altLang="ja-JP" i="1" dirty="0" smtClean="0"/>
              <a:t>t</a:t>
            </a:r>
            <a:r>
              <a:rPr lang="ja-JP" altLang="en-US" dirty="0" smtClean="0"/>
              <a:t>検定をおこなったところ，この差は</a:t>
            </a:r>
            <a:r>
              <a:rPr lang="en-US" altLang="ja-JP" dirty="0" smtClean="0"/>
              <a:t>[</a:t>
            </a:r>
            <a:r>
              <a:rPr lang="ja-JP" altLang="en-US" dirty="0" smtClean="0"/>
              <a:t>有意である</a:t>
            </a:r>
            <a:r>
              <a:rPr lang="en-US" altLang="ja-JP" dirty="0" smtClean="0"/>
              <a:t>/</a:t>
            </a:r>
            <a:r>
              <a:rPr lang="ja-JP" altLang="en-US" dirty="0" smtClean="0"/>
              <a:t>有意でない</a:t>
            </a:r>
            <a:r>
              <a:rPr lang="en-US" altLang="ja-JP" dirty="0" smtClean="0"/>
              <a:t>]</a:t>
            </a:r>
            <a:r>
              <a:rPr lang="ja-JP" altLang="en-US" dirty="0" smtClean="0"/>
              <a:t>ことがわかった</a:t>
            </a:r>
            <a:r>
              <a:rPr lang="en-US" altLang="ja-JP" dirty="0" smtClean="0"/>
              <a:t>(</a:t>
            </a:r>
            <a:r>
              <a:rPr lang="en-US" altLang="ja-JP" i="1" dirty="0" smtClean="0"/>
              <a:t>t</a:t>
            </a:r>
            <a:r>
              <a:rPr lang="en-US" altLang="ja-JP" dirty="0" smtClean="0"/>
              <a:t>(</a:t>
            </a:r>
            <a:r>
              <a:rPr lang="en-US" altLang="ja-JP" u="sng" dirty="0" smtClean="0"/>
              <a:t>      </a:t>
            </a:r>
            <a:r>
              <a:rPr lang="en-US" altLang="ja-JP" dirty="0" smtClean="0"/>
              <a:t>)=</a:t>
            </a:r>
            <a:r>
              <a:rPr lang="en-US" altLang="ja-JP" u="sng" dirty="0" smtClean="0"/>
              <a:t> </a:t>
            </a:r>
            <a:r>
              <a:rPr lang="ja-JP" altLang="en-US" u="sng" dirty="0" smtClean="0"/>
              <a:t>　　</a:t>
            </a:r>
            <a:r>
              <a:rPr lang="en-US" altLang="ja-JP" dirty="0" smtClean="0"/>
              <a:t>, </a:t>
            </a:r>
            <a:r>
              <a:rPr lang="ja-JP" altLang="en-US" u="sng" dirty="0" smtClean="0"/>
              <a:t>　 　</a:t>
            </a:r>
            <a:r>
              <a:rPr lang="en-US" altLang="ja-JP" dirty="0" smtClean="0"/>
              <a:t>, </a:t>
            </a:r>
            <a:r>
              <a:rPr lang="en-US" altLang="ja-JP" i="1" dirty="0"/>
              <a:t>d</a:t>
            </a:r>
            <a:r>
              <a:rPr lang="en-US" altLang="ja-JP" dirty="0" smtClean="0"/>
              <a:t>=</a:t>
            </a:r>
            <a:r>
              <a:rPr lang="en-US" altLang="ja-JP" u="sng" dirty="0" smtClean="0"/>
              <a:t>        </a:t>
            </a:r>
            <a:r>
              <a:rPr lang="en-US" altLang="ja-JP" dirty="0" smtClean="0"/>
              <a:t>)</a:t>
            </a:r>
            <a:r>
              <a:rPr lang="ja-JP" altLang="en-US" dirty="0" err="1" smtClean="0"/>
              <a:t>．</a:t>
            </a:r>
            <a:r>
              <a:rPr lang="ja-JP" altLang="en-US" dirty="0" smtClean="0"/>
              <a:t/>
            </a:r>
            <a:br>
              <a:rPr lang="ja-JP" altLang="en-US" dirty="0" smtClean="0"/>
            </a:br>
            <a:r>
              <a:rPr lang="ja-JP" altLang="en-US" dirty="0" smtClean="0"/>
              <a:t/>
            </a:r>
            <a:br>
              <a:rPr lang="ja-JP" altLang="en-US" dirty="0" smtClean="0"/>
            </a:br>
            <a:r>
              <a:rPr lang="ja-JP" altLang="en-US" dirty="0" smtClean="0"/>
              <a:t>つまり，</a:t>
            </a:r>
            <a:r>
              <a:rPr lang="en-US" altLang="ja-JP" dirty="0" smtClean="0"/>
              <a:t>…</a:t>
            </a:r>
            <a:br>
              <a:rPr lang="en-US" altLang="ja-JP" dirty="0" smtClean="0"/>
            </a:br>
            <a:r>
              <a:rPr lang="ja-JP" altLang="en-US" dirty="0" smtClean="0"/>
              <a:t>（この結果が具体的に何を意味するかを必ず記述する）．</a:t>
            </a:r>
            <a:endParaRPr lang="en-US" altLang="ja-JP" dirty="0" smtClean="0"/>
          </a:p>
        </p:txBody>
      </p:sp>
    </p:spTree>
    <p:extLst>
      <p:ext uri="{BB962C8B-B14F-4D97-AF65-F5344CB8AC3E}">
        <p14:creationId xmlns:p14="http://schemas.microsoft.com/office/powerpoint/2010/main" val="26254924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normAutofit fontScale="90000"/>
          </a:bodyPr>
          <a:lstStyle/>
          <a:p>
            <a:r>
              <a:rPr lang="ja-JP" altLang="en-US" sz="3100" dirty="0" smtClean="0"/>
              <a:t>結果の図示</a:t>
            </a:r>
            <a:r>
              <a:rPr lang="en-US" altLang="ja-JP" sz="3100" dirty="0" smtClean="0"/>
              <a:t/>
            </a:r>
            <a:br>
              <a:rPr lang="en-US" altLang="ja-JP" sz="3100" dirty="0" smtClean="0"/>
            </a:br>
            <a:r>
              <a:rPr lang="ja-JP" altLang="en-US" sz="3600" dirty="0" smtClean="0"/>
              <a:t>対応の「ある」場合（孤独感の時系列</a:t>
            </a:r>
            <a:r>
              <a:rPr lang="ja-JP" altLang="en-US" sz="3600" b="1" dirty="0" smtClean="0">
                <a:solidFill>
                  <a:srgbClr val="C00000"/>
                </a:solidFill>
              </a:rPr>
              <a:t>変化</a:t>
            </a:r>
            <a:r>
              <a:rPr lang="ja-JP" altLang="en-US" sz="3600" dirty="0" smtClean="0"/>
              <a:t>）</a:t>
            </a:r>
            <a:endParaRPr lang="ja-JP" altLang="en-US" dirty="0" smtClean="0"/>
          </a:p>
        </p:txBody>
      </p:sp>
      <p:sp>
        <p:nvSpPr>
          <p:cNvPr id="1028" name="Rectangle 5"/>
          <p:cNvSpPr>
            <a:spLocks noChangeArrowheads="1"/>
          </p:cNvSpPr>
          <p:nvPr/>
        </p:nvSpPr>
        <p:spPr bwMode="auto">
          <a:xfrm>
            <a:off x="1187624" y="4847034"/>
            <a:ext cx="6138682" cy="1224136"/>
          </a:xfrm>
          <a:prstGeom prst="rect">
            <a:avLst/>
          </a:pr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anchor="ctr"/>
          <a:lstStyle/>
          <a:p>
            <a:pPr algn="l"/>
            <a:r>
              <a:rPr lang="ja-JP" altLang="en-US" sz="2000" b="0" dirty="0"/>
              <a:t>両群には対応がある</a:t>
            </a:r>
            <a:r>
              <a:rPr lang="ja-JP" altLang="en-US" sz="2000" b="0" dirty="0" smtClean="0"/>
              <a:t>，「</a:t>
            </a:r>
            <a:r>
              <a:rPr lang="ja-JP" altLang="en-US" sz="2000" b="0" dirty="0"/>
              <a:t>相関のある</a:t>
            </a:r>
            <a:r>
              <a:rPr lang="ja-JP" altLang="en-US" sz="2000" b="0" dirty="0" smtClean="0"/>
              <a:t>」</a:t>
            </a:r>
            <a:r>
              <a:rPr lang="en-US" altLang="ja-JP" sz="2000" b="0" dirty="0" smtClean="0"/>
              <a:t>2</a:t>
            </a:r>
            <a:r>
              <a:rPr lang="ja-JP" altLang="en-US" sz="2000" b="0" dirty="0" smtClean="0"/>
              <a:t>群だから</a:t>
            </a:r>
            <a:r>
              <a:rPr lang="ja-JP" altLang="en-US" sz="2000" b="0" dirty="0"/>
              <a:t>，折れ線グラフ</a:t>
            </a:r>
            <a:r>
              <a:rPr lang="ja-JP" altLang="en-US" sz="2000" b="0" dirty="0" smtClean="0"/>
              <a:t>＝値</a:t>
            </a:r>
            <a:r>
              <a:rPr lang="ja-JP" altLang="en-US" sz="2000" b="0" dirty="0"/>
              <a:t>を線</a:t>
            </a:r>
            <a:r>
              <a:rPr lang="ja-JP" altLang="en-US" sz="2000" b="0" dirty="0" smtClean="0"/>
              <a:t>でつないで「</a:t>
            </a:r>
            <a:r>
              <a:rPr lang="ja-JP" altLang="en-US" sz="2000" b="0" dirty="0"/>
              <a:t>変化」を視覚的に</a:t>
            </a:r>
            <a:r>
              <a:rPr lang="ja-JP" altLang="en-US" sz="2000" b="0" dirty="0" smtClean="0"/>
              <a:t>表現するのが適切である（やってみよう）</a:t>
            </a:r>
            <a:endParaRPr lang="ja-JP" altLang="en-US" sz="2000" b="0" dirty="0"/>
          </a:p>
        </p:txBody>
      </p:sp>
      <p:sp>
        <p:nvSpPr>
          <p:cNvPr id="4" name="右矢印 3"/>
          <p:cNvSpPr/>
          <p:nvPr/>
        </p:nvSpPr>
        <p:spPr>
          <a:xfrm>
            <a:off x="4211960" y="2636912"/>
            <a:ext cx="720080" cy="1440160"/>
          </a:xfrm>
          <a:prstGeom prst="rightArrow">
            <a:avLst>
              <a:gd name="adj1" fmla="val 50000"/>
              <a:gd name="adj2" fmla="val 476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グラフ 7"/>
          <p:cNvGraphicFramePr>
            <a:graphicFrameLocks/>
          </p:cNvGraphicFramePr>
          <p:nvPr>
            <p:extLst/>
          </p:nvPr>
        </p:nvGraphicFramePr>
        <p:xfrm>
          <a:off x="4860032" y="2348880"/>
          <a:ext cx="3600400" cy="22322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グラフ 8"/>
          <p:cNvGraphicFramePr>
            <a:graphicFrameLocks/>
          </p:cNvGraphicFramePr>
          <p:nvPr>
            <p:extLst/>
          </p:nvPr>
        </p:nvGraphicFramePr>
        <p:xfrm>
          <a:off x="827584" y="2480754"/>
          <a:ext cx="3175000" cy="19685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0197382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3200" dirty="0" smtClean="0"/>
              <a:t>論文</a:t>
            </a:r>
            <a:r>
              <a:rPr lang="en-US" altLang="ja-JP" sz="3200" dirty="0" smtClean="0"/>
              <a:t>/</a:t>
            </a:r>
            <a:r>
              <a:rPr lang="ja-JP" altLang="en-US" sz="3200" dirty="0" smtClean="0"/>
              <a:t>レポートに記載するグラフ作成の注意点</a:t>
            </a:r>
            <a:endParaRPr lang="ja-JP" altLang="en-US" sz="3200" dirty="0"/>
          </a:p>
        </p:txBody>
      </p:sp>
      <p:sp>
        <p:nvSpPr>
          <p:cNvPr id="3" name="コンテンツ プレースホルダー 2"/>
          <p:cNvSpPr>
            <a:spLocks noGrp="1"/>
          </p:cNvSpPr>
          <p:nvPr>
            <p:ph idx="1"/>
          </p:nvPr>
        </p:nvSpPr>
        <p:spPr/>
        <p:txBody>
          <a:bodyPr>
            <a:normAutofit/>
          </a:bodyPr>
          <a:lstStyle/>
          <a:p>
            <a:r>
              <a:rPr lang="ja-JP" altLang="en-US" dirty="0" smtClean="0"/>
              <a:t>グラフの要素は「白と黒」以外は</a:t>
            </a:r>
            <a:r>
              <a:rPr lang="en-US" altLang="ja-JP" dirty="0" smtClean="0"/>
              <a:t>NG</a:t>
            </a:r>
            <a:r>
              <a:rPr lang="ja-JP" altLang="en-US" dirty="0" smtClean="0"/>
              <a:t>ということではありません</a:t>
            </a:r>
            <a:endParaRPr lang="en-US" altLang="ja-JP" dirty="0" smtClean="0"/>
          </a:p>
          <a:p>
            <a:r>
              <a:rPr lang="ja-JP" altLang="en-US" dirty="0" smtClean="0"/>
              <a:t>ただし，白黒で印刷した場合にきちんと識別できる色づかいをしてください．たとえば「青と緑」「青と赤」などの組み合わせだと，カラーで印刷しないと（たとえばコピーすると）区別がつきませんそのため，</a:t>
            </a:r>
            <a:r>
              <a:rPr lang="en-US" altLang="ja-JP" dirty="0" smtClean="0"/>
              <a:t>HAD</a:t>
            </a:r>
            <a:r>
              <a:rPr lang="ja-JP" altLang="en-US" dirty="0" smtClean="0"/>
              <a:t>のデフォルトも白黒になっています</a:t>
            </a:r>
            <a:endParaRPr lang="en-US" altLang="ja-JP" dirty="0" smtClean="0"/>
          </a:p>
          <a:p>
            <a:r>
              <a:rPr lang="ja-JP" altLang="en-US" dirty="0" smtClean="0"/>
              <a:t>プレゼンの際にカラーでわかりやすく，ということはあると思いますが，その際，赤と緑の組み合わせは，色覚が弱い人には区別がつかないので注意してください</a:t>
            </a:r>
            <a:endParaRPr lang="en-US" altLang="ja-JP" dirty="0" smtClean="0"/>
          </a:p>
        </p:txBody>
      </p:sp>
    </p:spTree>
    <p:extLst>
      <p:ext uri="{BB962C8B-B14F-4D97-AF65-F5344CB8AC3E}">
        <p14:creationId xmlns:p14="http://schemas.microsoft.com/office/powerpoint/2010/main" val="38769577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p:txBody>
          <a:bodyPr anchor="b"/>
          <a:lstStyle/>
          <a:p>
            <a:pPr eaLnBrk="1" hangingPunct="1"/>
            <a:r>
              <a:rPr lang="ja-JP" altLang="en-US" dirty="0" smtClean="0"/>
              <a:t>心理科学統計</a:t>
            </a:r>
            <a:r>
              <a:rPr lang="en-US" altLang="ja-JP" dirty="0" smtClean="0"/>
              <a:t>III</a:t>
            </a:r>
          </a:p>
        </p:txBody>
      </p:sp>
      <p:sp>
        <p:nvSpPr>
          <p:cNvPr id="70659" name="Rectangle 3"/>
          <p:cNvSpPr>
            <a:spLocks noGrp="1" noChangeArrowheads="1"/>
          </p:cNvSpPr>
          <p:nvPr>
            <p:ph type="subTitle" idx="1"/>
          </p:nvPr>
        </p:nvSpPr>
        <p:spPr>
          <a:xfrm>
            <a:off x="685800" y="3505200"/>
            <a:ext cx="7848600" cy="1752600"/>
          </a:xfrm>
        </p:spPr>
        <p:txBody>
          <a:bodyPr/>
          <a:lstStyle/>
          <a:p>
            <a:pPr marL="0" indent="0" eaLnBrk="1" hangingPunct="1">
              <a:buFont typeface="Wingdings" pitchFamily="2" charset="2"/>
              <a:buNone/>
            </a:pPr>
            <a:r>
              <a:rPr lang="ja-JP" altLang="en-US" dirty="0" smtClean="0"/>
              <a:t>第</a:t>
            </a:r>
            <a:r>
              <a:rPr lang="en-US" altLang="ja-JP" dirty="0"/>
              <a:t>6</a:t>
            </a:r>
            <a:r>
              <a:rPr lang="ja-JP" altLang="en-US" dirty="0" smtClean="0"/>
              <a:t>回</a:t>
            </a:r>
            <a:r>
              <a:rPr lang="en-US" altLang="ja-JP" dirty="0" smtClean="0"/>
              <a:t>(5/14)</a:t>
            </a:r>
          </a:p>
        </p:txBody>
      </p:sp>
    </p:spTree>
    <p:extLst>
      <p:ext uri="{BB962C8B-B14F-4D97-AF65-F5344CB8AC3E}">
        <p14:creationId xmlns:p14="http://schemas.microsoft.com/office/powerpoint/2010/main" val="26588548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HAD</a:t>
            </a:r>
            <a:r>
              <a:rPr kumimoji="1" lang="ja-JP" altLang="en-US" dirty="0" smtClean="0"/>
              <a:t>の便利機能あれこれ</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79829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3690330" y="4499027"/>
            <a:ext cx="3451701" cy="2258664"/>
          </a:xfrm>
          <a:prstGeom prst="rect">
            <a:avLst/>
          </a:prstGeom>
        </p:spPr>
      </p:pic>
      <p:sp>
        <p:nvSpPr>
          <p:cNvPr id="65538" name="Rectangle 2"/>
          <p:cNvSpPr>
            <a:spLocks noGrp="1" noChangeArrowheads="1"/>
          </p:cNvSpPr>
          <p:nvPr>
            <p:ph type="title"/>
          </p:nvPr>
        </p:nvSpPr>
        <p:spPr/>
        <p:txBody>
          <a:bodyPr/>
          <a:lstStyle/>
          <a:p>
            <a:r>
              <a:rPr lang="en-US" altLang="ja-JP" dirty="0" smtClean="0"/>
              <a:t>HAD</a:t>
            </a:r>
            <a:r>
              <a:rPr lang="ja-JP" altLang="en-US" dirty="0" smtClean="0"/>
              <a:t>のダウンロード</a:t>
            </a:r>
            <a:endParaRPr lang="ja-JP" altLang="en-US" dirty="0"/>
          </a:p>
        </p:txBody>
      </p:sp>
      <p:sp>
        <p:nvSpPr>
          <p:cNvPr id="65539" name="Rectangle 3"/>
          <p:cNvSpPr>
            <a:spLocks noGrp="1" noChangeArrowheads="1"/>
          </p:cNvSpPr>
          <p:nvPr>
            <p:ph idx="1"/>
          </p:nvPr>
        </p:nvSpPr>
        <p:spPr/>
        <p:txBody>
          <a:bodyPr>
            <a:normAutofit/>
          </a:bodyPr>
          <a:lstStyle/>
          <a:p>
            <a:r>
              <a:rPr lang="ja-JP" altLang="en-US" sz="2800" dirty="0" smtClean="0"/>
              <a:t>プログラム本体，マニュアル・ユーザーズガイド等々</a:t>
            </a:r>
            <a:r>
              <a:rPr lang="ja-JP" altLang="en-US" sz="2800" dirty="0"/>
              <a:t>が</a:t>
            </a:r>
            <a:r>
              <a:rPr lang="ja-JP" altLang="en-US" sz="2800" dirty="0" smtClean="0"/>
              <a:t>，清水先生のサイトからダウンロード可能</a:t>
            </a:r>
            <a:endParaRPr lang="en-US" altLang="ja-JP" sz="2800" dirty="0" smtClean="0"/>
          </a:p>
          <a:p>
            <a:pPr lvl="1"/>
            <a:r>
              <a:rPr lang="en-US" altLang="ja-JP" dirty="0" smtClean="0">
                <a:hlinkClick r:id="rId4"/>
              </a:rPr>
              <a:t>http://norimune.net/had</a:t>
            </a:r>
            <a:endParaRPr lang="en-US" altLang="ja-JP" dirty="0" smtClean="0"/>
          </a:p>
          <a:p>
            <a:pPr lvl="1"/>
            <a:r>
              <a:rPr lang="en-US" altLang="ja-JP" dirty="0" smtClean="0"/>
              <a:t>Google</a:t>
            </a:r>
            <a:r>
              <a:rPr lang="ja-JP" altLang="en-US" dirty="0" smtClean="0"/>
              <a:t>で「</a:t>
            </a:r>
            <a:r>
              <a:rPr lang="en-US" altLang="ja-JP" dirty="0" smtClean="0"/>
              <a:t>HAD</a:t>
            </a:r>
            <a:r>
              <a:rPr lang="ja-JP" altLang="en-US" dirty="0" smtClean="0"/>
              <a:t>」で検索</a:t>
            </a:r>
            <a:endParaRPr lang="en-US" altLang="ja-JP" dirty="0" smtClean="0"/>
          </a:p>
          <a:p>
            <a:pPr lvl="1"/>
            <a:r>
              <a:rPr lang="ja-JP" altLang="en-US" dirty="0" smtClean="0"/>
              <a:t>最新版（</a:t>
            </a:r>
            <a:r>
              <a:rPr lang="en-US" altLang="ja-JP" dirty="0" smtClean="0"/>
              <a:t>16_050</a:t>
            </a:r>
            <a:r>
              <a:rPr lang="ja-JP" altLang="en-US" dirty="0" smtClean="0"/>
              <a:t>）は</a:t>
            </a:r>
            <a:r>
              <a:rPr lang="en-US" altLang="ja-JP" dirty="0" err="1" smtClean="0"/>
              <a:t>DropBox</a:t>
            </a:r>
            <a:r>
              <a:rPr lang="ja-JP" altLang="en-US" dirty="0" err="1" smtClean="0"/>
              <a:t>にも置</a:t>
            </a:r>
            <a:r>
              <a:rPr lang="ja-JP" altLang="en-US" dirty="0" smtClean="0"/>
              <a:t>いてあります</a:t>
            </a:r>
            <a:endParaRPr lang="en-US" altLang="ja-JP" dirty="0" smtClean="0"/>
          </a:p>
          <a:p>
            <a:pPr lvl="1"/>
            <a:r>
              <a:rPr lang="ja-JP" altLang="en-US" dirty="0" smtClean="0"/>
              <a:t>講義では「ソルバーオン」バージョン（ファイル名に</a:t>
            </a:r>
            <a:r>
              <a:rPr lang="en-US" altLang="ja-JP" dirty="0" smtClean="0"/>
              <a:t>on</a:t>
            </a:r>
            <a:r>
              <a:rPr lang="ja-JP" altLang="en-US" dirty="0" smtClean="0"/>
              <a:t>がついているもの）を使用する</a:t>
            </a:r>
            <a:endParaRPr lang="en-US" altLang="ja-JP" dirty="0" smtClean="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4516409"/>
            <a:ext cx="3513594" cy="223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35496" y="5805264"/>
            <a:ext cx="1008112"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6"/>
          <a:stretch>
            <a:fillRect/>
          </a:stretch>
        </p:blipFill>
        <p:spPr>
          <a:xfrm>
            <a:off x="7308304" y="5279827"/>
            <a:ext cx="1598841" cy="1472157"/>
          </a:xfrm>
          <a:prstGeom prst="rect">
            <a:avLst/>
          </a:prstGeom>
        </p:spPr>
      </p:pic>
      <p:sp>
        <p:nvSpPr>
          <p:cNvPr id="11" name="正方形/長方形 10"/>
          <p:cNvSpPr/>
          <p:nvPr/>
        </p:nvSpPr>
        <p:spPr>
          <a:xfrm>
            <a:off x="3779912" y="5013176"/>
            <a:ext cx="648072" cy="7920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8148901" y="5822404"/>
            <a:ext cx="758244" cy="9295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6587759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分析履歴の表示</a:t>
            </a:r>
            <a:endParaRPr kumimoji="1" lang="ja-JP" altLang="en-US" dirty="0"/>
          </a:p>
        </p:txBody>
      </p:sp>
      <p:pic>
        <p:nvPicPr>
          <p:cNvPr id="4" name="図 3"/>
          <p:cNvPicPr>
            <a:picLocks noChangeAspect="1"/>
          </p:cNvPicPr>
          <p:nvPr/>
        </p:nvPicPr>
        <p:blipFill>
          <a:blip r:embed="rId2"/>
          <a:stretch>
            <a:fillRect/>
          </a:stretch>
        </p:blipFill>
        <p:spPr>
          <a:xfrm>
            <a:off x="457201" y="1600201"/>
            <a:ext cx="2602632" cy="2019642"/>
          </a:xfrm>
          <a:prstGeom prst="rect">
            <a:avLst/>
          </a:prstGeom>
        </p:spPr>
      </p:pic>
      <p:pic>
        <p:nvPicPr>
          <p:cNvPr id="5" name="図 4"/>
          <p:cNvPicPr>
            <a:picLocks noChangeAspect="1"/>
          </p:cNvPicPr>
          <p:nvPr/>
        </p:nvPicPr>
        <p:blipFill>
          <a:blip r:embed="rId3"/>
          <a:stretch>
            <a:fillRect/>
          </a:stretch>
        </p:blipFill>
        <p:spPr>
          <a:xfrm>
            <a:off x="457200" y="3667292"/>
            <a:ext cx="7476023" cy="3080856"/>
          </a:xfrm>
          <a:prstGeom prst="rect">
            <a:avLst/>
          </a:prstGeom>
        </p:spPr>
      </p:pic>
      <p:sp>
        <p:nvSpPr>
          <p:cNvPr id="6" name="正方形/長方形 5"/>
          <p:cNvSpPr/>
          <p:nvPr/>
        </p:nvSpPr>
        <p:spPr>
          <a:xfrm>
            <a:off x="611560" y="2852936"/>
            <a:ext cx="720080" cy="2880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3203848" y="1672316"/>
            <a:ext cx="5586786" cy="1569660"/>
          </a:xfrm>
          <a:prstGeom prst="rect">
            <a:avLst/>
          </a:prstGeom>
          <a:noFill/>
        </p:spPr>
        <p:txBody>
          <a:bodyPr wrap="none" rtlCol="0">
            <a:spAutoFit/>
          </a:bodyPr>
          <a:lstStyle/>
          <a:p>
            <a:r>
              <a:rPr kumimoji="1" lang="ja-JP" altLang="en-US" sz="2400" dirty="0" smtClean="0"/>
              <a:t>分析履歴を</a:t>
            </a:r>
            <a:r>
              <a:rPr kumimoji="1" lang="en-US" altLang="ja-JP" sz="2400" dirty="0" smtClean="0"/>
              <a:t>History</a:t>
            </a:r>
            <a:r>
              <a:rPr kumimoji="1" lang="ja-JP" altLang="en-US" sz="2400" dirty="0" smtClean="0"/>
              <a:t>というタブで一覧できる</a:t>
            </a:r>
            <a:endParaRPr kumimoji="1" lang="en-US" altLang="ja-JP" sz="2400" dirty="0" smtClean="0"/>
          </a:p>
          <a:p>
            <a:r>
              <a:rPr kumimoji="1" lang="ja-JP" altLang="en-US" sz="2400" dirty="0" smtClean="0"/>
              <a:t>「コード」を右クリックすると，</a:t>
            </a:r>
            <a:endParaRPr kumimoji="1" lang="en-US" altLang="ja-JP" sz="2400" dirty="0" smtClean="0"/>
          </a:p>
          <a:p>
            <a:r>
              <a:rPr kumimoji="1" lang="ja-JP" altLang="en-US" sz="2400" dirty="0" smtClean="0"/>
              <a:t>特定の分析履歴を再現できる</a:t>
            </a:r>
            <a:endParaRPr kumimoji="1" lang="en-US" altLang="ja-JP" sz="2400" dirty="0" smtClean="0"/>
          </a:p>
          <a:p>
            <a:endParaRPr kumimoji="1" lang="ja-JP" altLang="en-US" sz="2400" dirty="0"/>
          </a:p>
        </p:txBody>
      </p:sp>
    </p:spTree>
    <p:extLst>
      <p:ext uri="{BB962C8B-B14F-4D97-AF65-F5344CB8AC3E}">
        <p14:creationId xmlns:p14="http://schemas.microsoft.com/office/powerpoint/2010/main" val="31375058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Autofit/>
          </a:bodyPr>
          <a:lstStyle/>
          <a:p>
            <a:r>
              <a:rPr lang="ja-JP" altLang="en-US" sz="3200" dirty="0"/>
              <a:t>分析対象とする</a:t>
            </a:r>
            <a:r>
              <a:rPr lang="ja-JP" altLang="en-US" sz="3200" dirty="0" smtClean="0"/>
              <a:t>データの抽出：ケースの選択</a:t>
            </a:r>
          </a:p>
        </p:txBody>
      </p:sp>
      <p:sp>
        <p:nvSpPr>
          <p:cNvPr id="5123" name="Rectangle 3"/>
          <p:cNvSpPr>
            <a:spLocks noGrp="1" noChangeArrowheads="1"/>
          </p:cNvSpPr>
          <p:nvPr>
            <p:ph idx="1"/>
          </p:nvPr>
        </p:nvSpPr>
        <p:spPr/>
        <p:txBody>
          <a:bodyPr/>
          <a:lstStyle/>
          <a:p>
            <a:r>
              <a:rPr lang="ja-JP" altLang="en-US" dirty="0" smtClean="0"/>
              <a:t>入力したデータすべてを分析に含めたくない時もある</a:t>
            </a:r>
          </a:p>
          <a:p>
            <a:pPr lvl="1"/>
            <a:r>
              <a:rPr lang="ja-JP" altLang="en-US" dirty="0" smtClean="0"/>
              <a:t>例えば，男女混在するデータから「男性データのみ」に限定して分析したい場合</a:t>
            </a:r>
          </a:p>
          <a:p>
            <a:r>
              <a:rPr lang="ja-JP" altLang="en-US" dirty="0" smtClean="0"/>
              <a:t>このような時に，データを，</a:t>
            </a:r>
            <a:endParaRPr lang="en-US" altLang="ja-JP" dirty="0" smtClean="0"/>
          </a:p>
          <a:p>
            <a:pPr lvl="1"/>
            <a:r>
              <a:rPr lang="ja-JP" altLang="en-US" dirty="0" smtClean="0"/>
              <a:t>ある特定の変数の値によって層別する</a:t>
            </a:r>
            <a:endParaRPr lang="en-US" altLang="ja-JP" dirty="0" smtClean="0"/>
          </a:p>
          <a:p>
            <a:pPr lvl="1"/>
            <a:r>
              <a:rPr lang="ja-JP" altLang="en-US" dirty="0" smtClean="0"/>
              <a:t>ある特定の変数である特定の値をとるデータに限って分析対象とする</a:t>
            </a:r>
            <a:endParaRPr lang="en-US" altLang="ja-JP" dirty="0" smtClean="0"/>
          </a:p>
          <a:p>
            <a:r>
              <a:rPr lang="ja-JP" altLang="en-US" dirty="0" smtClean="0"/>
              <a:t>といったことができるオプション「フィルタ」がある</a:t>
            </a:r>
          </a:p>
        </p:txBody>
      </p:sp>
      <p:pic>
        <p:nvPicPr>
          <p:cNvPr id="2" name="図 1"/>
          <p:cNvPicPr>
            <a:picLocks noChangeAspect="1"/>
          </p:cNvPicPr>
          <p:nvPr/>
        </p:nvPicPr>
        <p:blipFill>
          <a:blip r:embed="rId3"/>
          <a:stretch>
            <a:fillRect/>
          </a:stretch>
        </p:blipFill>
        <p:spPr>
          <a:xfrm>
            <a:off x="1259632" y="4869160"/>
            <a:ext cx="5733333" cy="628571"/>
          </a:xfrm>
          <a:prstGeom prst="rect">
            <a:avLst/>
          </a:prstGeom>
        </p:spPr>
      </p:pic>
      <p:sp>
        <p:nvSpPr>
          <p:cNvPr id="5" name="正方形/長方形 4"/>
          <p:cNvSpPr/>
          <p:nvPr/>
        </p:nvSpPr>
        <p:spPr>
          <a:xfrm>
            <a:off x="2699792" y="4869160"/>
            <a:ext cx="1080120" cy="57606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57189687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Autofit/>
          </a:bodyPr>
          <a:lstStyle/>
          <a:p>
            <a:r>
              <a:rPr lang="ja-JP" altLang="en-US" sz="3600" dirty="0"/>
              <a:t>ある特定の変数の値によって層別する</a:t>
            </a:r>
          </a:p>
        </p:txBody>
      </p:sp>
      <p:sp>
        <p:nvSpPr>
          <p:cNvPr id="6146" name="Rectangle 3"/>
          <p:cNvSpPr>
            <a:spLocks noGrp="1" noChangeArrowheads="1"/>
          </p:cNvSpPr>
          <p:nvPr>
            <p:ph idx="1"/>
          </p:nvPr>
        </p:nvSpPr>
        <p:spPr/>
        <p:txBody>
          <a:bodyPr/>
          <a:lstStyle/>
          <a:p>
            <a:r>
              <a:rPr lang="ja-JP" altLang="en-US" dirty="0" smtClean="0"/>
              <a:t>例：孤独感と幸福感の相関を愛着スタイルごとに検討する</a:t>
            </a:r>
          </a:p>
        </p:txBody>
      </p:sp>
      <p:pic>
        <p:nvPicPr>
          <p:cNvPr id="2" name="図 1"/>
          <p:cNvPicPr>
            <a:picLocks noChangeAspect="1"/>
          </p:cNvPicPr>
          <p:nvPr/>
        </p:nvPicPr>
        <p:blipFill>
          <a:blip r:embed="rId3"/>
          <a:stretch>
            <a:fillRect/>
          </a:stretch>
        </p:blipFill>
        <p:spPr>
          <a:xfrm>
            <a:off x="755576" y="2736776"/>
            <a:ext cx="3055411" cy="3816424"/>
          </a:xfrm>
          <a:prstGeom prst="rect">
            <a:avLst/>
          </a:prstGeom>
        </p:spPr>
      </p:pic>
      <p:pic>
        <p:nvPicPr>
          <p:cNvPr id="3" name="図 2"/>
          <p:cNvPicPr>
            <a:picLocks noChangeAspect="1"/>
          </p:cNvPicPr>
          <p:nvPr/>
        </p:nvPicPr>
        <p:blipFill>
          <a:blip r:embed="rId4"/>
          <a:stretch>
            <a:fillRect/>
          </a:stretch>
        </p:blipFill>
        <p:spPr>
          <a:xfrm>
            <a:off x="4103013" y="2771180"/>
            <a:ext cx="3828571" cy="2657143"/>
          </a:xfrm>
          <a:prstGeom prst="rect">
            <a:avLst/>
          </a:prstGeom>
        </p:spPr>
      </p:pic>
      <p:sp>
        <p:nvSpPr>
          <p:cNvPr id="6" name="正方形/長方形 5"/>
          <p:cNvSpPr/>
          <p:nvPr/>
        </p:nvSpPr>
        <p:spPr>
          <a:xfrm>
            <a:off x="4355976" y="4657564"/>
            <a:ext cx="2376264" cy="38027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755576" y="3501008"/>
            <a:ext cx="1872208" cy="20882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5661613" y="5473029"/>
            <a:ext cx="3025187" cy="646331"/>
          </a:xfrm>
          <a:prstGeom prst="rect">
            <a:avLst/>
          </a:prstGeom>
          <a:noFill/>
        </p:spPr>
        <p:txBody>
          <a:bodyPr wrap="none" rtlCol="0">
            <a:spAutoFit/>
          </a:bodyPr>
          <a:lstStyle/>
          <a:p>
            <a:r>
              <a:rPr kumimoji="1" lang="ja-JP" altLang="en-US" dirty="0" smtClean="0">
                <a:solidFill>
                  <a:srgbClr val="FF0000"/>
                </a:solidFill>
              </a:rPr>
              <a:t>左のように設定してもいいし，</a:t>
            </a:r>
            <a:endParaRPr kumimoji="1" lang="en-US" altLang="ja-JP" dirty="0" smtClean="0">
              <a:solidFill>
                <a:srgbClr val="FF0000"/>
              </a:solidFill>
            </a:endParaRPr>
          </a:p>
          <a:p>
            <a:r>
              <a:rPr kumimoji="1" lang="ja-JP" altLang="en-US" dirty="0" smtClean="0">
                <a:solidFill>
                  <a:srgbClr val="FF0000"/>
                </a:solidFill>
              </a:rPr>
              <a:t>単にタイプしても</a:t>
            </a:r>
            <a:r>
              <a:rPr kumimoji="1" lang="en-US" altLang="ja-JP" dirty="0" smtClean="0">
                <a:solidFill>
                  <a:srgbClr val="FF0000"/>
                </a:solidFill>
              </a:rPr>
              <a:t>OK</a:t>
            </a:r>
            <a:endParaRPr kumimoji="1" lang="ja-JP" altLang="en-US" dirty="0">
              <a:solidFill>
                <a:srgbClr val="FF0000"/>
              </a:solidFill>
            </a:endParaRPr>
          </a:p>
        </p:txBody>
      </p:sp>
    </p:spTree>
    <p:extLst>
      <p:ext uri="{BB962C8B-B14F-4D97-AF65-F5344CB8AC3E}">
        <p14:creationId xmlns:p14="http://schemas.microsoft.com/office/powerpoint/2010/main" val="2608554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381576" y="1780031"/>
            <a:ext cx="3942857" cy="1752381"/>
          </a:xfrm>
          <a:prstGeom prst="rect">
            <a:avLst/>
          </a:prstGeom>
        </p:spPr>
      </p:pic>
      <p:pic>
        <p:nvPicPr>
          <p:cNvPr id="4" name="図 3"/>
          <p:cNvPicPr>
            <a:picLocks noChangeAspect="1"/>
          </p:cNvPicPr>
          <p:nvPr/>
        </p:nvPicPr>
        <p:blipFill>
          <a:blip r:embed="rId4"/>
          <a:stretch>
            <a:fillRect/>
          </a:stretch>
        </p:blipFill>
        <p:spPr>
          <a:xfrm>
            <a:off x="2800534" y="3024679"/>
            <a:ext cx="3866667" cy="1704762"/>
          </a:xfrm>
          <a:prstGeom prst="rect">
            <a:avLst/>
          </a:prstGeom>
        </p:spPr>
      </p:pic>
      <p:pic>
        <p:nvPicPr>
          <p:cNvPr id="3" name="図 2"/>
          <p:cNvPicPr>
            <a:picLocks noChangeAspect="1"/>
          </p:cNvPicPr>
          <p:nvPr/>
        </p:nvPicPr>
        <p:blipFill>
          <a:blip r:embed="rId5"/>
          <a:stretch>
            <a:fillRect/>
          </a:stretch>
        </p:blipFill>
        <p:spPr>
          <a:xfrm>
            <a:off x="5200445" y="3617585"/>
            <a:ext cx="3885714" cy="1695238"/>
          </a:xfrm>
          <a:prstGeom prst="rect">
            <a:avLst/>
          </a:prstGeom>
        </p:spPr>
      </p:pic>
      <p:sp>
        <p:nvSpPr>
          <p:cNvPr id="9218" name="Rectangle 2"/>
          <p:cNvSpPr>
            <a:spLocks noGrp="1" noChangeArrowheads="1"/>
          </p:cNvSpPr>
          <p:nvPr>
            <p:ph type="title"/>
          </p:nvPr>
        </p:nvSpPr>
        <p:spPr/>
        <p:txBody>
          <a:bodyPr>
            <a:normAutofit fontScale="90000"/>
          </a:bodyPr>
          <a:lstStyle/>
          <a:p>
            <a:r>
              <a:rPr lang="ja-JP" altLang="en-US" dirty="0"/>
              <a:t>愛着スタイル</a:t>
            </a:r>
            <a:r>
              <a:rPr lang="ja-JP" altLang="en-US" dirty="0" smtClean="0"/>
              <a:t>別の</a:t>
            </a:r>
            <a:r>
              <a:rPr lang="en-US" altLang="ja-JP" dirty="0" smtClean="0"/>
              <a:t/>
            </a:r>
            <a:br>
              <a:rPr lang="en-US" altLang="ja-JP" dirty="0" smtClean="0"/>
            </a:br>
            <a:r>
              <a:rPr lang="ja-JP" altLang="en-US" dirty="0" smtClean="0"/>
              <a:t>孤独感と幸福感の相関関係</a:t>
            </a:r>
          </a:p>
        </p:txBody>
      </p:sp>
      <p:pic>
        <p:nvPicPr>
          <p:cNvPr id="2" name="図 1"/>
          <p:cNvPicPr>
            <a:picLocks noChangeAspect="1"/>
          </p:cNvPicPr>
          <p:nvPr/>
        </p:nvPicPr>
        <p:blipFill>
          <a:blip r:embed="rId6"/>
          <a:stretch>
            <a:fillRect/>
          </a:stretch>
        </p:blipFill>
        <p:spPr>
          <a:xfrm>
            <a:off x="205359" y="5949280"/>
            <a:ext cx="8657143" cy="561905"/>
          </a:xfrm>
          <a:prstGeom prst="rect">
            <a:avLst/>
          </a:prstGeom>
        </p:spPr>
      </p:pic>
      <p:sp>
        <p:nvSpPr>
          <p:cNvPr id="6" name="テキスト ボックス 5"/>
          <p:cNvSpPr txBox="1"/>
          <p:nvPr/>
        </p:nvSpPr>
        <p:spPr>
          <a:xfrm>
            <a:off x="323528" y="5222677"/>
            <a:ext cx="5010582" cy="646331"/>
          </a:xfrm>
          <a:prstGeom prst="rect">
            <a:avLst/>
          </a:prstGeom>
          <a:noFill/>
        </p:spPr>
        <p:txBody>
          <a:bodyPr wrap="square" rtlCol="0">
            <a:spAutoFit/>
          </a:bodyPr>
          <a:lstStyle/>
          <a:p>
            <a:r>
              <a:rPr kumimoji="1" lang="en-US" altLang="ja-JP" dirty="0" smtClean="0">
                <a:latin typeface="+mn-ea"/>
                <a:ea typeface="+mn-ea"/>
              </a:rPr>
              <a:t>3</a:t>
            </a:r>
            <a:r>
              <a:rPr kumimoji="1" lang="ja-JP" altLang="en-US" dirty="0" err="1" smtClean="0">
                <a:latin typeface="+mn-ea"/>
                <a:ea typeface="+mn-ea"/>
              </a:rPr>
              <a:t>つの</a:t>
            </a:r>
            <a:r>
              <a:rPr kumimoji="1" lang="ja-JP" altLang="en-US" dirty="0" smtClean="0">
                <a:latin typeface="+mn-ea"/>
                <a:ea typeface="+mn-ea"/>
              </a:rPr>
              <a:t>シートに各愛着スタイルの回答者の</a:t>
            </a:r>
            <a:endParaRPr kumimoji="1" lang="en-US" altLang="ja-JP" dirty="0" smtClean="0">
              <a:latin typeface="+mn-ea"/>
              <a:ea typeface="+mn-ea"/>
            </a:endParaRPr>
          </a:p>
          <a:p>
            <a:r>
              <a:rPr kumimoji="1" lang="ja-JP" altLang="en-US" dirty="0" smtClean="0">
                <a:latin typeface="+mn-ea"/>
                <a:ea typeface="+mn-ea"/>
              </a:rPr>
              <a:t>孤独感と主観的幸福感の相関係数が出力される</a:t>
            </a:r>
            <a:endParaRPr kumimoji="1" lang="en-US" altLang="ja-JP" dirty="0" smtClean="0">
              <a:latin typeface="+mn-ea"/>
              <a:ea typeface="+mn-ea"/>
            </a:endParaRPr>
          </a:p>
        </p:txBody>
      </p:sp>
      <p:sp>
        <p:nvSpPr>
          <p:cNvPr id="11" name="正方形/長方形 10"/>
          <p:cNvSpPr/>
          <p:nvPr/>
        </p:nvSpPr>
        <p:spPr>
          <a:xfrm>
            <a:off x="6747837" y="3617585"/>
            <a:ext cx="395465" cy="31547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2" name="正方形/長方形 11"/>
          <p:cNvSpPr/>
          <p:nvPr/>
        </p:nvSpPr>
        <p:spPr>
          <a:xfrm>
            <a:off x="4374267" y="3024679"/>
            <a:ext cx="395465" cy="31547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3" name="正方形/長方形 12"/>
          <p:cNvSpPr/>
          <p:nvPr/>
        </p:nvSpPr>
        <p:spPr>
          <a:xfrm>
            <a:off x="1951805" y="1780031"/>
            <a:ext cx="819995" cy="31547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5763547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3971105" y="4102912"/>
            <a:ext cx="4174842" cy="1846368"/>
          </a:xfrm>
          <a:prstGeom prst="rect">
            <a:avLst/>
          </a:prstGeom>
        </p:spPr>
      </p:pic>
      <p:pic>
        <p:nvPicPr>
          <p:cNvPr id="6" name="図 5"/>
          <p:cNvPicPr>
            <a:picLocks noChangeAspect="1"/>
          </p:cNvPicPr>
          <p:nvPr/>
        </p:nvPicPr>
        <p:blipFill>
          <a:blip r:embed="rId4"/>
          <a:stretch>
            <a:fillRect/>
          </a:stretch>
        </p:blipFill>
        <p:spPr>
          <a:xfrm>
            <a:off x="3971105" y="2590800"/>
            <a:ext cx="3972416" cy="1191725"/>
          </a:xfrm>
          <a:prstGeom prst="rect">
            <a:avLst/>
          </a:prstGeom>
        </p:spPr>
      </p:pic>
      <p:sp>
        <p:nvSpPr>
          <p:cNvPr id="6147" name="Rectangle 2"/>
          <p:cNvSpPr>
            <a:spLocks noGrp="1" noChangeArrowheads="1"/>
          </p:cNvSpPr>
          <p:nvPr>
            <p:ph type="title"/>
          </p:nvPr>
        </p:nvSpPr>
        <p:spPr>
          <a:xfrm>
            <a:off x="611560" y="609600"/>
            <a:ext cx="8229600" cy="990600"/>
          </a:xfrm>
        </p:spPr>
        <p:txBody>
          <a:bodyPr>
            <a:normAutofit fontScale="90000"/>
          </a:bodyPr>
          <a:lstStyle/>
          <a:p>
            <a:r>
              <a:rPr lang="ja-JP" altLang="en-US" sz="3600" dirty="0"/>
              <a:t>ある特定の変数である特定の値をとるデータに限って分析対象とする</a:t>
            </a:r>
          </a:p>
        </p:txBody>
      </p:sp>
      <p:sp>
        <p:nvSpPr>
          <p:cNvPr id="6146" name="Rectangle 3"/>
          <p:cNvSpPr>
            <a:spLocks noGrp="1" noChangeArrowheads="1"/>
          </p:cNvSpPr>
          <p:nvPr>
            <p:ph idx="1"/>
          </p:nvPr>
        </p:nvSpPr>
        <p:spPr/>
        <p:txBody>
          <a:bodyPr/>
          <a:lstStyle/>
          <a:p>
            <a:r>
              <a:rPr lang="ja-JP" altLang="en-US" dirty="0" smtClean="0"/>
              <a:t>例えば，男性回答者だけのデータを用いて，孤独感と幸福感の相関を求めるために，女性データを除外する</a:t>
            </a:r>
          </a:p>
        </p:txBody>
      </p:sp>
      <p:pic>
        <p:nvPicPr>
          <p:cNvPr id="2" name="図 1"/>
          <p:cNvPicPr>
            <a:picLocks noChangeAspect="1"/>
          </p:cNvPicPr>
          <p:nvPr/>
        </p:nvPicPr>
        <p:blipFill>
          <a:blip r:embed="rId5"/>
          <a:stretch>
            <a:fillRect/>
          </a:stretch>
        </p:blipFill>
        <p:spPr>
          <a:xfrm>
            <a:off x="201860" y="2599750"/>
            <a:ext cx="3362028" cy="3349530"/>
          </a:xfrm>
          <a:prstGeom prst="rect">
            <a:avLst/>
          </a:prstGeom>
        </p:spPr>
      </p:pic>
      <p:sp>
        <p:nvSpPr>
          <p:cNvPr id="7" name="正方形/長方形 6"/>
          <p:cNvSpPr/>
          <p:nvPr/>
        </p:nvSpPr>
        <p:spPr>
          <a:xfrm>
            <a:off x="395536" y="3645024"/>
            <a:ext cx="1875860" cy="93610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4109120" y="3297965"/>
            <a:ext cx="2407096" cy="34706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1" name="正方形/長方形 10"/>
          <p:cNvSpPr/>
          <p:nvPr/>
        </p:nvSpPr>
        <p:spPr>
          <a:xfrm>
            <a:off x="3971106" y="4147338"/>
            <a:ext cx="1825030" cy="310005"/>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201860" y="6153834"/>
            <a:ext cx="8114556" cy="646331"/>
          </a:xfrm>
          <a:prstGeom prst="rect">
            <a:avLst/>
          </a:prstGeom>
          <a:noFill/>
        </p:spPr>
        <p:txBody>
          <a:bodyPr wrap="square" rtlCol="0">
            <a:spAutoFit/>
          </a:bodyPr>
          <a:lstStyle/>
          <a:p>
            <a:r>
              <a:rPr kumimoji="1" lang="ja-JP" altLang="en-US" dirty="0" smtClean="0">
                <a:latin typeface="+mn-ea"/>
                <a:ea typeface="+mn-ea"/>
              </a:rPr>
              <a:t>フィルタを解除する場合は単に当該フィルタ指定部分を削除すればよい</a:t>
            </a:r>
            <a:endParaRPr kumimoji="1" lang="en-US" altLang="ja-JP" dirty="0" smtClean="0">
              <a:latin typeface="+mn-ea"/>
              <a:ea typeface="+mn-ea"/>
            </a:endParaRPr>
          </a:p>
          <a:p>
            <a:r>
              <a:rPr kumimoji="1" lang="ja-JP" altLang="en-US" dirty="0" smtClean="0">
                <a:latin typeface="+mn-ea"/>
                <a:ea typeface="+mn-ea"/>
              </a:rPr>
              <a:t>うっかり「解除し忘れ」に注意</a:t>
            </a:r>
            <a:r>
              <a:rPr kumimoji="1" lang="en-US" altLang="ja-JP" dirty="0" smtClean="0">
                <a:latin typeface="+mn-ea"/>
                <a:ea typeface="+mn-ea"/>
              </a:rPr>
              <a:t>!!</a:t>
            </a:r>
            <a:r>
              <a:rPr kumimoji="1" lang="ja-JP" altLang="en-US" dirty="0" smtClean="0">
                <a:latin typeface="+mn-ea"/>
                <a:ea typeface="+mn-ea"/>
              </a:rPr>
              <a:t>（フィルタ適用中は必ず出力に赤字表示されている）</a:t>
            </a:r>
            <a:endParaRPr kumimoji="1" lang="en-US" altLang="ja-JP" dirty="0" smtClean="0">
              <a:latin typeface="+mn-ea"/>
              <a:ea typeface="+mn-ea"/>
            </a:endParaRPr>
          </a:p>
        </p:txBody>
      </p:sp>
      <p:sp>
        <p:nvSpPr>
          <p:cNvPr id="13" name="テキスト ボックス 12"/>
          <p:cNvSpPr txBox="1"/>
          <p:nvPr/>
        </p:nvSpPr>
        <p:spPr>
          <a:xfrm>
            <a:off x="6092216" y="3738099"/>
            <a:ext cx="3025187" cy="646331"/>
          </a:xfrm>
          <a:prstGeom prst="rect">
            <a:avLst/>
          </a:prstGeom>
          <a:solidFill>
            <a:schemeClr val="bg1"/>
          </a:solidFill>
        </p:spPr>
        <p:txBody>
          <a:bodyPr wrap="none" rtlCol="0">
            <a:spAutoFit/>
          </a:bodyPr>
          <a:lstStyle/>
          <a:p>
            <a:r>
              <a:rPr kumimoji="1" lang="ja-JP" altLang="en-US" dirty="0" smtClean="0">
                <a:solidFill>
                  <a:srgbClr val="FF0000"/>
                </a:solidFill>
              </a:rPr>
              <a:t>左のように設定してもいいし，</a:t>
            </a:r>
            <a:endParaRPr kumimoji="1" lang="en-US" altLang="ja-JP" dirty="0" smtClean="0">
              <a:solidFill>
                <a:srgbClr val="FF0000"/>
              </a:solidFill>
            </a:endParaRPr>
          </a:p>
          <a:p>
            <a:r>
              <a:rPr kumimoji="1" lang="ja-JP" altLang="en-US" dirty="0" smtClean="0">
                <a:solidFill>
                  <a:srgbClr val="FF0000"/>
                </a:solidFill>
              </a:rPr>
              <a:t>単にタイプしても</a:t>
            </a:r>
            <a:r>
              <a:rPr kumimoji="1" lang="en-US" altLang="ja-JP" dirty="0" smtClean="0">
                <a:solidFill>
                  <a:srgbClr val="FF0000"/>
                </a:solidFill>
              </a:rPr>
              <a:t>OK</a:t>
            </a:r>
            <a:endParaRPr kumimoji="1" lang="ja-JP" altLang="en-US" dirty="0">
              <a:solidFill>
                <a:srgbClr val="FF0000"/>
              </a:solidFill>
            </a:endParaRPr>
          </a:p>
        </p:txBody>
      </p:sp>
    </p:spTree>
    <p:extLst>
      <p:ext uri="{BB962C8B-B14F-4D97-AF65-F5344CB8AC3E}">
        <p14:creationId xmlns:p14="http://schemas.microsoft.com/office/powerpoint/2010/main" val="408918196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3995936" y="4021526"/>
            <a:ext cx="3961905" cy="1752381"/>
          </a:xfrm>
          <a:prstGeom prst="rect">
            <a:avLst/>
          </a:prstGeom>
        </p:spPr>
      </p:pic>
      <p:pic>
        <p:nvPicPr>
          <p:cNvPr id="3" name="図 2"/>
          <p:cNvPicPr>
            <a:picLocks noChangeAspect="1"/>
          </p:cNvPicPr>
          <p:nvPr/>
        </p:nvPicPr>
        <p:blipFill>
          <a:blip r:embed="rId4"/>
          <a:stretch>
            <a:fillRect/>
          </a:stretch>
        </p:blipFill>
        <p:spPr>
          <a:xfrm>
            <a:off x="3995936" y="2500479"/>
            <a:ext cx="3885714" cy="1219048"/>
          </a:xfrm>
          <a:prstGeom prst="rect">
            <a:avLst/>
          </a:prstGeom>
        </p:spPr>
      </p:pic>
      <p:pic>
        <p:nvPicPr>
          <p:cNvPr id="2" name="図 1"/>
          <p:cNvPicPr>
            <a:picLocks noChangeAspect="1"/>
          </p:cNvPicPr>
          <p:nvPr/>
        </p:nvPicPr>
        <p:blipFill>
          <a:blip r:embed="rId5"/>
          <a:stretch>
            <a:fillRect/>
          </a:stretch>
        </p:blipFill>
        <p:spPr>
          <a:xfrm>
            <a:off x="755576" y="2492896"/>
            <a:ext cx="2880320" cy="3625906"/>
          </a:xfrm>
          <a:prstGeom prst="rect">
            <a:avLst/>
          </a:prstGeom>
        </p:spPr>
      </p:pic>
      <p:sp>
        <p:nvSpPr>
          <p:cNvPr id="6147" name="Rectangle 2"/>
          <p:cNvSpPr>
            <a:spLocks noGrp="1" noChangeArrowheads="1"/>
          </p:cNvSpPr>
          <p:nvPr>
            <p:ph type="title"/>
          </p:nvPr>
        </p:nvSpPr>
        <p:spPr>
          <a:xfrm>
            <a:off x="611560" y="609600"/>
            <a:ext cx="8229600" cy="990600"/>
          </a:xfrm>
        </p:spPr>
        <p:txBody>
          <a:bodyPr>
            <a:normAutofit fontScale="90000"/>
          </a:bodyPr>
          <a:lstStyle/>
          <a:p>
            <a:r>
              <a:rPr lang="ja-JP" altLang="en-US" sz="3600" dirty="0"/>
              <a:t>ある特定の変数である特定の値をとるデータに限って分析対象とする</a:t>
            </a:r>
          </a:p>
        </p:txBody>
      </p:sp>
      <p:sp>
        <p:nvSpPr>
          <p:cNvPr id="6146" name="Rectangle 3"/>
          <p:cNvSpPr>
            <a:spLocks noGrp="1" noChangeArrowheads="1"/>
          </p:cNvSpPr>
          <p:nvPr>
            <p:ph idx="1"/>
          </p:nvPr>
        </p:nvSpPr>
        <p:spPr/>
        <p:txBody>
          <a:bodyPr/>
          <a:lstStyle/>
          <a:p>
            <a:r>
              <a:rPr lang="ja-JP" altLang="en-US" dirty="0" smtClean="0"/>
              <a:t>例えば，愛着スタイル「回避」の回答者だけのデータを用いて，孤独感と幸福感の相関を求める</a:t>
            </a:r>
          </a:p>
        </p:txBody>
      </p:sp>
      <p:sp>
        <p:nvSpPr>
          <p:cNvPr id="7" name="正方形/長方形 6"/>
          <p:cNvSpPr/>
          <p:nvPr/>
        </p:nvSpPr>
        <p:spPr>
          <a:xfrm>
            <a:off x="829642" y="3501008"/>
            <a:ext cx="1798142" cy="144016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3995936" y="3339256"/>
            <a:ext cx="1728192" cy="38027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1" name="正方形/長方形 10"/>
          <p:cNvSpPr/>
          <p:nvPr/>
        </p:nvSpPr>
        <p:spPr>
          <a:xfrm>
            <a:off x="3995936" y="3978550"/>
            <a:ext cx="2376264" cy="38027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2" name="テキスト ボックス 11"/>
          <p:cNvSpPr txBox="1"/>
          <p:nvPr/>
        </p:nvSpPr>
        <p:spPr>
          <a:xfrm>
            <a:off x="814703" y="6223066"/>
            <a:ext cx="8690621" cy="369332"/>
          </a:xfrm>
          <a:prstGeom prst="rect">
            <a:avLst/>
          </a:prstGeom>
          <a:noFill/>
        </p:spPr>
        <p:txBody>
          <a:bodyPr wrap="square" rtlCol="0">
            <a:spAutoFit/>
          </a:bodyPr>
          <a:lstStyle/>
          <a:p>
            <a:r>
              <a:rPr kumimoji="1" lang="ja-JP" altLang="en-US" dirty="0" smtClean="0">
                <a:latin typeface="+mn-ea"/>
                <a:ea typeface="+mn-ea"/>
              </a:rPr>
              <a:t>解除する際は当該フィルタ指定部分（上記例なら「</a:t>
            </a:r>
            <a:r>
              <a:rPr kumimoji="1" lang="en-US" altLang="ja-JP" dirty="0" smtClean="0">
                <a:latin typeface="+mn-ea"/>
                <a:ea typeface="+mn-ea"/>
              </a:rPr>
              <a:t>*2</a:t>
            </a:r>
            <a:r>
              <a:rPr kumimoji="1" lang="ja-JP" altLang="en-US" dirty="0" smtClean="0">
                <a:latin typeface="+mn-ea"/>
                <a:ea typeface="+mn-ea"/>
              </a:rPr>
              <a:t>」）を削除すればよい</a:t>
            </a:r>
            <a:endParaRPr kumimoji="1" lang="en-US" altLang="ja-JP" dirty="0" smtClean="0">
              <a:latin typeface="+mn-ea"/>
              <a:ea typeface="+mn-ea"/>
            </a:endParaRPr>
          </a:p>
        </p:txBody>
      </p:sp>
    </p:spTree>
    <p:extLst>
      <p:ext uri="{BB962C8B-B14F-4D97-AF65-F5344CB8AC3E}">
        <p14:creationId xmlns:p14="http://schemas.microsoft.com/office/powerpoint/2010/main" val="317363147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ja-JP" altLang="en-US" smtClean="0"/>
              <a:t>特定の変数の値に基づいた群の設定</a:t>
            </a:r>
          </a:p>
        </p:txBody>
      </p:sp>
      <p:sp>
        <p:nvSpPr>
          <p:cNvPr id="13315" name="Rectangle 3"/>
          <p:cNvSpPr>
            <a:spLocks noGrp="1" noChangeArrowheads="1"/>
          </p:cNvSpPr>
          <p:nvPr>
            <p:ph idx="1"/>
          </p:nvPr>
        </p:nvSpPr>
        <p:spPr/>
        <p:txBody>
          <a:bodyPr>
            <a:normAutofit/>
          </a:bodyPr>
          <a:lstStyle/>
          <a:p>
            <a:r>
              <a:rPr lang="ja-JP" altLang="en-US" dirty="0" smtClean="0"/>
              <a:t>ここまでで用いた例では，回答者をいくつかの群（カテゴリ）に分ける場合，「性別」「条件」「愛着スタイル」など，変数自体に</a:t>
            </a:r>
            <a:r>
              <a:rPr lang="en-US" altLang="ja-JP" dirty="0" smtClean="0"/>
              <a:t>2</a:t>
            </a:r>
            <a:r>
              <a:rPr lang="ja-JP" altLang="en-US" dirty="0" smtClean="0"/>
              <a:t>群あるいは</a:t>
            </a:r>
            <a:r>
              <a:rPr lang="en-US" altLang="ja-JP" dirty="0" smtClean="0"/>
              <a:t>3</a:t>
            </a:r>
            <a:r>
              <a:rPr lang="ja-JP" altLang="en-US" dirty="0" smtClean="0"/>
              <a:t>群を区別する値をとる（つまり，名義尺度の）変数を用いていた</a:t>
            </a:r>
            <a:endParaRPr lang="en-US" altLang="ja-JP" dirty="0" smtClean="0"/>
          </a:p>
          <a:p>
            <a:pPr lvl="6"/>
            <a:endParaRPr lang="ja-JP" altLang="en-US" dirty="0" smtClean="0"/>
          </a:p>
          <a:p>
            <a:r>
              <a:rPr lang="ja-JP" altLang="en-US" dirty="0" smtClean="0"/>
              <a:t>例えば性格の外向性と孤独感の関係を考える場合も，</a:t>
            </a:r>
            <a:endParaRPr lang="en-US" altLang="ja-JP" dirty="0" smtClean="0"/>
          </a:p>
          <a:p>
            <a:pPr lvl="1"/>
            <a:r>
              <a:rPr lang="ja-JP" altLang="en-US" dirty="0" smtClean="0"/>
              <a:t>外向性と孤独感の相関係数を求める（負の相関がある</a:t>
            </a:r>
            <a:r>
              <a:rPr lang="en-US" altLang="ja-JP" dirty="0" smtClean="0"/>
              <a:t>?</a:t>
            </a:r>
            <a:r>
              <a:rPr lang="ja-JP" altLang="en-US" dirty="0" smtClean="0"/>
              <a:t>）</a:t>
            </a:r>
            <a:endParaRPr lang="en-US" altLang="ja-JP" dirty="0" smtClean="0"/>
          </a:p>
          <a:p>
            <a:r>
              <a:rPr lang="ja-JP" altLang="en-US" dirty="0" smtClean="0"/>
              <a:t>のほかに，</a:t>
            </a:r>
            <a:endParaRPr lang="en-US" altLang="ja-JP" dirty="0" smtClean="0"/>
          </a:p>
          <a:p>
            <a:pPr lvl="1"/>
            <a:r>
              <a:rPr lang="ja-JP" altLang="en-US" dirty="0" smtClean="0"/>
              <a:t>調査回答者を外向性得点によって「外向性高群」と「外向性低群」の</a:t>
            </a:r>
            <a:r>
              <a:rPr lang="en-US" altLang="ja-JP" dirty="0" smtClean="0"/>
              <a:t>2</a:t>
            </a:r>
            <a:r>
              <a:rPr lang="ja-JP" altLang="en-US" dirty="0" smtClean="0"/>
              <a:t>群（カテゴリ）に分類し，それぞれのカテゴリごとの孤独感の平均得点を比較する（対応のない平均値の差の検定をする）（外向性低群の方が得点が高い</a:t>
            </a:r>
            <a:r>
              <a:rPr lang="en-US" altLang="ja-JP" dirty="0" smtClean="0"/>
              <a:t>?</a:t>
            </a:r>
            <a:r>
              <a:rPr lang="ja-JP" altLang="en-US" dirty="0" smtClean="0"/>
              <a:t>）</a:t>
            </a:r>
            <a:endParaRPr lang="en-US" altLang="ja-JP" dirty="0" smtClean="0"/>
          </a:p>
          <a:p>
            <a:r>
              <a:rPr lang="ja-JP" altLang="en-US" dirty="0" smtClean="0"/>
              <a:t>といった方法も考えられる</a:t>
            </a:r>
          </a:p>
        </p:txBody>
      </p:sp>
    </p:spTree>
    <p:extLst>
      <p:ext uri="{BB962C8B-B14F-4D97-AF65-F5344CB8AC3E}">
        <p14:creationId xmlns:p14="http://schemas.microsoft.com/office/powerpoint/2010/main" val="49363076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ja-JP" altLang="en-US" sz="3200" dirty="0" smtClean="0"/>
              <a:t>「外向性」得点によって回答者を</a:t>
            </a:r>
            <a:r>
              <a:rPr lang="en-US" altLang="ja-JP" sz="3200" dirty="0" smtClean="0"/>
              <a:t>2</a:t>
            </a:r>
            <a:r>
              <a:rPr lang="ja-JP" altLang="en-US" sz="3200" dirty="0" smtClean="0"/>
              <a:t>群に分割する</a:t>
            </a:r>
          </a:p>
        </p:txBody>
      </p:sp>
      <p:sp>
        <p:nvSpPr>
          <p:cNvPr id="14339" name="Rectangle 3"/>
          <p:cNvSpPr>
            <a:spLocks noGrp="1" noChangeArrowheads="1"/>
          </p:cNvSpPr>
          <p:nvPr>
            <p:ph idx="1"/>
          </p:nvPr>
        </p:nvSpPr>
        <p:spPr/>
        <p:txBody>
          <a:bodyPr/>
          <a:lstStyle/>
          <a:p>
            <a:r>
              <a:rPr lang="ja-JP" altLang="en-US" dirty="0" smtClean="0"/>
              <a:t>いろいろな基準が考えられるが，平均値が一般的</a:t>
            </a:r>
            <a:endParaRPr lang="en-US" altLang="ja-JP" dirty="0" smtClean="0"/>
          </a:p>
          <a:p>
            <a:pPr lvl="1"/>
            <a:r>
              <a:rPr lang="ja-JP" altLang="en-US" dirty="0" smtClean="0"/>
              <a:t>中央値なら当然「ほぼぴったり半分」になるが，ある変数の特徴を記述する際の代表値をあれこれ混用しない方がよい（その際中央値を使うなら，分割も中央値を基準とすればよい）</a:t>
            </a:r>
          </a:p>
          <a:p>
            <a:r>
              <a:rPr lang="ja-JP" altLang="en-US" dirty="0" smtClean="0"/>
              <a:t>度数分布表も参考にするとよい</a:t>
            </a:r>
          </a:p>
          <a:p>
            <a:pPr lvl="1"/>
            <a:r>
              <a:rPr lang="ja-JP" altLang="en-US" dirty="0" smtClean="0"/>
              <a:t>「累積確率」が</a:t>
            </a:r>
            <a:r>
              <a:rPr lang="en-US" altLang="ja-JP" dirty="0" smtClean="0"/>
              <a:t>50</a:t>
            </a:r>
            <a:r>
              <a:rPr lang="ja-JP" altLang="en-US" dirty="0" smtClean="0"/>
              <a:t>％になるべく近い得点で分割すると</a:t>
            </a:r>
            <a:r>
              <a:rPr lang="en-US" altLang="ja-JP" dirty="0" smtClean="0"/>
              <a:t>2</a:t>
            </a:r>
            <a:r>
              <a:rPr lang="ja-JP" altLang="en-US" dirty="0" smtClean="0"/>
              <a:t>群に含まれる人数が均等に近づく（アンバランスな人数の</a:t>
            </a:r>
            <a:r>
              <a:rPr lang="en-US" altLang="ja-JP" dirty="0" smtClean="0"/>
              <a:t>2</a:t>
            </a:r>
            <a:r>
              <a:rPr lang="ja-JP" altLang="en-US" dirty="0" smtClean="0"/>
              <a:t>群にしたくない）</a:t>
            </a:r>
          </a:p>
        </p:txBody>
      </p:sp>
      <p:sp>
        <p:nvSpPr>
          <p:cNvPr id="14340" name="Rectangle 4"/>
          <p:cNvSpPr>
            <a:spLocks noChangeArrowheads="1"/>
          </p:cNvSpPr>
          <p:nvPr/>
        </p:nvSpPr>
        <p:spPr bwMode="auto">
          <a:xfrm>
            <a:off x="946150" y="4821307"/>
            <a:ext cx="3554413" cy="1295400"/>
          </a:xfrm>
          <a:prstGeom prst="rect">
            <a:avLst/>
          </a:prstGeom>
          <a:solidFill>
            <a:srgbClr val="FFFF00"/>
          </a:solidFill>
          <a:ln w="9525">
            <a:solidFill>
              <a:schemeClr val="tx1"/>
            </a:solidFill>
            <a:miter lim="800000"/>
            <a:headEnd/>
            <a:tailEnd/>
          </a:ln>
        </p:spPr>
        <p:txBody>
          <a:bodyPr wrap="none" anchor="ctr"/>
          <a:lstStyle/>
          <a:p>
            <a:pPr algn="ctr"/>
            <a:r>
              <a:rPr lang="ja-JP" altLang="en-US" b="0">
                <a:latin typeface="+mn-lt"/>
                <a:ea typeface="+mn-ea"/>
              </a:rPr>
              <a:t>低群</a:t>
            </a:r>
          </a:p>
        </p:txBody>
      </p:sp>
      <p:sp>
        <p:nvSpPr>
          <p:cNvPr id="14341" name="Rectangle 6"/>
          <p:cNvSpPr>
            <a:spLocks noChangeArrowheads="1"/>
          </p:cNvSpPr>
          <p:nvPr/>
        </p:nvSpPr>
        <p:spPr bwMode="auto">
          <a:xfrm>
            <a:off x="4572000" y="4821307"/>
            <a:ext cx="3863975" cy="1295400"/>
          </a:xfrm>
          <a:prstGeom prst="rect">
            <a:avLst/>
          </a:prstGeom>
          <a:solidFill>
            <a:srgbClr val="99CCFF"/>
          </a:solidFill>
          <a:ln w="9525">
            <a:solidFill>
              <a:schemeClr val="tx1"/>
            </a:solidFill>
            <a:miter lim="800000"/>
            <a:headEnd/>
            <a:tailEnd/>
          </a:ln>
        </p:spPr>
        <p:txBody>
          <a:bodyPr wrap="none" anchor="ctr"/>
          <a:lstStyle/>
          <a:p>
            <a:pPr algn="ctr"/>
            <a:r>
              <a:rPr lang="ja-JP" altLang="en-US" b="0">
                <a:latin typeface="+mn-lt"/>
                <a:ea typeface="+mn-ea"/>
              </a:rPr>
              <a:t>高群</a:t>
            </a:r>
          </a:p>
        </p:txBody>
      </p:sp>
      <p:sp>
        <p:nvSpPr>
          <p:cNvPr id="14342" name="Rectangle 7"/>
          <p:cNvSpPr>
            <a:spLocks noChangeArrowheads="1"/>
          </p:cNvSpPr>
          <p:nvPr/>
        </p:nvSpPr>
        <p:spPr bwMode="auto">
          <a:xfrm>
            <a:off x="371475" y="4821307"/>
            <a:ext cx="503238" cy="1295400"/>
          </a:xfrm>
          <a:prstGeom prst="rect">
            <a:avLst/>
          </a:prstGeom>
          <a:ln>
            <a:headEnd/>
            <a:tailEnd/>
          </a:ln>
        </p:spPr>
        <p:style>
          <a:lnRef idx="1">
            <a:schemeClr val="dk1"/>
          </a:lnRef>
          <a:fillRef idx="3">
            <a:schemeClr val="dk1"/>
          </a:fillRef>
          <a:effectRef idx="2">
            <a:schemeClr val="dk1"/>
          </a:effectRef>
          <a:fontRef idx="minor">
            <a:schemeClr val="lt1"/>
          </a:fontRef>
        </p:style>
        <p:txBody>
          <a:bodyPr vert="eaVert" wrap="none" anchor="ctr"/>
          <a:lstStyle/>
          <a:p>
            <a:pPr algn="ctr"/>
            <a:r>
              <a:rPr lang="ja-JP" altLang="en-US" dirty="0"/>
              <a:t>外向性</a:t>
            </a:r>
          </a:p>
        </p:txBody>
      </p:sp>
      <p:sp>
        <p:nvSpPr>
          <p:cNvPr id="14343" name="Text Box 8"/>
          <p:cNvSpPr txBox="1">
            <a:spLocks noChangeArrowheads="1"/>
          </p:cNvSpPr>
          <p:nvPr/>
        </p:nvSpPr>
        <p:spPr bwMode="auto">
          <a:xfrm>
            <a:off x="35496" y="6111944"/>
            <a:ext cx="8823249" cy="400110"/>
          </a:xfrm>
          <a:prstGeom prst="rect">
            <a:avLst/>
          </a:prstGeom>
          <a:noFill/>
          <a:ln w="9525">
            <a:noFill/>
            <a:miter lim="800000"/>
            <a:headEnd/>
            <a:tailEnd/>
          </a:ln>
        </p:spPr>
        <p:txBody>
          <a:bodyPr wrap="none">
            <a:spAutoFit/>
          </a:bodyPr>
          <a:lstStyle/>
          <a:p>
            <a:pPr algn="l"/>
            <a:r>
              <a:rPr lang="ja-JP" altLang="en-US" sz="1400" b="0" dirty="0" smtClean="0">
                <a:latin typeface="+mn-lt"/>
                <a:ea typeface="+mn-ea"/>
              </a:rPr>
              <a:t>累積確率 </a:t>
            </a:r>
            <a:r>
              <a:rPr lang="en-US" altLang="ja-JP" sz="2000" b="0" dirty="0" smtClean="0">
                <a:latin typeface="+mn-lt"/>
                <a:ea typeface="+mn-ea"/>
              </a:rPr>
              <a:t>0</a:t>
            </a:r>
            <a:r>
              <a:rPr lang="ja-JP" altLang="en-US" sz="2000" b="0" dirty="0">
                <a:latin typeface="+mn-lt"/>
                <a:ea typeface="+mn-ea"/>
              </a:rPr>
              <a:t>　　　　　　　　           </a:t>
            </a:r>
            <a:r>
              <a:rPr lang="ja-JP" altLang="en-US" sz="2000" b="0" dirty="0" smtClean="0">
                <a:latin typeface="+mn-lt"/>
                <a:ea typeface="+mn-ea"/>
              </a:rPr>
              <a:t>                 </a:t>
            </a:r>
            <a:r>
              <a:rPr lang="en-US" altLang="ja-JP" sz="2000" b="0" dirty="0">
                <a:latin typeface="+mn-lt"/>
                <a:ea typeface="+mn-ea"/>
              </a:rPr>
              <a:t>50.0 </a:t>
            </a:r>
            <a:r>
              <a:rPr lang="en-US" altLang="ja-JP" sz="2000" b="0" dirty="0" smtClean="0">
                <a:latin typeface="+mn-lt"/>
                <a:ea typeface="+mn-ea"/>
              </a:rPr>
              <a:t>             </a:t>
            </a:r>
            <a:r>
              <a:rPr lang="ja-JP" altLang="en-US" sz="2000" b="0" dirty="0">
                <a:latin typeface="+mn-lt"/>
                <a:ea typeface="+mn-ea"/>
              </a:rPr>
              <a:t>　　　　　</a:t>
            </a:r>
            <a:r>
              <a:rPr lang="ja-JP" altLang="en-US" sz="2000" b="0" dirty="0" smtClean="0">
                <a:latin typeface="+mn-lt"/>
                <a:ea typeface="+mn-ea"/>
              </a:rPr>
              <a:t>           </a:t>
            </a:r>
            <a:r>
              <a:rPr lang="ja-JP" altLang="en-US" sz="2000" b="0" dirty="0">
                <a:latin typeface="+mn-lt"/>
                <a:ea typeface="+mn-ea"/>
              </a:rPr>
              <a:t>　　　　</a:t>
            </a:r>
            <a:r>
              <a:rPr lang="en-US" altLang="ja-JP" sz="2000" b="0" dirty="0">
                <a:latin typeface="+mn-lt"/>
                <a:ea typeface="+mn-ea"/>
              </a:rPr>
              <a:t>100</a:t>
            </a:r>
            <a:r>
              <a:rPr lang="en-US" altLang="ja-JP" sz="1600" b="0" dirty="0">
                <a:latin typeface="+mn-lt"/>
                <a:ea typeface="+mn-ea"/>
              </a:rPr>
              <a:t>(%)</a:t>
            </a:r>
          </a:p>
        </p:txBody>
      </p:sp>
      <p:sp>
        <p:nvSpPr>
          <p:cNvPr id="9" name="テキスト ボックス 8"/>
          <p:cNvSpPr txBox="1"/>
          <p:nvPr/>
        </p:nvSpPr>
        <p:spPr>
          <a:xfrm>
            <a:off x="768802" y="4437112"/>
            <a:ext cx="8020144" cy="369332"/>
          </a:xfrm>
          <a:prstGeom prst="rect">
            <a:avLst/>
          </a:prstGeom>
          <a:noFill/>
        </p:spPr>
        <p:txBody>
          <a:bodyPr wrap="none" rtlCol="0">
            <a:spAutoFit/>
          </a:bodyPr>
          <a:lstStyle/>
          <a:p>
            <a:r>
              <a:rPr lang="en-US" altLang="ja-JP" dirty="0">
                <a:solidFill>
                  <a:srgbClr val="FF0000"/>
                </a:solidFill>
                <a:latin typeface="+mn-lt"/>
                <a:ea typeface="+mn-ea"/>
              </a:rPr>
              <a:t>1</a:t>
            </a:r>
            <a:r>
              <a:rPr kumimoji="1" lang="en-US" altLang="ja-JP" dirty="0" smtClean="0">
                <a:solidFill>
                  <a:srgbClr val="FF0000"/>
                </a:solidFill>
                <a:latin typeface="+mn-lt"/>
                <a:ea typeface="+mn-ea"/>
              </a:rPr>
              <a:t>(</a:t>
            </a:r>
            <a:r>
              <a:rPr kumimoji="1" lang="ja-JP" altLang="en-US" dirty="0" smtClean="0">
                <a:solidFill>
                  <a:srgbClr val="FF0000"/>
                </a:solidFill>
                <a:latin typeface="+mn-lt"/>
                <a:ea typeface="+mn-ea"/>
              </a:rPr>
              <a:t>最小値</a:t>
            </a:r>
            <a:r>
              <a:rPr kumimoji="1" lang="en-US" altLang="ja-JP" dirty="0" smtClean="0">
                <a:solidFill>
                  <a:srgbClr val="FF0000"/>
                </a:solidFill>
                <a:latin typeface="+mn-lt"/>
                <a:ea typeface="+mn-ea"/>
              </a:rPr>
              <a:t>)               </a:t>
            </a:r>
            <a:r>
              <a:rPr kumimoji="1" lang="ja-JP" altLang="en-US" dirty="0" smtClean="0">
                <a:solidFill>
                  <a:srgbClr val="FF0000"/>
                </a:solidFill>
                <a:latin typeface="+mn-lt"/>
                <a:ea typeface="+mn-ea"/>
              </a:rPr>
              <a:t>　　　</a:t>
            </a:r>
            <a:r>
              <a:rPr kumimoji="1" lang="en-US" altLang="ja-JP" dirty="0" smtClean="0">
                <a:solidFill>
                  <a:srgbClr val="FF0000"/>
                </a:solidFill>
                <a:latin typeface="+mn-lt"/>
                <a:ea typeface="+mn-ea"/>
              </a:rPr>
              <a:t>                                                             </a:t>
            </a:r>
            <a:r>
              <a:rPr kumimoji="1" lang="ja-JP" altLang="en-US" dirty="0" smtClean="0">
                <a:solidFill>
                  <a:srgbClr val="FF0000"/>
                </a:solidFill>
                <a:latin typeface="+mn-lt"/>
                <a:ea typeface="+mn-ea"/>
              </a:rPr>
              <a:t>　</a:t>
            </a:r>
            <a:r>
              <a:rPr kumimoji="1" lang="en-US" altLang="ja-JP" dirty="0" smtClean="0">
                <a:solidFill>
                  <a:srgbClr val="FF0000"/>
                </a:solidFill>
                <a:latin typeface="+mn-lt"/>
                <a:ea typeface="+mn-ea"/>
              </a:rPr>
              <a:t> </a:t>
            </a:r>
            <a:r>
              <a:rPr lang="en-US" altLang="ja-JP" dirty="0" smtClean="0">
                <a:solidFill>
                  <a:srgbClr val="FF0000"/>
                </a:solidFill>
                <a:latin typeface="+mn-lt"/>
                <a:ea typeface="+mn-ea"/>
              </a:rPr>
              <a:t>(</a:t>
            </a:r>
            <a:r>
              <a:rPr lang="ja-JP" altLang="en-US" dirty="0" smtClean="0">
                <a:solidFill>
                  <a:srgbClr val="FF0000"/>
                </a:solidFill>
                <a:latin typeface="+mn-lt"/>
                <a:ea typeface="+mn-ea"/>
              </a:rPr>
              <a:t>最大値</a:t>
            </a:r>
            <a:r>
              <a:rPr lang="en-US" altLang="ja-JP" dirty="0" smtClean="0">
                <a:solidFill>
                  <a:srgbClr val="FF0000"/>
                </a:solidFill>
                <a:latin typeface="+mn-lt"/>
                <a:ea typeface="+mn-ea"/>
              </a:rPr>
              <a:t>) </a:t>
            </a:r>
            <a:r>
              <a:rPr kumimoji="1" lang="en-US" altLang="ja-JP" dirty="0" smtClean="0">
                <a:solidFill>
                  <a:srgbClr val="FF0000"/>
                </a:solidFill>
                <a:latin typeface="+mn-lt"/>
                <a:ea typeface="+mn-ea"/>
              </a:rPr>
              <a:t>7</a:t>
            </a:r>
            <a:endParaRPr kumimoji="1" lang="ja-JP" altLang="en-US" dirty="0">
              <a:solidFill>
                <a:srgbClr val="FF0000"/>
              </a:solidFill>
              <a:latin typeface="+mn-lt"/>
              <a:ea typeface="+mn-ea"/>
            </a:endParaRPr>
          </a:p>
        </p:txBody>
      </p:sp>
    </p:spTree>
    <p:extLst>
      <p:ext uri="{BB962C8B-B14F-4D97-AF65-F5344CB8AC3E}">
        <p14:creationId xmlns:p14="http://schemas.microsoft.com/office/powerpoint/2010/main" val="292863506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4378834" y="4893215"/>
            <a:ext cx="1523810" cy="504762"/>
          </a:xfrm>
          <a:prstGeom prst="rect">
            <a:avLst/>
          </a:prstGeom>
        </p:spPr>
      </p:pic>
      <p:pic>
        <p:nvPicPr>
          <p:cNvPr id="3" name="図 2"/>
          <p:cNvPicPr>
            <a:picLocks noChangeAspect="1"/>
          </p:cNvPicPr>
          <p:nvPr/>
        </p:nvPicPr>
        <p:blipFill>
          <a:blip r:embed="rId4"/>
          <a:stretch>
            <a:fillRect/>
          </a:stretch>
        </p:blipFill>
        <p:spPr>
          <a:xfrm>
            <a:off x="542908" y="1624947"/>
            <a:ext cx="3304069" cy="5061962"/>
          </a:xfrm>
          <a:prstGeom prst="rect">
            <a:avLst/>
          </a:prstGeom>
        </p:spPr>
      </p:pic>
      <p:sp>
        <p:nvSpPr>
          <p:cNvPr id="15362" name="Rectangle 2"/>
          <p:cNvSpPr>
            <a:spLocks noGrp="1" noChangeArrowheads="1"/>
          </p:cNvSpPr>
          <p:nvPr>
            <p:ph type="title"/>
          </p:nvPr>
        </p:nvSpPr>
        <p:spPr/>
        <p:txBody>
          <a:bodyPr>
            <a:normAutofit/>
          </a:bodyPr>
          <a:lstStyle/>
          <a:p>
            <a:r>
              <a:rPr lang="ja-JP" altLang="en-US" dirty="0" smtClean="0"/>
              <a:t>度数分布表・代表値</a:t>
            </a:r>
          </a:p>
        </p:txBody>
      </p:sp>
      <p:sp>
        <p:nvSpPr>
          <p:cNvPr id="15363" name="Rectangle 9"/>
          <p:cNvSpPr>
            <a:spLocks noChangeArrowheads="1"/>
          </p:cNvSpPr>
          <p:nvPr/>
        </p:nvSpPr>
        <p:spPr bwMode="auto">
          <a:xfrm>
            <a:off x="4291840" y="4917978"/>
            <a:ext cx="1720320" cy="455237"/>
          </a:xfrm>
          <a:prstGeom prst="rect">
            <a:avLst/>
          </a:prstGeom>
          <a:noFill/>
          <a:ln w="31750" cap="sq" algn="ctr">
            <a:solidFill>
              <a:srgbClr val="FF0000"/>
            </a:solidFill>
            <a:miter lim="800000"/>
            <a:headEnd type="none" w="sm" len="sm"/>
            <a:tailEnd type="none" w="sm" len="sm"/>
          </a:ln>
        </p:spPr>
        <p:txBody>
          <a:bodyPr wrap="none" anchor="ctr"/>
          <a:lstStyle/>
          <a:p>
            <a:endParaRPr lang="ja-JP" altLang="en-US"/>
          </a:p>
        </p:txBody>
      </p:sp>
      <p:sp>
        <p:nvSpPr>
          <p:cNvPr id="15364" name="Line 10"/>
          <p:cNvSpPr>
            <a:spLocks noChangeShapeType="1"/>
          </p:cNvSpPr>
          <p:nvPr/>
        </p:nvSpPr>
        <p:spPr bwMode="auto">
          <a:xfrm>
            <a:off x="359438" y="4338000"/>
            <a:ext cx="3564490" cy="0"/>
          </a:xfrm>
          <a:prstGeom prst="line">
            <a:avLst/>
          </a:prstGeom>
          <a:noFill/>
          <a:ln w="31750" cap="sq">
            <a:solidFill>
              <a:srgbClr val="FF0000"/>
            </a:solidFill>
            <a:round/>
            <a:headEnd type="none" w="sm" len="sm"/>
            <a:tailEnd type="none" w="sm" len="sm"/>
          </a:ln>
        </p:spPr>
        <p:txBody>
          <a:bodyPr wrap="none"/>
          <a:lstStyle/>
          <a:p>
            <a:endParaRPr lang="ja-JP" altLang="en-US"/>
          </a:p>
        </p:txBody>
      </p:sp>
      <p:sp>
        <p:nvSpPr>
          <p:cNvPr id="11" name="Rectangle 9"/>
          <p:cNvSpPr>
            <a:spLocks noChangeArrowheads="1"/>
          </p:cNvSpPr>
          <p:nvPr/>
        </p:nvSpPr>
        <p:spPr bwMode="auto">
          <a:xfrm>
            <a:off x="3275856" y="1700808"/>
            <a:ext cx="576064" cy="4714908"/>
          </a:xfrm>
          <a:prstGeom prst="rect">
            <a:avLst/>
          </a:prstGeom>
          <a:noFill/>
          <a:ln w="31750" cap="sq" algn="ctr">
            <a:solidFill>
              <a:srgbClr val="FF0000"/>
            </a:solidFill>
            <a:miter lim="800000"/>
            <a:headEnd type="none" w="sm" len="sm"/>
            <a:tailEnd type="none" w="sm" len="sm"/>
          </a:ln>
        </p:spPr>
        <p:txBody>
          <a:bodyPr wrap="none" anchor="ctr"/>
          <a:lstStyle/>
          <a:p>
            <a:endParaRPr lang="ja-JP" altLang="en-US"/>
          </a:p>
        </p:txBody>
      </p:sp>
      <p:sp>
        <p:nvSpPr>
          <p:cNvPr id="6" name="テキスト ボックス 5"/>
          <p:cNvSpPr txBox="1"/>
          <p:nvPr/>
        </p:nvSpPr>
        <p:spPr>
          <a:xfrm>
            <a:off x="4192790" y="3949605"/>
            <a:ext cx="4339650" cy="830997"/>
          </a:xfrm>
          <a:prstGeom prst="rect">
            <a:avLst/>
          </a:prstGeom>
          <a:noFill/>
        </p:spPr>
        <p:txBody>
          <a:bodyPr wrap="none" rtlCol="0">
            <a:spAutoFit/>
          </a:bodyPr>
          <a:lstStyle/>
          <a:p>
            <a:r>
              <a:rPr kumimoji="1" lang="ja-JP" altLang="en-US" sz="2400" dirty="0" smtClean="0">
                <a:latin typeface="+mn-ea"/>
                <a:ea typeface="+mn-ea"/>
              </a:rPr>
              <a:t>平均値付近で</a:t>
            </a:r>
            <a:r>
              <a:rPr kumimoji="1" lang="en-US" altLang="ja-JP" sz="2400" dirty="0" smtClean="0">
                <a:latin typeface="+mn-ea"/>
                <a:ea typeface="+mn-ea"/>
              </a:rPr>
              <a:t>2</a:t>
            </a:r>
            <a:r>
              <a:rPr kumimoji="1" lang="ja-JP" altLang="en-US" sz="2400" dirty="0" smtClean="0">
                <a:latin typeface="+mn-ea"/>
                <a:ea typeface="+mn-ea"/>
              </a:rPr>
              <a:t>群に分割すれば</a:t>
            </a:r>
            <a:endParaRPr kumimoji="1" lang="en-US" altLang="ja-JP" sz="2400" dirty="0" smtClean="0">
              <a:latin typeface="+mn-ea"/>
              <a:ea typeface="+mn-ea"/>
            </a:endParaRPr>
          </a:p>
          <a:p>
            <a:r>
              <a:rPr kumimoji="1" lang="ja-JP" altLang="en-US" sz="2400" dirty="0" smtClean="0">
                <a:latin typeface="+mn-ea"/>
                <a:ea typeface="+mn-ea"/>
              </a:rPr>
              <a:t>ほぼ半々に分けられそう</a:t>
            </a:r>
            <a:r>
              <a:rPr kumimoji="1" lang="en-US" altLang="ja-JP" sz="2400" dirty="0" smtClean="0">
                <a:latin typeface="+mn-ea"/>
                <a:ea typeface="+mn-ea"/>
              </a:rPr>
              <a:t>!!</a:t>
            </a:r>
            <a:endParaRPr kumimoji="1" lang="ja-JP" altLang="en-US" sz="2400" dirty="0">
              <a:latin typeface="+mn-ea"/>
              <a:ea typeface="+mn-ea"/>
            </a:endParaRPr>
          </a:p>
        </p:txBody>
      </p:sp>
    </p:spTree>
    <p:extLst>
      <p:ext uri="{BB962C8B-B14F-4D97-AF65-F5344CB8AC3E}">
        <p14:creationId xmlns:p14="http://schemas.microsoft.com/office/powerpoint/2010/main" val="3770272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ja-JP" smtClean="0"/>
              <a:t>2</a:t>
            </a:r>
            <a:r>
              <a:rPr lang="ja-JP" altLang="en-US" smtClean="0"/>
              <a:t>群を分ける変数の作成</a:t>
            </a:r>
          </a:p>
        </p:txBody>
      </p:sp>
      <p:sp>
        <p:nvSpPr>
          <p:cNvPr id="3" name="コンテンツ プレースホルダー 2"/>
          <p:cNvSpPr>
            <a:spLocks noGrp="1"/>
          </p:cNvSpPr>
          <p:nvPr>
            <p:ph idx="1"/>
          </p:nvPr>
        </p:nvSpPr>
        <p:spPr/>
        <p:txBody>
          <a:bodyPr/>
          <a:lstStyle/>
          <a:p>
            <a:r>
              <a:rPr kumimoji="1" lang="ja-JP" altLang="en-US" dirty="0" smtClean="0"/>
              <a:t>使用変数に「外向性得点」を入れて，「変数の作成」→「ダミー変数」→</a:t>
            </a:r>
            <a:r>
              <a:rPr kumimoji="1" lang="ja-JP" altLang="en-US" dirty="0" smtClean="0">
                <a:solidFill>
                  <a:srgbClr val="C00000"/>
                </a:solidFill>
              </a:rPr>
              <a:t>外向性得点</a:t>
            </a:r>
            <a:r>
              <a:rPr kumimoji="1" lang="en-US" altLang="ja-JP" dirty="0" smtClean="0">
                <a:solidFill>
                  <a:srgbClr val="C00000"/>
                </a:solidFill>
              </a:rPr>
              <a:t>_d</a:t>
            </a:r>
            <a:r>
              <a:rPr kumimoji="1" lang="ja-JP" altLang="en-US" dirty="0" smtClean="0"/>
              <a:t>が作成され，平均値より低い値には</a:t>
            </a:r>
            <a:r>
              <a:rPr kumimoji="1" lang="en-US" altLang="ja-JP" dirty="0" smtClean="0"/>
              <a:t>0</a:t>
            </a:r>
            <a:r>
              <a:rPr kumimoji="1" lang="ja-JP" altLang="en-US" dirty="0" err="1" smtClean="0"/>
              <a:t>，</a:t>
            </a:r>
            <a:r>
              <a:rPr kumimoji="1" lang="ja-JP" altLang="en-US" dirty="0" smtClean="0"/>
              <a:t>高い値には</a:t>
            </a:r>
            <a:r>
              <a:rPr kumimoji="1" lang="en-US" altLang="ja-JP" dirty="0" smtClean="0"/>
              <a:t>1</a:t>
            </a:r>
            <a:r>
              <a:rPr kumimoji="1" lang="ja-JP" altLang="en-US" dirty="0" smtClean="0"/>
              <a:t>が割り当てられる</a:t>
            </a:r>
            <a:endParaRPr kumimoji="1" lang="en-US" altLang="ja-JP" dirty="0" smtClean="0"/>
          </a:p>
          <a:p>
            <a:r>
              <a:rPr kumimoji="1" lang="ja-JP" altLang="en-US" dirty="0" smtClean="0"/>
              <a:t>作成された変数を「データセットに追加」</a:t>
            </a:r>
            <a:endParaRPr kumimoji="1" lang="ja-JP" altLang="en-US" dirty="0"/>
          </a:p>
        </p:txBody>
      </p:sp>
      <p:pic>
        <p:nvPicPr>
          <p:cNvPr id="6" name="図 5"/>
          <p:cNvPicPr>
            <a:picLocks noChangeAspect="1"/>
          </p:cNvPicPr>
          <p:nvPr/>
        </p:nvPicPr>
        <p:blipFill>
          <a:blip r:embed="rId3"/>
          <a:stretch>
            <a:fillRect/>
          </a:stretch>
        </p:blipFill>
        <p:spPr>
          <a:xfrm>
            <a:off x="1043608" y="3331339"/>
            <a:ext cx="3755630" cy="3364917"/>
          </a:xfrm>
          <a:prstGeom prst="rect">
            <a:avLst/>
          </a:prstGeom>
        </p:spPr>
      </p:pic>
      <p:sp>
        <p:nvSpPr>
          <p:cNvPr id="8" name="正方形/長方形 7"/>
          <p:cNvSpPr/>
          <p:nvPr/>
        </p:nvSpPr>
        <p:spPr>
          <a:xfrm>
            <a:off x="1187624" y="3789040"/>
            <a:ext cx="2448272" cy="504056"/>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2" name="図 1"/>
          <p:cNvPicPr>
            <a:picLocks noChangeAspect="1"/>
          </p:cNvPicPr>
          <p:nvPr/>
        </p:nvPicPr>
        <p:blipFill>
          <a:blip r:embed="rId4"/>
          <a:stretch>
            <a:fillRect/>
          </a:stretch>
        </p:blipFill>
        <p:spPr>
          <a:xfrm>
            <a:off x="5076056" y="3336125"/>
            <a:ext cx="1885714" cy="3295238"/>
          </a:xfrm>
          <a:prstGeom prst="rect">
            <a:avLst/>
          </a:prstGeom>
        </p:spPr>
      </p:pic>
    </p:spTree>
    <p:extLst>
      <p:ext uri="{BB962C8B-B14F-4D97-AF65-F5344CB8AC3E}">
        <p14:creationId xmlns:p14="http://schemas.microsoft.com/office/powerpoint/2010/main" val="29343748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HAD</a:t>
            </a:r>
            <a:r>
              <a:rPr kumimoji="1" lang="ja-JP" altLang="en-US" dirty="0" smtClean="0"/>
              <a:t>について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動作不良など困ったときは「ここを見ろ」 </a:t>
            </a:r>
            <a:r>
              <a:rPr kumimoji="1" lang="en-US" altLang="ja-JP" dirty="0" smtClean="0"/>
              <a:t>by </a:t>
            </a:r>
            <a:r>
              <a:rPr kumimoji="1" lang="ja-JP" altLang="en-US" dirty="0" smtClean="0"/>
              <a:t>清水先生</a:t>
            </a:r>
            <a:endParaRPr kumimoji="1" lang="en-US" altLang="ja-JP" dirty="0" smtClean="0"/>
          </a:p>
          <a:p>
            <a:r>
              <a:rPr lang="en-US" altLang="ja-JP" dirty="0">
                <a:hlinkClick r:id="rId2"/>
              </a:rPr>
              <a:t>http://norimune.net/3036</a:t>
            </a:r>
            <a:endParaRPr kumimoji="1" lang="ja-JP" altLang="en-US" dirty="0"/>
          </a:p>
        </p:txBody>
      </p:sp>
      <p:pic>
        <p:nvPicPr>
          <p:cNvPr id="4098" name="Picture 2" descr="https://gyazo.com/947c1d4b5f587f03f1effa87057202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905617"/>
            <a:ext cx="5781675" cy="266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12716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altLang="ja-JP" smtClean="0"/>
              <a:t>2</a:t>
            </a:r>
            <a:r>
              <a:rPr lang="ja-JP" altLang="en-US" smtClean="0"/>
              <a:t>群を分ける変数の完成</a:t>
            </a:r>
          </a:p>
        </p:txBody>
      </p:sp>
      <p:sp>
        <p:nvSpPr>
          <p:cNvPr id="19460" name="Rectangle 3"/>
          <p:cNvSpPr>
            <a:spLocks noGrp="1" noChangeArrowheads="1"/>
          </p:cNvSpPr>
          <p:nvPr>
            <p:ph idx="1"/>
          </p:nvPr>
        </p:nvSpPr>
        <p:spPr/>
        <p:txBody>
          <a:bodyPr/>
          <a:lstStyle/>
          <a:p>
            <a:r>
              <a:rPr lang="ja-JP" altLang="en-US" dirty="0" smtClean="0"/>
              <a:t>「データ読み込み」で，モデリングシートに反映させる</a:t>
            </a:r>
            <a:endParaRPr lang="en-US" altLang="ja-JP" dirty="0" smtClean="0"/>
          </a:p>
          <a:p>
            <a:r>
              <a:rPr lang="en-US" altLang="ja-JP" dirty="0" smtClean="0"/>
              <a:t>0</a:t>
            </a:r>
            <a:r>
              <a:rPr lang="ja-JP" altLang="en-US" dirty="0" smtClean="0"/>
              <a:t>と</a:t>
            </a:r>
            <a:r>
              <a:rPr lang="en-US" altLang="ja-JP" dirty="0" smtClean="0"/>
              <a:t>1</a:t>
            </a:r>
            <a:r>
              <a:rPr lang="ja-JP" altLang="en-US" dirty="0" smtClean="0"/>
              <a:t>が</a:t>
            </a:r>
            <a:r>
              <a:rPr lang="ja-JP" altLang="en-US" dirty="0"/>
              <a:t>どちらの群なの</a:t>
            </a:r>
            <a:r>
              <a:rPr lang="ja-JP" altLang="en-US" dirty="0" smtClean="0"/>
              <a:t>か後</a:t>
            </a:r>
            <a:r>
              <a:rPr lang="ja-JP" altLang="en-US" dirty="0"/>
              <a:t>でわからなくならないよう</a:t>
            </a:r>
            <a:r>
              <a:rPr lang="ja-JP" altLang="en-US" dirty="0" smtClean="0"/>
              <a:t>に，この段階で必ず値ラベルをつけておこう</a:t>
            </a:r>
            <a:endParaRPr lang="en-US" altLang="ja-JP" dirty="0" smtClean="0"/>
          </a:p>
          <a:p>
            <a:r>
              <a:rPr lang="ja-JP" altLang="en-US" dirty="0" smtClean="0"/>
              <a:t>ラベルに「</a:t>
            </a:r>
            <a:r>
              <a:rPr lang="en-US" altLang="ja-JP" dirty="0"/>
              <a:t>0=</a:t>
            </a:r>
            <a:r>
              <a:rPr lang="ja-JP" altLang="en-US" dirty="0"/>
              <a:t>外向性低群</a:t>
            </a:r>
            <a:r>
              <a:rPr lang="en-US" altLang="ja-JP" dirty="0"/>
              <a:t>, 1=</a:t>
            </a:r>
            <a:r>
              <a:rPr lang="ja-JP" altLang="en-US" dirty="0"/>
              <a:t>外向性</a:t>
            </a:r>
            <a:r>
              <a:rPr lang="ja-JP" altLang="en-US" dirty="0" smtClean="0"/>
              <a:t>高群」と入力</a:t>
            </a:r>
            <a:endParaRPr lang="en-US" altLang="ja-JP" dirty="0"/>
          </a:p>
          <a:p>
            <a:endParaRPr lang="en-US" altLang="ja-JP" dirty="0" smtClean="0"/>
          </a:p>
          <a:p>
            <a:endParaRPr lang="ja-JP" altLang="en-US" dirty="0" smtClean="0"/>
          </a:p>
        </p:txBody>
      </p:sp>
    </p:spTree>
    <p:extLst>
      <p:ext uri="{BB962C8B-B14F-4D97-AF65-F5344CB8AC3E}">
        <p14:creationId xmlns:p14="http://schemas.microsoft.com/office/powerpoint/2010/main" val="13199683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562792" y="2425080"/>
            <a:ext cx="8018415" cy="3946041"/>
          </a:xfrm>
          <a:prstGeom prst="rect">
            <a:avLst/>
          </a:prstGeom>
        </p:spPr>
      </p:pic>
      <p:sp>
        <p:nvSpPr>
          <p:cNvPr id="2" name="タイトル 1"/>
          <p:cNvSpPr>
            <a:spLocks noGrp="1"/>
          </p:cNvSpPr>
          <p:nvPr>
            <p:ph type="title"/>
          </p:nvPr>
        </p:nvSpPr>
        <p:spPr/>
        <p:txBody>
          <a:bodyPr/>
          <a:lstStyle/>
          <a:p>
            <a:r>
              <a:rPr kumimoji="1" lang="ja-JP" altLang="en-US" dirty="0" smtClean="0"/>
              <a:t>外向性</a:t>
            </a:r>
            <a:r>
              <a:rPr kumimoji="1" lang="en-US" altLang="ja-JP" dirty="0" smtClean="0"/>
              <a:t>2</a:t>
            </a:r>
            <a:r>
              <a:rPr kumimoji="1" lang="ja-JP" altLang="en-US" dirty="0" smtClean="0"/>
              <a:t>群による孤独感の違い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外向性低群の方が孤独感が高い</a:t>
            </a:r>
            <a:r>
              <a:rPr kumimoji="1" lang="en-US" altLang="ja-JP" dirty="0" smtClean="0"/>
              <a:t>(</a:t>
            </a:r>
            <a:r>
              <a:rPr kumimoji="1" lang="en-US" altLang="ja-JP" i="1" dirty="0" smtClean="0"/>
              <a:t>p</a:t>
            </a:r>
            <a:r>
              <a:rPr kumimoji="1" lang="en-US" altLang="ja-JP" dirty="0" smtClean="0"/>
              <a:t>&lt;.001)</a:t>
            </a:r>
            <a:endParaRPr kumimoji="1" lang="ja-JP" altLang="en-US" dirty="0"/>
          </a:p>
        </p:txBody>
      </p:sp>
      <p:sp>
        <p:nvSpPr>
          <p:cNvPr id="5" name="正方形/長方形 4"/>
          <p:cNvSpPr/>
          <p:nvPr/>
        </p:nvSpPr>
        <p:spPr>
          <a:xfrm>
            <a:off x="971600" y="3212976"/>
            <a:ext cx="1440160" cy="504056"/>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正方形/長方形 5"/>
          <p:cNvSpPr/>
          <p:nvPr/>
        </p:nvSpPr>
        <p:spPr>
          <a:xfrm>
            <a:off x="971600" y="4400663"/>
            <a:ext cx="4032448" cy="180465"/>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7" name="Picture 2" descr="レポート に対する画像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0370" y="476672"/>
            <a:ext cx="167492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6758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相関分析</a:t>
            </a:r>
            <a:r>
              <a:rPr kumimoji="1" lang="en-US" altLang="ja-JP" dirty="0" smtClean="0"/>
              <a:t>?</a:t>
            </a:r>
            <a:br>
              <a:rPr kumimoji="1" lang="en-US" altLang="ja-JP" dirty="0" smtClean="0"/>
            </a:br>
            <a:r>
              <a:rPr kumimoji="1" lang="en-US" altLang="ja-JP" dirty="0" smtClean="0"/>
              <a:t>2</a:t>
            </a:r>
            <a:r>
              <a:rPr kumimoji="1" lang="ja-JP" altLang="en-US" dirty="0" smtClean="0"/>
              <a:t>群に分けて平均値の差の検定</a:t>
            </a:r>
            <a:r>
              <a:rPr kumimoji="1" lang="en-US" altLang="ja-JP" dirty="0" smtClean="0"/>
              <a:t>?</a:t>
            </a:r>
            <a:endParaRPr kumimoji="1" lang="ja-JP" altLang="en-US" dirty="0"/>
          </a:p>
        </p:txBody>
      </p:sp>
      <p:sp>
        <p:nvSpPr>
          <p:cNvPr id="7" name="コンテンツ プレースホルダー 6"/>
          <p:cNvSpPr>
            <a:spLocks noGrp="1"/>
          </p:cNvSpPr>
          <p:nvPr>
            <p:ph idx="1"/>
          </p:nvPr>
        </p:nvSpPr>
        <p:spPr/>
        <p:txBody>
          <a:bodyPr/>
          <a:lstStyle/>
          <a:p>
            <a:r>
              <a:rPr kumimoji="1" lang="ja-JP" altLang="en-US" dirty="0" smtClean="0"/>
              <a:t>説明し忘れていました</a:t>
            </a:r>
            <a:endParaRPr kumimoji="1" lang="en-US" altLang="ja-JP" dirty="0" smtClean="0"/>
          </a:p>
          <a:p>
            <a:r>
              <a:rPr kumimoji="1" lang="ja-JP" altLang="en-US" dirty="0" smtClean="0"/>
              <a:t>相関分析（回帰分析）のメリットとデメリット</a:t>
            </a:r>
            <a:endParaRPr kumimoji="1" lang="en-US" altLang="ja-JP" dirty="0" smtClean="0"/>
          </a:p>
          <a:p>
            <a:pPr lvl="1"/>
            <a:r>
              <a:rPr kumimoji="1" lang="ja-JP" altLang="en-US" dirty="0" smtClean="0"/>
              <a:t>外向性得点を「そのまま」使える</a:t>
            </a:r>
            <a:endParaRPr kumimoji="1" lang="en-US" altLang="ja-JP" dirty="0" smtClean="0"/>
          </a:p>
          <a:p>
            <a:pPr lvl="1"/>
            <a:r>
              <a:rPr kumimoji="1" lang="ja-JP" altLang="en-US" dirty="0" smtClean="0"/>
              <a:t>実際問題，得点はどのくらい違うのか？がもやもやする</a:t>
            </a:r>
            <a:endParaRPr kumimoji="1" lang="en-US" altLang="ja-JP" dirty="0" smtClean="0"/>
          </a:p>
          <a:p>
            <a:r>
              <a:rPr kumimoji="1" lang="ja-JP" altLang="en-US" dirty="0" smtClean="0"/>
              <a:t>対応のない</a:t>
            </a:r>
            <a:r>
              <a:rPr kumimoji="1" lang="en-US" altLang="ja-JP" dirty="0" smtClean="0"/>
              <a:t>2</a:t>
            </a:r>
            <a:r>
              <a:rPr kumimoji="1" lang="ja-JP" altLang="en-US" dirty="0" smtClean="0"/>
              <a:t>群の平均値の差の検定の　</a:t>
            </a:r>
            <a:r>
              <a:rPr kumimoji="1" lang="en-US" altLang="ja-JP" dirty="0" smtClean="0"/>
              <a:t>〃</a:t>
            </a:r>
          </a:p>
          <a:p>
            <a:pPr lvl="1"/>
            <a:r>
              <a:rPr kumimoji="1" lang="ja-JP" altLang="en-US" dirty="0" smtClean="0"/>
              <a:t>実際問題，得点はどのくらい違うか？が見える</a:t>
            </a:r>
            <a:endParaRPr kumimoji="1" lang="en-US" altLang="ja-JP" dirty="0" smtClean="0"/>
          </a:p>
          <a:p>
            <a:pPr lvl="1"/>
            <a:r>
              <a:rPr kumimoji="1" lang="ja-JP" altLang="en-US" dirty="0" smtClean="0"/>
              <a:t>外向性の得点分布を</a:t>
            </a:r>
            <a:r>
              <a:rPr kumimoji="1" lang="en-US" altLang="ja-JP" dirty="0" smtClean="0"/>
              <a:t>2</a:t>
            </a:r>
            <a:r>
              <a:rPr kumimoji="1" lang="ja-JP" altLang="en-US" dirty="0" smtClean="0"/>
              <a:t>群に圧縮してしまう</a:t>
            </a:r>
            <a:endParaRPr kumimoji="1" lang="en-US" altLang="ja-JP" dirty="0" smtClean="0"/>
          </a:p>
          <a:p>
            <a:endParaRPr lang="en-US" altLang="ja-JP" dirty="0"/>
          </a:p>
          <a:p>
            <a:r>
              <a:rPr kumimoji="1" lang="ja-JP" altLang="en-US" dirty="0" smtClean="0"/>
              <a:t>どちらを選ぶかは「場合による」</a:t>
            </a:r>
            <a:endParaRPr kumimoji="1" lang="en-US" altLang="ja-JP" dirty="0" smtClean="0"/>
          </a:p>
          <a:p>
            <a:pPr lvl="1"/>
            <a:r>
              <a:rPr kumimoji="1" lang="ja-JP" altLang="en-US" dirty="0" smtClean="0"/>
              <a:t>メリットとデメリットを天秤に</a:t>
            </a:r>
            <a:r>
              <a:rPr kumimoji="1" lang="en-US" altLang="ja-JP" dirty="0" smtClean="0"/>
              <a:t>…</a:t>
            </a:r>
            <a:endParaRPr kumimoji="1" lang="ja-JP" altLang="en-US" dirty="0"/>
          </a:p>
        </p:txBody>
      </p:sp>
      <p:pic>
        <p:nvPicPr>
          <p:cNvPr id="8" name="コンテンツ プレースホルダ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4128" y="4365104"/>
            <a:ext cx="3227644" cy="2285437"/>
          </a:xfrm>
          <a:prstGeom prst="rect">
            <a:avLst/>
          </a:prstGeom>
        </p:spPr>
      </p:pic>
    </p:spTree>
    <p:extLst>
      <p:ext uri="{BB962C8B-B14F-4D97-AF65-F5344CB8AC3E}">
        <p14:creationId xmlns:p14="http://schemas.microsoft.com/office/powerpoint/2010/main" val="37729126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ja-JP" altLang="en-US" dirty="0" smtClean="0"/>
              <a:t>演習課題</a:t>
            </a:r>
          </a:p>
        </p:txBody>
      </p:sp>
      <p:sp>
        <p:nvSpPr>
          <p:cNvPr id="25603" name="Rectangle 3"/>
          <p:cNvSpPr>
            <a:spLocks noGrp="1" noChangeArrowheads="1"/>
          </p:cNvSpPr>
          <p:nvPr>
            <p:ph idx="1"/>
          </p:nvPr>
        </p:nvSpPr>
        <p:spPr/>
        <p:txBody>
          <a:bodyPr/>
          <a:lstStyle/>
          <a:p>
            <a:r>
              <a:rPr lang="ja-JP" altLang="en-US" dirty="0" smtClean="0"/>
              <a:t>ここまでに学んだ分析方法を別のデータに適用する演習課題</a:t>
            </a:r>
            <a:endParaRPr lang="en-US" altLang="ja-JP" dirty="0" smtClean="0"/>
          </a:p>
          <a:p>
            <a:endParaRPr lang="en-US" altLang="ja-JP" dirty="0" smtClean="0"/>
          </a:p>
          <a:p>
            <a:r>
              <a:rPr lang="en-US" altLang="zh-TW" dirty="0" smtClean="0"/>
              <a:t>2018</a:t>
            </a:r>
            <a:r>
              <a:rPr lang="zh-TW" altLang="en-US" dirty="0" smtClean="0"/>
              <a:t>中間</a:t>
            </a:r>
            <a:r>
              <a:rPr lang="zh-TW" altLang="en-US" dirty="0"/>
              <a:t>演習</a:t>
            </a:r>
            <a:r>
              <a:rPr lang="zh-TW" altLang="en-US" dirty="0" smtClean="0"/>
              <a:t>課題</a:t>
            </a:r>
            <a:r>
              <a:rPr lang="en-US" altLang="zh-TW" dirty="0" smtClean="0"/>
              <a:t>.</a:t>
            </a:r>
            <a:r>
              <a:rPr lang="en-US" altLang="zh-TW" dirty="0" err="1" smtClean="0"/>
              <a:t>docx</a:t>
            </a:r>
            <a:endParaRPr lang="en-US" altLang="zh-TW" dirty="0" smtClean="0"/>
          </a:p>
          <a:p>
            <a:r>
              <a:rPr lang="en-US" altLang="zh-TW" dirty="0" smtClean="0"/>
              <a:t>2018</a:t>
            </a:r>
            <a:r>
              <a:rPr lang="zh-TW" altLang="en-US" dirty="0" smtClean="0"/>
              <a:t>中間</a:t>
            </a:r>
            <a:r>
              <a:rPr lang="zh-TW" altLang="en-US" dirty="0"/>
              <a:t>演習</a:t>
            </a:r>
            <a:r>
              <a:rPr lang="zh-TW" altLang="en-US" dirty="0" smtClean="0"/>
              <a:t>課題</a:t>
            </a:r>
            <a:r>
              <a:rPr lang="ja-JP" altLang="en-US" dirty="0" smtClean="0"/>
              <a:t>データ★</a:t>
            </a:r>
            <a:r>
              <a:rPr lang="en-US" altLang="ja-JP" dirty="0" smtClean="0"/>
              <a:t>HAD.xlsm</a:t>
            </a:r>
            <a:endParaRPr lang="en-US" altLang="ja-JP" dirty="0"/>
          </a:p>
        </p:txBody>
      </p:sp>
    </p:spTree>
    <p:extLst>
      <p:ext uri="{BB962C8B-B14F-4D97-AF65-F5344CB8AC3E}">
        <p14:creationId xmlns:p14="http://schemas.microsoft.com/office/powerpoint/2010/main" val="35603485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ctrTitle"/>
          </p:nvPr>
        </p:nvSpPr>
        <p:spPr/>
        <p:txBody>
          <a:bodyPr/>
          <a:lstStyle/>
          <a:p>
            <a:r>
              <a:rPr lang="ja-JP" altLang="en-US" smtClean="0"/>
              <a:t>心理科学統計</a:t>
            </a:r>
            <a:r>
              <a:rPr lang="en-US" altLang="ja-JP" smtClean="0"/>
              <a:t>III</a:t>
            </a:r>
            <a:endParaRPr lang="en-US" altLang="ja-JP" dirty="0" smtClean="0"/>
          </a:p>
        </p:txBody>
      </p:sp>
      <p:sp>
        <p:nvSpPr>
          <p:cNvPr id="686083" name="Rectangle 3"/>
          <p:cNvSpPr>
            <a:spLocks noGrp="1" noChangeArrowheads="1"/>
          </p:cNvSpPr>
          <p:nvPr>
            <p:ph type="subTitle" idx="1"/>
          </p:nvPr>
        </p:nvSpPr>
        <p:spPr/>
        <p:txBody>
          <a:bodyPr/>
          <a:lstStyle/>
          <a:p>
            <a:r>
              <a:rPr lang="ja-JP" altLang="en-US" dirty="0" smtClean="0"/>
              <a:t>第</a:t>
            </a:r>
            <a:r>
              <a:rPr lang="en-US" altLang="ja-JP" dirty="0"/>
              <a:t>7</a:t>
            </a:r>
            <a:r>
              <a:rPr lang="ja-JP" altLang="en-US" dirty="0" smtClean="0"/>
              <a:t>回</a:t>
            </a:r>
            <a:r>
              <a:rPr lang="en-US" altLang="ja-JP" smtClean="0"/>
              <a:t>(5/21)</a:t>
            </a:r>
            <a:endParaRPr lang="en-US" altLang="ja-JP" dirty="0" smtClean="0"/>
          </a:p>
        </p:txBody>
      </p:sp>
    </p:spTree>
    <p:extLst>
      <p:ext uri="{BB962C8B-B14F-4D97-AF65-F5344CB8AC3E}">
        <p14:creationId xmlns:p14="http://schemas.microsoft.com/office/powerpoint/2010/main" val="84742194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中間演習課題の解答解説</a:t>
            </a:r>
            <a:endParaRPr kumimoji="1" lang="ja-JP" altLang="en-US" dirty="0"/>
          </a:p>
        </p:txBody>
      </p:sp>
      <p:sp>
        <p:nvSpPr>
          <p:cNvPr id="3" name="コンテンツ プレースホルダー 2"/>
          <p:cNvSpPr>
            <a:spLocks noGrp="1"/>
          </p:cNvSpPr>
          <p:nvPr>
            <p:ph idx="1"/>
          </p:nvPr>
        </p:nvSpPr>
        <p:spPr/>
        <p:txBody>
          <a:bodyPr/>
          <a:lstStyle/>
          <a:p>
            <a:r>
              <a:rPr lang="en-US" altLang="zh-TW" dirty="0"/>
              <a:t>2018</a:t>
            </a:r>
            <a:r>
              <a:rPr lang="zh-TW" altLang="en-US" dirty="0"/>
              <a:t>中間演習課題解答解説★</a:t>
            </a:r>
            <a:r>
              <a:rPr lang="en-US" altLang="zh-TW" dirty="0" smtClean="0"/>
              <a:t>HAD.xlsm</a:t>
            </a:r>
          </a:p>
          <a:p>
            <a:r>
              <a:rPr kumimoji="1" lang="ja-JP" altLang="en-US" dirty="0" smtClean="0"/>
              <a:t>パスワード保護されています</a:t>
            </a:r>
            <a:endParaRPr kumimoji="1" lang="ja-JP" altLang="en-US" dirty="0"/>
          </a:p>
        </p:txBody>
      </p:sp>
    </p:spTree>
    <p:extLst>
      <p:ext uri="{BB962C8B-B14F-4D97-AF65-F5344CB8AC3E}">
        <p14:creationId xmlns:p14="http://schemas.microsoft.com/office/powerpoint/2010/main" val="32696766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大福帳より</a:t>
            </a:r>
            <a:endParaRPr kumimoji="1" lang="ja-JP" altLang="en-US"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81846"/>
            <a:ext cx="3373127" cy="2284214"/>
          </a:xfrm>
        </p:spPr>
      </p:pic>
      <p:sp>
        <p:nvSpPr>
          <p:cNvPr id="5" name="テキスト ボックス 4"/>
          <p:cNvSpPr txBox="1"/>
          <p:nvPr/>
        </p:nvSpPr>
        <p:spPr>
          <a:xfrm>
            <a:off x="3923928" y="1781846"/>
            <a:ext cx="5032147" cy="2308324"/>
          </a:xfrm>
          <a:prstGeom prst="rect">
            <a:avLst/>
          </a:prstGeom>
          <a:noFill/>
        </p:spPr>
        <p:txBody>
          <a:bodyPr wrap="none" rtlCol="0">
            <a:spAutoFit/>
          </a:bodyPr>
          <a:lstStyle/>
          <a:p>
            <a:r>
              <a:rPr kumimoji="1" lang="ja-JP" altLang="en-US" dirty="0" smtClean="0">
                <a:latin typeface="+mn-ea"/>
                <a:ea typeface="+mn-ea"/>
              </a:rPr>
              <a:t>良いか悪いかと言われたら悪いですね．</a:t>
            </a:r>
            <a:endParaRPr kumimoji="1" lang="en-US" altLang="ja-JP" dirty="0" smtClean="0">
              <a:latin typeface="+mn-ea"/>
              <a:ea typeface="+mn-ea"/>
            </a:endParaRPr>
          </a:p>
          <a:p>
            <a:endParaRPr kumimoji="1" lang="en-US" altLang="ja-JP" dirty="0" smtClean="0">
              <a:latin typeface="+mn-ea"/>
              <a:ea typeface="+mn-ea"/>
            </a:endParaRPr>
          </a:p>
          <a:p>
            <a:r>
              <a:rPr kumimoji="1" lang="ja-JP" altLang="en-US" dirty="0" smtClean="0">
                <a:latin typeface="+mn-ea"/>
                <a:ea typeface="+mn-ea"/>
              </a:rPr>
              <a:t>ただそれで結果が大きく異なるかと言われたら</a:t>
            </a:r>
            <a:endParaRPr kumimoji="1" lang="en-US" altLang="ja-JP" dirty="0" smtClean="0">
              <a:latin typeface="+mn-ea"/>
              <a:ea typeface="+mn-ea"/>
            </a:endParaRPr>
          </a:p>
          <a:p>
            <a:r>
              <a:rPr kumimoji="1" lang="ja-JP" altLang="en-US" dirty="0" smtClean="0">
                <a:latin typeface="+mn-ea"/>
                <a:ea typeface="+mn-ea"/>
              </a:rPr>
              <a:t>そうではないですね．</a:t>
            </a:r>
            <a:endParaRPr kumimoji="1" lang="en-US" altLang="ja-JP" dirty="0" smtClean="0">
              <a:latin typeface="+mn-ea"/>
              <a:ea typeface="+mn-ea"/>
            </a:endParaRPr>
          </a:p>
          <a:p>
            <a:endParaRPr lang="en-US" altLang="ja-JP" dirty="0">
              <a:latin typeface="+mn-ea"/>
              <a:ea typeface="+mn-ea"/>
            </a:endParaRPr>
          </a:p>
          <a:p>
            <a:r>
              <a:rPr kumimoji="1" lang="ja-JP" altLang="en-US" dirty="0" smtClean="0">
                <a:latin typeface="+mn-ea"/>
                <a:ea typeface="+mn-ea"/>
              </a:rPr>
              <a:t>結論として，なるべく気をつけます．</a:t>
            </a:r>
            <a:endParaRPr kumimoji="1" lang="en-US" altLang="ja-JP" dirty="0" smtClean="0">
              <a:latin typeface="+mn-ea"/>
              <a:ea typeface="+mn-ea"/>
            </a:endParaRPr>
          </a:p>
          <a:p>
            <a:endParaRPr kumimoji="1" lang="en-US" altLang="ja-JP" dirty="0" smtClean="0">
              <a:latin typeface="+mn-ea"/>
              <a:ea typeface="+mn-ea"/>
            </a:endParaRPr>
          </a:p>
          <a:p>
            <a:r>
              <a:rPr kumimoji="1" lang="ja-JP" altLang="en-US" dirty="0" smtClean="0">
                <a:latin typeface="+mn-ea"/>
                <a:ea typeface="+mn-ea"/>
              </a:rPr>
              <a:t>ご指摘ありがとうございました．</a:t>
            </a:r>
            <a:endParaRPr kumimoji="1" lang="ja-JP" altLang="en-US" dirty="0">
              <a:latin typeface="+mn-ea"/>
              <a:ea typeface="+mn-ea"/>
            </a:endParaRPr>
          </a:p>
        </p:txBody>
      </p:sp>
    </p:spTree>
    <p:extLst>
      <p:ext uri="{BB962C8B-B14F-4D97-AF65-F5344CB8AC3E}">
        <p14:creationId xmlns:p14="http://schemas.microsoft.com/office/powerpoint/2010/main" val="13172125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ja-JP" altLang="en-US" dirty="0" smtClean="0"/>
              <a:t>分散分析 </a:t>
            </a:r>
            <a:r>
              <a:rPr lang="en-US" altLang="ja-JP" dirty="0" smtClean="0"/>
              <a:t>#</a:t>
            </a:r>
            <a:r>
              <a:rPr lang="ja-JP" altLang="en-US" dirty="0" smtClean="0"/>
              <a:t>とは</a:t>
            </a:r>
          </a:p>
        </p:txBody>
      </p:sp>
      <p:sp>
        <p:nvSpPr>
          <p:cNvPr id="195587" name="Rectangle 3"/>
          <p:cNvSpPr>
            <a:spLocks noGrp="1" noChangeArrowheads="1"/>
          </p:cNvSpPr>
          <p:nvPr>
            <p:ph idx="1"/>
          </p:nvPr>
        </p:nvSpPr>
        <p:spPr/>
        <p:txBody>
          <a:bodyPr/>
          <a:lstStyle/>
          <a:p>
            <a:r>
              <a:rPr lang="ja-JP" altLang="en-US" dirty="0" smtClean="0"/>
              <a:t>とりあえず，まずは思い出そう</a:t>
            </a:r>
            <a:endParaRPr lang="en-US" altLang="ja-JP" dirty="0" smtClean="0"/>
          </a:p>
          <a:p>
            <a:endParaRPr lang="en-US" altLang="ja-JP" dirty="0"/>
          </a:p>
          <a:p>
            <a:r>
              <a:rPr lang="en-US" altLang="ja-JP" dirty="0"/>
              <a:t>3</a:t>
            </a:r>
            <a:r>
              <a:rPr lang="ja-JP" altLang="en-US" dirty="0"/>
              <a:t>つ以上の平均値を比較するときに用いる統計手法</a:t>
            </a:r>
          </a:p>
          <a:p>
            <a:r>
              <a:rPr lang="ja-JP" altLang="en-US" dirty="0"/>
              <a:t>独立変数（要因）が，従属変数（結果）に</a:t>
            </a:r>
            <a:r>
              <a:rPr lang="ja-JP" altLang="en-US" dirty="0" smtClean="0"/>
              <a:t>影響し，データ</a:t>
            </a:r>
            <a:r>
              <a:rPr lang="ja-JP" altLang="en-US" dirty="0"/>
              <a:t>（平均値）間に差をもたらしているかどうかを検討</a:t>
            </a:r>
            <a:r>
              <a:rPr lang="ja-JP" altLang="en-US" dirty="0" smtClean="0"/>
              <a:t>する</a:t>
            </a:r>
            <a:endParaRPr lang="ja-JP" altLang="en-US" dirty="0"/>
          </a:p>
        </p:txBody>
      </p:sp>
    </p:spTree>
    <p:extLst>
      <p:ext uri="{BB962C8B-B14F-4D97-AF65-F5344CB8AC3E}">
        <p14:creationId xmlns:p14="http://schemas.microsoft.com/office/powerpoint/2010/main" val="107477680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p:nvPr>
        </p:nvSpPr>
        <p:spPr/>
        <p:txBody>
          <a:bodyPr/>
          <a:lstStyle/>
          <a:p>
            <a:r>
              <a:rPr lang="ja-JP" altLang="en-US" smtClean="0"/>
              <a:t>例えば</a:t>
            </a:r>
            <a:r>
              <a:rPr lang="en-US" altLang="ja-JP" smtClean="0"/>
              <a:t>…</a:t>
            </a:r>
          </a:p>
        </p:txBody>
      </p:sp>
      <p:sp>
        <p:nvSpPr>
          <p:cNvPr id="700419" name="Rectangle 3"/>
          <p:cNvSpPr>
            <a:spLocks noGrp="1" noChangeArrowheads="1"/>
          </p:cNvSpPr>
          <p:nvPr>
            <p:ph idx="1"/>
          </p:nvPr>
        </p:nvSpPr>
        <p:spPr/>
        <p:txBody>
          <a:bodyPr/>
          <a:lstStyle/>
          <a:p>
            <a:r>
              <a:rPr lang="en-US" altLang="ja-JP" dirty="0" smtClean="0"/>
              <a:t>3</a:t>
            </a:r>
            <a:r>
              <a:rPr lang="ja-JP" altLang="en-US" dirty="0" err="1" smtClean="0"/>
              <a:t>つの</a:t>
            </a:r>
            <a:r>
              <a:rPr lang="ja-JP" altLang="en-US" dirty="0" smtClean="0"/>
              <a:t>学内食堂が提供している，同じメニューのおいしさを比較したい</a:t>
            </a:r>
          </a:p>
          <a:p>
            <a:pPr lvl="1"/>
            <a:r>
              <a:rPr lang="ja-JP" altLang="en-US" dirty="0" smtClean="0"/>
              <a:t>店の種類（独立変数；要因）によって，</a:t>
            </a:r>
            <a:br>
              <a:rPr lang="ja-JP" altLang="en-US" dirty="0" smtClean="0"/>
            </a:br>
            <a:r>
              <a:rPr lang="ja-JP" altLang="en-US" dirty="0" smtClean="0"/>
              <a:t>おいしさの評価（従属変数；結果）は異なるか</a:t>
            </a:r>
            <a:r>
              <a:rPr lang="en-US" altLang="ja-JP" dirty="0" smtClean="0"/>
              <a:t>?</a:t>
            </a:r>
          </a:p>
          <a:p>
            <a:pPr lvl="1"/>
            <a:endParaRPr lang="en-US" altLang="ja-JP" dirty="0" smtClean="0"/>
          </a:p>
        </p:txBody>
      </p:sp>
      <p:pic>
        <p:nvPicPr>
          <p:cNvPr id="700420" name="Picture 4" descr="j0239195[1]"/>
          <p:cNvPicPr>
            <a:picLocks noChangeAspect="1" noChangeArrowheads="1"/>
          </p:cNvPicPr>
          <p:nvPr/>
        </p:nvPicPr>
        <p:blipFill>
          <a:blip r:embed="rId3" cstate="print"/>
          <a:srcRect/>
          <a:stretch>
            <a:fillRect/>
          </a:stretch>
        </p:blipFill>
        <p:spPr bwMode="auto">
          <a:xfrm>
            <a:off x="869466" y="4869557"/>
            <a:ext cx="1509712" cy="1362075"/>
          </a:xfrm>
          <a:prstGeom prst="rect">
            <a:avLst/>
          </a:prstGeom>
          <a:noFill/>
          <a:ln w="9525">
            <a:noFill/>
            <a:miter lim="800000"/>
            <a:headEnd/>
            <a:tailEnd/>
          </a:ln>
        </p:spPr>
      </p:pic>
      <p:sp>
        <p:nvSpPr>
          <p:cNvPr id="700421" name="AutoShape 5"/>
          <p:cNvSpPr>
            <a:spLocks noChangeArrowheads="1"/>
          </p:cNvSpPr>
          <p:nvPr/>
        </p:nvSpPr>
        <p:spPr bwMode="auto">
          <a:xfrm>
            <a:off x="1444142" y="3501008"/>
            <a:ext cx="1800695" cy="1439987"/>
          </a:xfrm>
          <a:prstGeom prst="cloudCallout">
            <a:avLst>
              <a:gd name="adj1" fmla="val -27412"/>
              <a:gd name="adj2" fmla="val 59468"/>
            </a:avLst>
          </a:prstGeom>
          <a:ln>
            <a:headEnd/>
            <a:tailEnd/>
          </a:ln>
        </p:spPr>
        <p:style>
          <a:lnRef idx="1">
            <a:schemeClr val="accent1"/>
          </a:lnRef>
          <a:fillRef idx="3">
            <a:schemeClr val="accent1"/>
          </a:fillRef>
          <a:effectRef idx="2">
            <a:schemeClr val="accent1"/>
          </a:effectRef>
          <a:fontRef idx="minor">
            <a:schemeClr val="lt1"/>
          </a:fontRef>
        </p:style>
        <p:txBody>
          <a:bodyPr anchor="ctr" anchorCtr="1"/>
          <a:lstStyle/>
          <a:p>
            <a:r>
              <a:rPr lang="en-US" altLang="ja-JP" b="0" dirty="0">
                <a:latin typeface="Arial" charset="0"/>
                <a:ea typeface="ＭＳ Ｐゴシック" charset="-128"/>
              </a:rPr>
              <a:t>A</a:t>
            </a:r>
            <a:r>
              <a:rPr lang="ja-JP" altLang="en-US" b="0" dirty="0">
                <a:latin typeface="Arial" charset="0"/>
                <a:ea typeface="ＭＳ Ｐゴシック" charset="-128"/>
              </a:rPr>
              <a:t>食堂</a:t>
            </a:r>
            <a:r>
              <a:rPr lang="en-US" altLang="ja-JP" b="0" dirty="0">
                <a:latin typeface="Arial" charset="0"/>
                <a:ea typeface="ＭＳ Ｐゴシック" charset="-128"/>
              </a:rPr>
              <a:t>?</a:t>
            </a:r>
          </a:p>
          <a:p>
            <a:r>
              <a:rPr lang="ja-JP" altLang="en-US" b="0" dirty="0" smtClean="0">
                <a:latin typeface="Arial" charset="0"/>
                <a:ea typeface="ＭＳ Ｐゴシック" charset="-128"/>
              </a:rPr>
              <a:t>カフェ</a:t>
            </a:r>
            <a:r>
              <a:rPr lang="en-US" altLang="ja-JP" b="0" dirty="0">
                <a:latin typeface="Arial" charset="0"/>
                <a:ea typeface="ＭＳ Ｐゴシック" charset="-128"/>
              </a:rPr>
              <a:t>B?</a:t>
            </a:r>
          </a:p>
          <a:p>
            <a:r>
              <a:rPr lang="ja-JP" altLang="en-US" b="0" dirty="0">
                <a:latin typeface="Arial" charset="0"/>
                <a:ea typeface="ＭＳ Ｐゴシック" charset="-128"/>
              </a:rPr>
              <a:t>定食屋</a:t>
            </a:r>
            <a:r>
              <a:rPr lang="en-US" altLang="ja-JP" b="0" dirty="0">
                <a:latin typeface="Arial" charset="0"/>
                <a:ea typeface="ＭＳ Ｐゴシック" charset="-128"/>
              </a:rPr>
              <a:t>C?</a:t>
            </a:r>
          </a:p>
        </p:txBody>
      </p:sp>
      <p:sp>
        <p:nvSpPr>
          <p:cNvPr id="700422" name="Rectangle 6"/>
          <p:cNvSpPr>
            <a:spLocks noChangeArrowheads="1"/>
          </p:cNvSpPr>
          <p:nvPr/>
        </p:nvSpPr>
        <p:spPr bwMode="auto">
          <a:xfrm>
            <a:off x="3563938" y="3573016"/>
            <a:ext cx="5472112" cy="2376488"/>
          </a:xfrm>
          <a:prstGeom prst="rect">
            <a:avLst/>
          </a:prstGeom>
          <a:noFill/>
          <a:ln w="9525">
            <a:noFill/>
            <a:miter lim="800000"/>
            <a:headEnd/>
            <a:tailEnd/>
          </a:ln>
        </p:spPr>
        <p:txBody>
          <a:bodyPr/>
          <a:lstStyle/>
          <a:p>
            <a:pPr marL="342900" indent="-342900" algn="l">
              <a:spcBef>
                <a:spcPct val="20000"/>
              </a:spcBef>
              <a:buClr>
                <a:schemeClr val="hlink"/>
              </a:buClr>
              <a:buSzPct val="90000"/>
              <a:buFont typeface="Wingdings" pitchFamily="2" charset="2"/>
              <a:buChar char="v"/>
            </a:pPr>
            <a:r>
              <a:rPr lang="en-US" altLang="ja-JP" sz="2000" b="0" dirty="0" smtClean="0">
                <a:latin typeface="+mn-lt"/>
                <a:ea typeface="+mn-ea"/>
              </a:rPr>
              <a:t>3</a:t>
            </a:r>
            <a:r>
              <a:rPr lang="ja-JP" altLang="en-US" sz="2000" b="0" dirty="0" smtClean="0">
                <a:latin typeface="+mn-lt"/>
                <a:ea typeface="+mn-ea"/>
              </a:rPr>
              <a:t>店の</a:t>
            </a:r>
            <a:r>
              <a:rPr lang="ja-JP" altLang="en-US" sz="2000" b="0" dirty="0">
                <a:latin typeface="+mn-lt"/>
                <a:ea typeface="+mn-ea"/>
              </a:rPr>
              <a:t>「おいしさ」を（数値で）評定し，複数人による評価の平均値を比較して，統計的に意味のある違いがあると分かれば，「おいしさの評価」に店の種類の効果がみられた（店によっておいしさが異なる）ということになる</a:t>
            </a:r>
          </a:p>
        </p:txBody>
      </p:sp>
    </p:spTree>
    <p:extLst>
      <p:ext uri="{BB962C8B-B14F-4D97-AF65-F5344CB8AC3E}">
        <p14:creationId xmlns:p14="http://schemas.microsoft.com/office/powerpoint/2010/main" val="232899019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r>
              <a:rPr lang="ja-JP" altLang="en-US" smtClean="0"/>
              <a:t>実際にデータを取ってみた</a:t>
            </a:r>
          </a:p>
        </p:txBody>
      </p:sp>
      <p:sp>
        <p:nvSpPr>
          <p:cNvPr id="778243" name="Rectangle 3"/>
          <p:cNvSpPr>
            <a:spLocks noGrp="1" noChangeArrowheads="1"/>
          </p:cNvSpPr>
          <p:nvPr>
            <p:ph idx="1"/>
          </p:nvPr>
        </p:nvSpPr>
        <p:spPr/>
        <p:txBody>
          <a:bodyPr/>
          <a:lstStyle/>
          <a:p>
            <a:r>
              <a:rPr lang="ja-JP" altLang="en-US" dirty="0" smtClean="0"/>
              <a:t>学生</a:t>
            </a:r>
            <a:r>
              <a:rPr lang="en-US" altLang="ja-JP" dirty="0" smtClean="0"/>
              <a:t>12</a:t>
            </a:r>
            <a:r>
              <a:rPr lang="ja-JP" altLang="en-US" dirty="0" smtClean="0"/>
              <a:t>名が</a:t>
            </a:r>
            <a:r>
              <a:rPr lang="en-US" altLang="ja-JP" dirty="0" smtClean="0"/>
              <a:t>4</a:t>
            </a:r>
            <a:r>
              <a:rPr lang="ja-JP" altLang="en-US" dirty="0" smtClean="0"/>
              <a:t>名ずつのチーム</a:t>
            </a:r>
            <a:r>
              <a:rPr lang="en-US" altLang="ja-JP" dirty="0" smtClean="0"/>
              <a:t>1</a:t>
            </a:r>
            <a:r>
              <a:rPr lang="ja-JP" altLang="en-US" dirty="0" smtClean="0"/>
              <a:t>～</a:t>
            </a:r>
            <a:r>
              <a:rPr lang="en-US" altLang="ja-JP" dirty="0" smtClean="0"/>
              <a:t>3</a:t>
            </a:r>
            <a:r>
              <a:rPr lang="ja-JP" altLang="en-US" dirty="0" smtClean="0"/>
              <a:t>に分かれ，</a:t>
            </a:r>
            <a:br>
              <a:rPr lang="ja-JP" altLang="en-US" dirty="0" smtClean="0"/>
            </a:br>
            <a:r>
              <a:rPr lang="ja-JP" altLang="en-US" dirty="0" smtClean="0"/>
              <a:t>各チームのメンバーは</a:t>
            </a:r>
            <a:r>
              <a:rPr lang="en-US" altLang="ja-JP" dirty="0" smtClean="0"/>
              <a:t>A/B/C</a:t>
            </a:r>
            <a:r>
              <a:rPr lang="ja-JP" altLang="en-US" dirty="0" smtClean="0"/>
              <a:t>いずれか</a:t>
            </a:r>
            <a:r>
              <a:rPr lang="en-US" altLang="ja-JP" dirty="0" smtClean="0"/>
              <a:t>1</a:t>
            </a:r>
            <a:r>
              <a:rPr lang="ja-JP" altLang="en-US" dirty="0" smtClean="0"/>
              <a:t>店で食事をし，</a:t>
            </a:r>
            <a:r>
              <a:rPr lang="en-US" altLang="ja-JP" dirty="0" smtClean="0"/>
              <a:t/>
            </a:r>
            <a:br>
              <a:rPr lang="en-US" altLang="ja-JP" dirty="0" smtClean="0"/>
            </a:br>
            <a:r>
              <a:rPr lang="ja-JP" altLang="en-US" dirty="0" smtClean="0"/>
              <a:t>そのおいしさを</a:t>
            </a:r>
            <a:r>
              <a:rPr lang="en-US" altLang="ja-JP" dirty="0" smtClean="0"/>
              <a:t>0</a:t>
            </a:r>
            <a:r>
              <a:rPr lang="ja-JP" altLang="en-US" dirty="0" smtClean="0"/>
              <a:t>～</a:t>
            </a:r>
            <a:r>
              <a:rPr lang="en-US" altLang="ja-JP" dirty="0" smtClean="0"/>
              <a:t>10</a:t>
            </a:r>
            <a:r>
              <a:rPr lang="ja-JP" altLang="en-US" dirty="0" smtClean="0"/>
              <a:t>点の</a:t>
            </a:r>
            <a:r>
              <a:rPr lang="en-US" altLang="ja-JP" dirty="0" smtClean="0"/>
              <a:t>1</a:t>
            </a:r>
            <a:r>
              <a:rPr lang="ja-JP" altLang="en-US" dirty="0" smtClean="0"/>
              <a:t>点刻みで評価した，</a:t>
            </a:r>
            <a:r>
              <a:rPr lang="en-US" altLang="ja-JP" dirty="0" smtClean="0"/>
              <a:t/>
            </a:r>
            <a:br>
              <a:rPr lang="en-US" altLang="ja-JP" dirty="0" smtClean="0"/>
            </a:br>
            <a:r>
              <a:rPr lang="ja-JP" altLang="en-US" dirty="0" smtClean="0"/>
              <a:t>という場合なら</a:t>
            </a:r>
            <a:r>
              <a:rPr lang="en-US" altLang="ja-JP" dirty="0" smtClean="0"/>
              <a:t>…</a:t>
            </a:r>
            <a:endParaRPr lang="ja-JP" altLang="en-US" dirty="0" smtClean="0"/>
          </a:p>
          <a:p>
            <a:endParaRPr lang="ja-JP" altLang="en-US" dirty="0" smtClean="0"/>
          </a:p>
        </p:txBody>
      </p:sp>
      <p:graphicFrame>
        <p:nvGraphicFramePr>
          <p:cNvPr id="778280" name="Group 40"/>
          <p:cNvGraphicFramePr>
            <a:graphicFrameLocks noGrp="1"/>
          </p:cNvGraphicFramePr>
          <p:nvPr>
            <p:extLst/>
          </p:nvPr>
        </p:nvGraphicFramePr>
        <p:xfrm>
          <a:off x="1475656" y="3356992"/>
          <a:ext cx="3456384" cy="2431987"/>
        </p:xfrm>
        <a:graphic>
          <a:graphicData uri="http://schemas.openxmlformats.org/drawingml/2006/table">
            <a:tbl>
              <a:tblPr>
                <a:effectLst>
                  <a:outerShdw blurRad="50800" dist="38100" dir="2700000" algn="tl" rotWithShape="0">
                    <a:prstClr val="black">
                      <a:alpha val="40000"/>
                    </a:prstClr>
                  </a:outerShdw>
                </a:effectLst>
                <a:tableStyleId>{3C2FFA5D-87B4-456A-9821-1D502468CF0F}</a:tableStyleId>
              </a:tblPr>
              <a:tblGrid>
                <a:gridCol w="1181842">
                  <a:extLst>
                    <a:ext uri="{9D8B030D-6E8A-4147-A177-3AD203B41FA5}">
                      <a16:colId xmlns:a16="http://schemas.microsoft.com/office/drawing/2014/main" val="20000"/>
                    </a:ext>
                  </a:extLst>
                </a:gridCol>
                <a:gridCol w="1183279">
                  <a:extLst>
                    <a:ext uri="{9D8B030D-6E8A-4147-A177-3AD203B41FA5}">
                      <a16:colId xmlns:a16="http://schemas.microsoft.com/office/drawing/2014/main" val="20001"/>
                    </a:ext>
                  </a:extLst>
                </a:gridCol>
                <a:gridCol w="1091263">
                  <a:extLst>
                    <a:ext uri="{9D8B030D-6E8A-4147-A177-3AD203B41FA5}">
                      <a16:colId xmlns:a16="http://schemas.microsoft.com/office/drawing/2014/main" val="20002"/>
                    </a:ext>
                  </a:extLst>
                </a:gridCol>
              </a:tblGrid>
              <a:tr h="3443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smtClean="0">
                          <a:ln>
                            <a:noFill/>
                          </a:ln>
                          <a:effectLst/>
                        </a:rPr>
                        <a:t>チーム</a:t>
                      </a:r>
                      <a:r>
                        <a:rPr kumimoji="1" lang="en-US" altLang="ja-JP" sz="1600" u="none" strike="noStrike" cap="none" normalizeH="0" baseline="0" dirty="0" smtClean="0">
                          <a:ln>
                            <a:noFill/>
                          </a:ln>
                          <a:effectLst/>
                        </a:rPr>
                        <a:t>1</a:t>
                      </a:r>
                      <a:endParaRPr kumimoji="1" lang="en-US" altLang="ja-JP" sz="1600" b="0" i="0" u="none" strike="noStrike" cap="none" normalizeH="0" baseline="0" dirty="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smtClean="0">
                          <a:ln>
                            <a:noFill/>
                          </a:ln>
                          <a:effectLst/>
                        </a:rPr>
                        <a:t>チーム</a:t>
                      </a:r>
                      <a:r>
                        <a:rPr kumimoji="1" lang="en-US" altLang="ja-JP" sz="1600" u="none" strike="noStrike" cap="none" normalizeH="0" baseline="0" smtClean="0">
                          <a:ln>
                            <a:noFill/>
                          </a:ln>
                          <a:effectLst/>
                        </a:rPr>
                        <a:t>2</a:t>
                      </a:r>
                      <a:endParaRPr kumimoji="1" lang="en-US" altLang="ja-JP" sz="1600" b="0" i="0" u="none" strike="noStrike" cap="none" normalizeH="0" baseline="0" smtClean="0">
                        <a:ln>
                          <a:noFill/>
                        </a:ln>
                        <a:solidFill>
                          <a:schemeClr val="tx1"/>
                        </a:solidFill>
                        <a:effectLst/>
                        <a:latin typeface="Times New Roman" pitchFamily="18"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smtClean="0">
                          <a:ln>
                            <a:noFill/>
                          </a:ln>
                          <a:effectLst/>
                        </a:rPr>
                        <a:t>チーム</a:t>
                      </a:r>
                      <a:r>
                        <a:rPr kumimoji="1" lang="en-US" altLang="ja-JP" sz="1600" u="none" strike="noStrike" cap="none" normalizeH="0" baseline="0" dirty="0" smtClean="0">
                          <a:ln>
                            <a:noFill/>
                          </a:ln>
                          <a:effectLst/>
                        </a:rPr>
                        <a:t>3</a:t>
                      </a:r>
                      <a:endParaRPr kumimoji="1" lang="en-US" altLang="ja-JP" sz="1600" b="0" i="0" u="none" strike="noStrike" cap="none" normalizeH="0" baseline="0" dirty="0" smtClean="0">
                        <a:ln>
                          <a:noFill/>
                        </a:ln>
                        <a:solidFill>
                          <a:schemeClr val="tx1"/>
                        </a:solidFill>
                        <a:effectLst/>
                        <a:latin typeface="Times New Roman" pitchFamily="18" charset="0"/>
                        <a:ea typeface="ＭＳ Ｐ明朝" charset="-128"/>
                        <a:cs typeface="Times New Roman" pitchFamily="18" charset="0"/>
                      </a:endParaRPr>
                    </a:p>
                  </a:txBody>
                  <a:tcPr marL="73220" marR="73220" marT="38075" marB="38075" anchor="ctr" anchorCtr="1" horzOverflow="overflow"/>
                </a:tc>
                <a:extLst>
                  <a:ext uri="{0D108BD9-81ED-4DB2-BD59-A6C34878D82A}">
                    <a16:rowId xmlns:a16="http://schemas.microsoft.com/office/drawing/2014/main" val="10000"/>
                  </a:ext>
                </a:extLst>
              </a:tr>
              <a:tr h="3737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dirty="0" smtClean="0">
                          <a:ln>
                            <a:noFill/>
                          </a:ln>
                          <a:effectLst/>
                        </a:rPr>
                        <a:t>A</a:t>
                      </a:r>
                      <a:r>
                        <a:rPr kumimoji="1" lang="ja-JP" altLang="en-US" sz="2000" u="none" strike="noStrike" cap="none" normalizeH="0" baseline="0" dirty="0" smtClean="0">
                          <a:ln>
                            <a:noFill/>
                          </a:ln>
                          <a:effectLst/>
                        </a:rPr>
                        <a:t>食堂</a:t>
                      </a:r>
                      <a:endParaRPr kumimoji="1" lang="ja-JP" altLang="en-US" sz="3300" b="0" i="0" u="none" strike="noStrike" cap="none" normalizeH="0" baseline="0" dirty="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smtClean="0">
                          <a:ln>
                            <a:noFill/>
                          </a:ln>
                          <a:effectLst/>
                        </a:rPr>
                        <a:t>カフェ</a:t>
                      </a:r>
                      <a:r>
                        <a:rPr kumimoji="1" lang="en-US" altLang="ja-JP" sz="1600" u="none" strike="noStrike" cap="none" normalizeH="0" baseline="0" dirty="0" smtClean="0">
                          <a:ln>
                            <a:noFill/>
                          </a:ln>
                          <a:effectLst/>
                        </a:rPr>
                        <a:t>B</a:t>
                      </a:r>
                      <a:endParaRPr kumimoji="1" lang="en-US" altLang="ja-JP" sz="1600" b="0" i="0" u="none" strike="noStrike" cap="none" normalizeH="0" baseline="0" dirty="0" smtClean="0">
                        <a:ln>
                          <a:noFill/>
                        </a:ln>
                        <a:solidFill>
                          <a:schemeClr val="tx1"/>
                        </a:solidFill>
                        <a:effectLst/>
                        <a:latin typeface="Times New Roman" pitchFamily="18"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smtClean="0">
                          <a:ln>
                            <a:noFill/>
                          </a:ln>
                          <a:effectLst/>
                        </a:rPr>
                        <a:t>喫茶</a:t>
                      </a:r>
                      <a:r>
                        <a:rPr kumimoji="1" lang="en-US" altLang="ja-JP" sz="1600" u="none" strike="noStrike" cap="none" normalizeH="0" baseline="0" smtClean="0">
                          <a:ln>
                            <a:noFill/>
                          </a:ln>
                          <a:effectLst/>
                        </a:rPr>
                        <a:t>C</a:t>
                      </a:r>
                      <a:endParaRPr kumimoji="1" lang="en-US" altLang="ja-JP" sz="1600" b="0" i="0" u="none" strike="noStrike" cap="none" normalizeH="0" baseline="0" smtClean="0">
                        <a:ln>
                          <a:noFill/>
                        </a:ln>
                        <a:solidFill>
                          <a:schemeClr val="tx1"/>
                        </a:solidFill>
                        <a:effectLst/>
                        <a:latin typeface="Times New Roman" pitchFamily="18" charset="0"/>
                        <a:ea typeface="ＭＳ Ｐ明朝" charset="-128"/>
                        <a:cs typeface="Times New Roman" pitchFamily="18" charset="0"/>
                      </a:endParaRPr>
                    </a:p>
                  </a:txBody>
                  <a:tcPr marL="73220" marR="73220" marT="38075" marB="38075" anchor="ctr" anchorCtr="1" horzOverflow="overflow"/>
                </a:tc>
                <a:extLst>
                  <a:ext uri="{0D108BD9-81ED-4DB2-BD59-A6C34878D82A}">
                    <a16:rowId xmlns:a16="http://schemas.microsoft.com/office/drawing/2014/main" val="10001"/>
                  </a:ext>
                </a:extLst>
              </a:tr>
              <a:tr h="423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smtClean="0">
                          <a:ln>
                            <a:noFill/>
                          </a:ln>
                          <a:effectLst/>
                        </a:rPr>
                        <a:t>5</a:t>
                      </a:r>
                      <a:endParaRPr kumimoji="1" lang="en-US" altLang="ja-JP" sz="23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smtClean="0">
                          <a:ln>
                            <a:noFill/>
                          </a:ln>
                          <a:effectLst/>
                        </a:rPr>
                        <a:t>3</a:t>
                      </a:r>
                      <a:endParaRPr kumimoji="1" lang="en-US" altLang="ja-JP" sz="23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smtClean="0">
                          <a:ln>
                            <a:noFill/>
                          </a:ln>
                          <a:effectLst/>
                        </a:rPr>
                        <a:t>7</a:t>
                      </a:r>
                      <a:endParaRPr kumimoji="1" lang="en-US" altLang="ja-JP" sz="23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extLst>
                  <a:ext uri="{0D108BD9-81ED-4DB2-BD59-A6C34878D82A}">
                    <a16:rowId xmlns:a16="http://schemas.microsoft.com/office/drawing/2014/main" val="10002"/>
                  </a:ext>
                </a:extLst>
              </a:tr>
              <a:tr h="423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smtClean="0">
                          <a:ln>
                            <a:noFill/>
                          </a:ln>
                          <a:effectLst/>
                        </a:rPr>
                        <a:t>4</a:t>
                      </a:r>
                      <a:endParaRPr kumimoji="1" lang="en-US" altLang="ja-JP" sz="23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dirty="0" smtClean="0">
                          <a:ln>
                            <a:noFill/>
                          </a:ln>
                          <a:effectLst/>
                        </a:rPr>
                        <a:t>4</a:t>
                      </a:r>
                      <a:endParaRPr kumimoji="1" lang="en-US" altLang="ja-JP" sz="2300" b="0" i="0" u="none" strike="noStrike" cap="none" normalizeH="0" baseline="0" dirty="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smtClean="0">
                          <a:ln>
                            <a:noFill/>
                          </a:ln>
                          <a:effectLst/>
                        </a:rPr>
                        <a:t>8</a:t>
                      </a:r>
                      <a:endParaRPr kumimoji="1" lang="en-US" altLang="ja-JP" sz="23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extLst>
                  <a:ext uri="{0D108BD9-81ED-4DB2-BD59-A6C34878D82A}">
                    <a16:rowId xmlns:a16="http://schemas.microsoft.com/office/drawing/2014/main" val="10003"/>
                  </a:ext>
                </a:extLst>
              </a:tr>
              <a:tr h="423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smtClean="0">
                          <a:ln>
                            <a:noFill/>
                          </a:ln>
                          <a:effectLst/>
                        </a:rPr>
                        <a:t>6</a:t>
                      </a:r>
                      <a:endParaRPr kumimoji="1" lang="en-US" altLang="ja-JP" sz="23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smtClean="0">
                          <a:ln>
                            <a:noFill/>
                          </a:ln>
                          <a:effectLst/>
                        </a:rPr>
                        <a:t>4</a:t>
                      </a:r>
                      <a:endParaRPr kumimoji="1" lang="en-US" altLang="ja-JP" sz="23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smtClean="0">
                          <a:ln>
                            <a:noFill/>
                          </a:ln>
                          <a:effectLst/>
                        </a:rPr>
                        <a:t>9</a:t>
                      </a:r>
                      <a:endParaRPr kumimoji="1" lang="en-US" altLang="ja-JP" sz="23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extLst>
                  <a:ext uri="{0D108BD9-81ED-4DB2-BD59-A6C34878D82A}">
                    <a16:rowId xmlns:a16="http://schemas.microsoft.com/office/drawing/2014/main" val="10004"/>
                  </a:ext>
                </a:extLst>
              </a:tr>
              <a:tr h="42331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dirty="0" smtClean="0">
                          <a:ln>
                            <a:noFill/>
                          </a:ln>
                          <a:effectLst/>
                        </a:rPr>
                        <a:t>7</a:t>
                      </a:r>
                      <a:endParaRPr kumimoji="1" lang="en-US" altLang="ja-JP" sz="2300" b="0" i="0" u="none" strike="noStrike" cap="none" normalizeH="0" baseline="0" dirty="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smtClean="0">
                          <a:ln>
                            <a:noFill/>
                          </a:ln>
                          <a:effectLst/>
                        </a:rPr>
                        <a:t>3</a:t>
                      </a:r>
                      <a:endParaRPr kumimoji="1" lang="en-US" altLang="ja-JP" sz="23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300" u="none" strike="noStrike" cap="none" normalizeH="0" baseline="0" dirty="0" smtClean="0">
                          <a:ln>
                            <a:noFill/>
                          </a:ln>
                          <a:effectLst/>
                        </a:rPr>
                        <a:t>6</a:t>
                      </a:r>
                      <a:endParaRPr kumimoji="1" lang="en-US" altLang="ja-JP" sz="2300" b="0" i="0" u="none" strike="noStrike" cap="none" normalizeH="0" baseline="0" dirty="0" smtClean="0">
                        <a:ln>
                          <a:noFill/>
                        </a:ln>
                        <a:solidFill>
                          <a:schemeClr val="tx1"/>
                        </a:solidFill>
                        <a:effectLst/>
                        <a:latin typeface="Tahoma" pitchFamily="34" charset="0"/>
                        <a:ea typeface="ＭＳ Ｐ明朝" charset="-128"/>
                        <a:cs typeface="Times New Roman" pitchFamily="18" charset="0"/>
                      </a:endParaRPr>
                    </a:p>
                  </a:txBody>
                  <a:tcPr marL="73220" marR="73220" marT="38075" marB="38075" anchor="ctr" anchorCtr="1" horzOverflow="overflow"/>
                </a:tc>
                <a:extLst>
                  <a:ext uri="{0D108BD9-81ED-4DB2-BD59-A6C34878D82A}">
                    <a16:rowId xmlns:a16="http://schemas.microsoft.com/office/drawing/2014/main" val="10005"/>
                  </a:ext>
                </a:extLst>
              </a:tr>
            </a:tbl>
          </a:graphicData>
        </a:graphic>
      </p:graphicFrame>
      <p:pic>
        <p:nvPicPr>
          <p:cNvPr id="9" name="Picture 3" descr="C:\Documents and Settings\asarin\My Documents\My Dropbox\☆講義関連\2013心理科学統計III\食べ比べ資料☆関学大生協学生委員会だより　カレーの食べ比べ.png"/>
          <p:cNvPicPr>
            <a:picLocks noChangeAspect="1" noChangeArrowheads="1"/>
          </p:cNvPicPr>
          <p:nvPr/>
        </p:nvPicPr>
        <p:blipFill>
          <a:blip r:embed="rId3" cstate="print"/>
          <a:srcRect/>
          <a:stretch>
            <a:fillRect/>
          </a:stretch>
        </p:blipFill>
        <p:spPr bwMode="auto">
          <a:xfrm>
            <a:off x="5890025" y="2852936"/>
            <a:ext cx="2736304" cy="3865246"/>
          </a:xfrm>
          <a:prstGeom prst="rect">
            <a:avLst/>
          </a:prstGeom>
          <a:noFill/>
        </p:spPr>
      </p:pic>
      <p:sp>
        <p:nvSpPr>
          <p:cNvPr id="2" name="テキスト ボックス 1"/>
          <p:cNvSpPr txBox="1"/>
          <p:nvPr/>
        </p:nvSpPr>
        <p:spPr>
          <a:xfrm>
            <a:off x="578142" y="5951260"/>
            <a:ext cx="5251412" cy="738664"/>
          </a:xfrm>
          <a:prstGeom prst="rect">
            <a:avLst/>
          </a:prstGeom>
          <a:noFill/>
        </p:spPr>
        <p:txBody>
          <a:bodyPr wrap="square" rtlCol="0">
            <a:spAutoFit/>
          </a:bodyPr>
          <a:lstStyle/>
          <a:p>
            <a:r>
              <a:rPr kumimoji="1" lang="ja-JP" altLang="en-US" dirty="0" smtClean="0"/>
              <a:t>各店のおいしさ評価はそれぞれ別人がしているので，平均値に対応はない＝</a:t>
            </a:r>
            <a:r>
              <a:rPr kumimoji="1" lang="ja-JP" altLang="en-US" sz="2400" b="1" dirty="0" smtClean="0">
                <a:solidFill>
                  <a:srgbClr val="FF0000"/>
                </a:solidFill>
              </a:rPr>
              <a:t>参加者間要因</a:t>
            </a:r>
            <a:endParaRPr kumimoji="1" lang="ja-JP" altLang="en-US" sz="2400" b="1" dirty="0">
              <a:solidFill>
                <a:srgbClr val="FF0000"/>
              </a:solidFill>
            </a:endParaRPr>
          </a:p>
        </p:txBody>
      </p:sp>
    </p:spTree>
    <p:extLst>
      <p:ext uri="{BB962C8B-B14F-4D97-AF65-F5344CB8AC3E}">
        <p14:creationId xmlns:p14="http://schemas.microsoft.com/office/powerpoint/2010/main" val="17179993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HAD</a:t>
            </a:r>
            <a:r>
              <a:rPr kumimoji="1" lang="ja-JP" altLang="en-US" dirty="0" smtClean="0"/>
              <a:t>の基本的な使い方</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ダウンロードした</a:t>
            </a:r>
            <a:r>
              <a:rPr lang="en-US" altLang="ja-JP" dirty="0" smtClean="0"/>
              <a:t>HAD</a:t>
            </a:r>
            <a:r>
              <a:rPr lang="ja-JP" altLang="en-US" dirty="0" smtClean="0"/>
              <a:t>をダブルクリックで起動する</a:t>
            </a:r>
            <a:endParaRPr lang="en-US" altLang="ja-JP" dirty="0" smtClean="0"/>
          </a:p>
          <a:p>
            <a:pPr lvl="1"/>
            <a:r>
              <a:rPr lang="ja-JP" altLang="en-US" dirty="0" smtClean="0"/>
              <a:t>いろいろなトラブルを乗り越える</a:t>
            </a:r>
            <a:endParaRPr lang="en-US" altLang="ja-JP" dirty="0" smtClean="0"/>
          </a:p>
          <a:p>
            <a:endParaRPr lang="en-US" altLang="ja-JP" dirty="0"/>
          </a:p>
          <a:p>
            <a:r>
              <a:rPr lang="ja-JP" altLang="en-US" dirty="0" smtClean="0"/>
              <a:t>データを入力するか，コピペするか，</a:t>
            </a:r>
            <a:r>
              <a:rPr lang="en-US" altLang="ja-JP" dirty="0" smtClean="0"/>
              <a:t>csv</a:t>
            </a:r>
            <a:r>
              <a:rPr lang="ja-JP" altLang="en-US" dirty="0" smtClean="0"/>
              <a:t>ファイルを読み込む</a:t>
            </a:r>
            <a:endParaRPr lang="en-US" altLang="ja-JP" dirty="0" smtClean="0"/>
          </a:p>
          <a:p>
            <a:r>
              <a:rPr lang="ja-JP" altLang="en-US" dirty="0" smtClean="0"/>
              <a:t>データを</a:t>
            </a:r>
            <a:r>
              <a:rPr lang="en-US" altLang="ja-JP" dirty="0" smtClean="0"/>
              <a:t>HAD</a:t>
            </a:r>
            <a:r>
              <a:rPr lang="ja-JP" altLang="en-US" dirty="0" smtClean="0"/>
              <a:t>に読み込ませる</a:t>
            </a:r>
            <a:endParaRPr lang="en-US" altLang="ja-JP" dirty="0" smtClean="0"/>
          </a:p>
          <a:p>
            <a:endParaRPr lang="en-US" altLang="ja-JP" dirty="0"/>
          </a:p>
          <a:p>
            <a:r>
              <a:rPr lang="en-US" altLang="ja-JP" dirty="0" smtClean="0"/>
              <a:t>《</a:t>
            </a:r>
            <a:r>
              <a:rPr lang="ja-JP" altLang="en-US" dirty="0" smtClean="0"/>
              <a:t>適当に実習</a:t>
            </a:r>
            <a:r>
              <a:rPr lang="en-US" altLang="ja-JP" dirty="0" smtClean="0"/>
              <a:t>》</a:t>
            </a:r>
          </a:p>
        </p:txBody>
      </p:sp>
    </p:spTree>
    <p:extLst>
      <p:ext uri="{BB962C8B-B14F-4D97-AF65-F5344CB8AC3E}">
        <p14:creationId xmlns:p14="http://schemas.microsoft.com/office/powerpoint/2010/main" val="141568534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ja-JP" altLang="en-US" dirty="0"/>
              <a:t>参加者間要因の基本的</a:t>
            </a:r>
            <a:r>
              <a:rPr lang="ja-JP" altLang="en-US" dirty="0" smtClean="0"/>
              <a:t>な考え方</a:t>
            </a:r>
          </a:p>
        </p:txBody>
      </p:sp>
      <p:sp>
        <p:nvSpPr>
          <p:cNvPr id="702467" name="Rectangle 3"/>
          <p:cNvSpPr>
            <a:spLocks noGrp="1" noChangeArrowheads="1"/>
          </p:cNvSpPr>
          <p:nvPr>
            <p:ph idx="1"/>
          </p:nvPr>
        </p:nvSpPr>
        <p:spPr/>
        <p:txBody>
          <a:bodyPr/>
          <a:lstStyle/>
          <a:p>
            <a:r>
              <a:rPr lang="ja-JP" altLang="en-US" dirty="0" smtClean="0"/>
              <a:t>データのもつ「ばらつき」を考える</a:t>
            </a:r>
          </a:p>
          <a:p>
            <a:r>
              <a:rPr lang="ja-JP" altLang="en-US" dirty="0" smtClean="0"/>
              <a:t>ばらつき全体の合計を</a:t>
            </a:r>
            <a:r>
              <a:rPr lang="en-US" altLang="ja-JP" dirty="0" smtClean="0"/>
              <a:t>2</a:t>
            </a:r>
            <a:r>
              <a:rPr lang="ja-JP" altLang="en-US" dirty="0" err="1" smtClean="0"/>
              <a:t>つの</a:t>
            </a:r>
            <a:r>
              <a:rPr lang="ja-JP" altLang="en-US" dirty="0" smtClean="0"/>
              <a:t>要素に分解</a:t>
            </a:r>
          </a:p>
          <a:p>
            <a:pPr lvl="1"/>
            <a:r>
              <a:rPr lang="ja-JP" altLang="en-US" dirty="0" smtClean="0"/>
              <a:t>店の違いによるばらつき</a:t>
            </a:r>
          </a:p>
          <a:p>
            <a:pPr lvl="1"/>
            <a:r>
              <a:rPr lang="ja-JP" altLang="en-US" dirty="0" smtClean="0"/>
              <a:t>店の違いでは説明できないばらつき（誤差）</a:t>
            </a:r>
          </a:p>
          <a:p>
            <a:pPr lvl="1"/>
            <a:endParaRPr lang="ja-JP" altLang="en-US" dirty="0" smtClean="0"/>
          </a:p>
          <a:p>
            <a:r>
              <a:rPr lang="ja-JP" altLang="en-US" dirty="0" smtClean="0"/>
              <a:t>店の違いによるばらつきが誤差よりも有意に大きければ，</a:t>
            </a:r>
            <a:r>
              <a:rPr lang="en-US" altLang="ja-JP" dirty="0" smtClean="0"/>
              <a:t/>
            </a:r>
            <a:br>
              <a:rPr lang="en-US" altLang="ja-JP" dirty="0" smtClean="0"/>
            </a:br>
            <a:r>
              <a:rPr lang="ja-JP" altLang="en-US" dirty="0" smtClean="0"/>
              <a:t>店の種類によっておいしさの評価が異なっていると判断することができる</a:t>
            </a:r>
          </a:p>
          <a:p>
            <a:r>
              <a:rPr lang="ja-JP" altLang="en-US" dirty="0" smtClean="0"/>
              <a:t>このような影響のことを独立変数の</a:t>
            </a:r>
            <a:r>
              <a:rPr lang="ja-JP" altLang="en-US" dirty="0" smtClean="0">
                <a:solidFill>
                  <a:srgbClr val="FF0000"/>
                </a:solidFill>
              </a:rPr>
              <a:t>「主効果」</a:t>
            </a:r>
            <a:r>
              <a:rPr lang="ja-JP" altLang="en-US" dirty="0" smtClean="0"/>
              <a:t>とよぶ</a:t>
            </a:r>
          </a:p>
        </p:txBody>
      </p:sp>
    </p:spTree>
    <p:extLst>
      <p:ext uri="{BB962C8B-B14F-4D97-AF65-F5344CB8AC3E}">
        <p14:creationId xmlns:p14="http://schemas.microsoft.com/office/powerpoint/2010/main" val="19575446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たとえてみると</a:t>
            </a:r>
            <a:r>
              <a:rPr kumimoji="1" lang="en-US" altLang="ja-JP" dirty="0" smtClean="0"/>
              <a:t>…</a:t>
            </a:r>
            <a:endParaRPr kumimoji="1" lang="ja-JP" altLang="en-US" dirty="0"/>
          </a:p>
        </p:txBody>
      </p:sp>
      <p:pic>
        <p:nvPicPr>
          <p:cNvPr id="1026" name="Picture 2" descr="http://blogs.c.yimg.jp/res/blog-04-cd/roadster9155/folder/435887/43/11195943/img_2?13737362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2" y="1700808"/>
            <a:ext cx="2760241" cy="20701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2.bp.blogspot.com/-UtvMFtI9ObI/TtwO_BGzWsI/AAAAAAAAAFE/6-P_a79mycE/s1600/img_1023743_27317836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240" y="4493728"/>
            <a:ext cx="2842247" cy="1887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0.gstatic.com/images?q=tbn:ANd9GcSwRC789rmuh5JdWAkGmjRSld1D842gr5rdpEWWfUdSKPgokntMa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3284984"/>
            <a:ext cx="3003993" cy="187220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154885" y="1716848"/>
            <a:ext cx="5262979" cy="1477328"/>
          </a:xfrm>
          <a:prstGeom prst="rect">
            <a:avLst/>
          </a:prstGeom>
          <a:noFill/>
        </p:spPr>
        <p:txBody>
          <a:bodyPr wrap="none" rtlCol="0">
            <a:spAutoFit/>
          </a:bodyPr>
          <a:lstStyle/>
          <a:p>
            <a:r>
              <a:rPr kumimoji="1" lang="ja-JP" altLang="en-US" b="0" dirty="0" smtClean="0">
                <a:latin typeface="+mn-ea"/>
                <a:ea typeface="+mn-ea"/>
              </a:rPr>
              <a:t>ビリヤード玉は，</a:t>
            </a:r>
            <a:endParaRPr kumimoji="1" lang="en-US" altLang="ja-JP" b="0" dirty="0" smtClean="0">
              <a:latin typeface="+mn-ea"/>
              <a:ea typeface="+mn-ea"/>
            </a:endParaRPr>
          </a:p>
          <a:p>
            <a:r>
              <a:rPr kumimoji="1" lang="ja-JP" altLang="en-US" b="0" dirty="0" smtClean="0">
                <a:latin typeface="+mn-ea"/>
                <a:ea typeface="+mn-ea"/>
              </a:rPr>
              <a:t>最初は一つに固められている（分散していない）</a:t>
            </a:r>
            <a:endParaRPr kumimoji="1" lang="en-US" altLang="ja-JP" b="0" dirty="0" smtClean="0">
              <a:latin typeface="+mn-ea"/>
              <a:ea typeface="+mn-ea"/>
            </a:endParaRPr>
          </a:p>
          <a:p>
            <a:r>
              <a:rPr kumimoji="1" lang="ja-JP" altLang="en-US" b="0" dirty="0" smtClean="0">
                <a:latin typeface="+mn-ea"/>
                <a:ea typeface="+mn-ea"/>
              </a:rPr>
              <a:t>そこに向けて，白玉をキューで突くと</a:t>
            </a:r>
            <a:r>
              <a:rPr kumimoji="1" lang="en-US" altLang="ja-JP" b="0" dirty="0" smtClean="0">
                <a:latin typeface="+mn-ea"/>
                <a:ea typeface="+mn-ea"/>
              </a:rPr>
              <a:t>…</a:t>
            </a:r>
          </a:p>
          <a:p>
            <a:r>
              <a:rPr lang="ja-JP" altLang="en-US" b="0" dirty="0" smtClean="0">
                <a:latin typeface="+mn-ea"/>
                <a:ea typeface="+mn-ea"/>
              </a:rPr>
              <a:t>白玉が当たれば，固められていた玉は</a:t>
            </a:r>
            <a:endParaRPr lang="en-US" altLang="ja-JP" b="0" dirty="0" smtClean="0">
              <a:latin typeface="+mn-ea"/>
              <a:ea typeface="+mn-ea"/>
            </a:endParaRPr>
          </a:p>
          <a:p>
            <a:r>
              <a:rPr lang="ja-JP" altLang="en-US" b="0" dirty="0" smtClean="0">
                <a:latin typeface="+mn-ea"/>
                <a:ea typeface="+mn-ea"/>
              </a:rPr>
              <a:t>ばらばらに散らばる</a:t>
            </a:r>
            <a:r>
              <a:rPr kumimoji="1" lang="ja-JP" altLang="en-US" b="0" dirty="0" smtClean="0">
                <a:latin typeface="+mn-ea"/>
                <a:ea typeface="+mn-ea"/>
              </a:rPr>
              <a:t>（分散が大きくなる）</a:t>
            </a:r>
            <a:endParaRPr kumimoji="1" lang="ja-JP" altLang="en-US" b="0" dirty="0">
              <a:latin typeface="+mn-ea"/>
              <a:ea typeface="+mn-ea"/>
            </a:endParaRPr>
          </a:p>
        </p:txBody>
      </p:sp>
      <p:sp>
        <p:nvSpPr>
          <p:cNvPr id="8" name="テキスト ボックス 7"/>
          <p:cNvSpPr txBox="1"/>
          <p:nvPr/>
        </p:nvSpPr>
        <p:spPr>
          <a:xfrm>
            <a:off x="243671" y="5617548"/>
            <a:ext cx="5822428" cy="923330"/>
          </a:xfrm>
          <a:prstGeom prst="rect">
            <a:avLst/>
          </a:prstGeom>
          <a:noFill/>
        </p:spPr>
        <p:txBody>
          <a:bodyPr wrap="none" rtlCol="0">
            <a:spAutoFit/>
          </a:bodyPr>
          <a:lstStyle/>
          <a:p>
            <a:r>
              <a:rPr kumimoji="1" lang="ja-JP" altLang="en-US" b="0" dirty="0" smtClean="0">
                <a:latin typeface="+mn-ea"/>
                <a:ea typeface="+mn-ea"/>
              </a:rPr>
              <a:t>ビリヤード玉が「従属変数」</a:t>
            </a:r>
            <a:endParaRPr kumimoji="1" lang="en-US" altLang="ja-JP" b="0" dirty="0" smtClean="0">
              <a:latin typeface="+mn-ea"/>
              <a:ea typeface="+mn-ea"/>
            </a:endParaRPr>
          </a:p>
          <a:p>
            <a:r>
              <a:rPr lang="ja-JP" altLang="en-US" b="0" dirty="0" smtClean="0">
                <a:latin typeface="+mn-ea"/>
                <a:ea typeface="+mn-ea"/>
              </a:rPr>
              <a:t>キュー（で突かれた白玉）が「独立変数」</a:t>
            </a:r>
            <a:endParaRPr lang="en-US" altLang="ja-JP" b="0" dirty="0" smtClean="0">
              <a:latin typeface="+mn-ea"/>
              <a:ea typeface="+mn-ea"/>
            </a:endParaRPr>
          </a:p>
          <a:p>
            <a:r>
              <a:rPr kumimoji="1" lang="ja-JP" altLang="en-US" b="0" dirty="0">
                <a:latin typeface="+mn-ea"/>
                <a:ea typeface="+mn-ea"/>
              </a:rPr>
              <a:t>白玉</a:t>
            </a:r>
            <a:r>
              <a:rPr kumimoji="1" lang="ja-JP" altLang="en-US" b="0" dirty="0" smtClean="0">
                <a:latin typeface="+mn-ea"/>
                <a:ea typeface="+mn-ea"/>
              </a:rPr>
              <a:t>が</a:t>
            </a:r>
            <a:r>
              <a:rPr kumimoji="1" lang="ja-JP" altLang="en-US" b="0" dirty="0">
                <a:latin typeface="+mn-ea"/>
                <a:ea typeface="+mn-ea"/>
              </a:rPr>
              <a:t>当たったとき</a:t>
            </a:r>
            <a:r>
              <a:rPr kumimoji="1" lang="ja-JP" altLang="en-US" b="0" dirty="0" smtClean="0">
                <a:latin typeface="+mn-ea"/>
                <a:ea typeface="+mn-ea"/>
              </a:rPr>
              <a:t>の玉の散らばり具合が「効果の大きさ</a:t>
            </a:r>
            <a:r>
              <a:rPr lang="ja-JP" altLang="en-US" b="0" dirty="0" smtClean="0">
                <a:latin typeface="+mn-ea"/>
                <a:ea typeface="+mn-ea"/>
              </a:rPr>
              <a:t>」</a:t>
            </a:r>
            <a:endParaRPr kumimoji="1" lang="en-US" altLang="ja-JP" b="0" dirty="0" smtClean="0">
              <a:latin typeface="+mn-ea"/>
              <a:ea typeface="+mn-ea"/>
            </a:endParaRPr>
          </a:p>
        </p:txBody>
      </p:sp>
    </p:spTree>
    <p:extLst>
      <p:ext uri="{BB962C8B-B14F-4D97-AF65-F5344CB8AC3E}">
        <p14:creationId xmlns:p14="http://schemas.microsoft.com/office/powerpoint/2010/main" val="309549565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ja-JP" altLang="en-US" dirty="0" smtClean="0"/>
              <a:t>参加者間要因の基本的な考え方</a:t>
            </a:r>
          </a:p>
        </p:txBody>
      </p:sp>
      <p:pic>
        <p:nvPicPr>
          <p:cNvPr id="704516" name="Picture 4"/>
          <p:cNvPicPr>
            <a:picLocks noChangeAspect="1" noChangeArrowheads="1"/>
          </p:cNvPicPr>
          <p:nvPr/>
        </p:nvPicPr>
        <p:blipFill>
          <a:blip r:embed="rId3" cstate="print"/>
          <a:srcRect/>
          <a:stretch>
            <a:fillRect/>
          </a:stretch>
        </p:blipFill>
        <p:spPr bwMode="auto">
          <a:xfrm>
            <a:off x="385761" y="1817042"/>
            <a:ext cx="3532188" cy="2332038"/>
          </a:xfrm>
          <a:prstGeom prst="rect">
            <a:avLst/>
          </a:prstGeom>
          <a:noFill/>
          <a:ln w="9525">
            <a:noFill/>
            <a:miter lim="800000"/>
            <a:headEnd/>
            <a:tailEnd/>
          </a:ln>
        </p:spPr>
      </p:pic>
      <p:sp>
        <p:nvSpPr>
          <p:cNvPr id="704518" name="Text Box 6"/>
          <p:cNvSpPr txBox="1">
            <a:spLocks noChangeArrowheads="1"/>
          </p:cNvSpPr>
          <p:nvPr/>
        </p:nvSpPr>
        <p:spPr bwMode="auto">
          <a:xfrm>
            <a:off x="4283968" y="2104499"/>
            <a:ext cx="4153701" cy="1631216"/>
          </a:xfrm>
          <a:prstGeom prst="rect">
            <a:avLst/>
          </a:prstGeom>
          <a:noFill/>
          <a:ln w="31750" cap="sq" algn="ctr">
            <a:noFill/>
            <a:miter lim="800000"/>
            <a:headEnd type="none" w="sm" len="sm"/>
            <a:tailEnd type="none" w="sm" len="sm"/>
          </a:ln>
          <a:effectLst/>
        </p:spPr>
        <p:txBody>
          <a:bodyPr wrap="none">
            <a:spAutoFit/>
          </a:bodyPr>
          <a:lstStyle/>
          <a:p>
            <a:pPr algn="l"/>
            <a:r>
              <a:rPr lang="ja-JP" altLang="en-US" sz="2000" b="0" dirty="0">
                <a:latin typeface="+mn-ea"/>
                <a:ea typeface="+mn-ea"/>
              </a:rPr>
              <a:t>最左の黒点→データ全体のばらつき</a:t>
            </a:r>
          </a:p>
          <a:p>
            <a:pPr algn="l"/>
            <a:r>
              <a:rPr lang="ja-JP" altLang="en-US" sz="2000" b="0" dirty="0">
                <a:latin typeface="+mn-ea"/>
                <a:ea typeface="+mn-ea"/>
              </a:rPr>
              <a:t>群平均と全平均の</a:t>
            </a:r>
            <a:r>
              <a:rPr lang="ja-JP" altLang="en-US" sz="2000" b="0" dirty="0" smtClean="0">
                <a:latin typeface="+mn-ea"/>
                <a:ea typeface="+mn-ea"/>
              </a:rPr>
              <a:t>違い</a:t>
            </a:r>
            <a:r>
              <a:rPr lang="en-US" altLang="ja-JP" sz="2000" b="0" dirty="0" smtClean="0">
                <a:latin typeface="+mn-ea"/>
                <a:ea typeface="+mn-ea"/>
              </a:rPr>
              <a:t/>
            </a:r>
            <a:br>
              <a:rPr lang="en-US" altLang="ja-JP" sz="2000" b="0" dirty="0" smtClean="0">
                <a:latin typeface="+mn-ea"/>
                <a:ea typeface="+mn-ea"/>
              </a:rPr>
            </a:br>
            <a:r>
              <a:rPr lang="ja-JP" altLang="en-US" sz="2000" b="0" dirty="0" smtClean="0">
                <a:latin typeface="+mn-ea"/>
                <a:ea typeface="+mn-ea"/>
              </a:rPr>
              <a:t>　　　　　→店の</a:t>
            </a:r>
            <a:r>
              <a:rPr lang="ja-JP" altLang="en-US" sz="2000" b="0" dirty="0">
                <a:latin typeface="+mn-ea"/>
                <a:ea typeface="+mn-ea"/>
              </a:rPr>
              <a:t>違いによるばらつき</a:t>
            </a:r>
          </a:p>
          <a:p>
            <a:pPr algn="l"/>
            <a:r>
              <a:rPr lang="ja-JP" altLang="en-US" sz="2000" b="0" dirty="0" smtClean="0">
                <a:latin typeface="+mn-ea"/>
                <a:ea typeface="+mn-ea"/>
              </a:rPr>
              <a:t>店ごと</a:t>
            </a:r>
            <a:r>
              <a:rPr lang="ja-JP" altLang="en-US" sz="2000" b="0" dirty="0">
                <a:latin typeface="+mn-ea"/>
                <a:ea typeface="+mn-ea"/>
              </a:rPr>
              <a:t>の黒点の</a:t>
            </a:r>
            <a:r>
              <a:rPr lang="ja-JP" altLang="en-US" sz="2000" b="0" dirty="0" smtClean="0">
                <a:latin typeface="+mn-ea"/>
                <a:ea typeface="+mn-ea"/>
              </a:rPr>
              <a:t>ちらばり</a:t>
            </a:r>
            <a:r>
              <a:rPr lang="en-US" altLang="ja-JP" sz="2000" b="0" dirty="0" smtClean="0">
                <a:latin typeface="+mn-ea"/>
                <a:ea typeface="+mn-ea"/>
              </a:rPr>
              <a:t/>
            </a:r>
            <a:br>
              <a:rPr lang="en-US" altLang="ja-JP" sz="2000" b="0" dirty="0" smtClean="0">
                <a:latin typeface="+mn-ea"/>
                <a:ea typeface="+mn-ea"/>
              </a:rPr>
            </a:br>
            <a:r>
              <a:rPr lang="ja-JP" altLang="en-US" sz="2000" b="0" dirty="0" smtClean="0">
                <a:latin typeface="+mn-ea"/>
                <a:ea typeface="+mn-ea"/>
              </a:rPr>
              <a:t>　　　　　→</a:t>
            </a:r>
            <a:r>
              <a:rPr lang="ja-JP" altLang="en-US" sz="2000" b="0" dirty="0">
                <a:latin typeface="+mn-ea"/>
                <a:ea typeface="+mn-ea"/>
              </a:rPr>
              <a:t>誤差の程度</a:t>
            </a:r>
          </a:p>
        </p:txBody>
      </p:sp>
      <p:sp>
        <p:nvSpPr>
          <p:cNvPr id="704519" name="AutoShape 7"/>
          <p:cNvSpPr>
            <a:spLocks noChangeArrowheads="1"/>
          </p:cNvSpPr>
          <p:nvPr/>
        </p:nvSpPr>
        <p:spPr bwMode="auto">
          <a:xfrm>
            <a:off x="3625849" y="2631976"/>
            <a:ext cx="431800" cy="576262"/>
          </a:xfrm>
          <a:prstGeom prst="leftArrow">
            <a:avLst>
              <a:gd name="adj1" fmla="val 50000"/>
              <a:gd name="adj2" fmla="val 50662"/>
            </a:avLst>
          </a:prstGeom>
          <a:solidFill>
            <a:schemeClr val="accent1"/>
          </a:solidFill>
          <a:ln w="31750" cap="sq" algn="ctr">
            <a:solidFill>
              <a:schemeClr val="tx1"/>
            </a:solidFill>
            <a:miter lim="800000"/>
            <a:headEnd type="none" w="sm" len="sm"/>
            <a:tailEnd type="none" w="sm" len="sm"/>
          </a:ln>
          <a:effectLst/>
        </p:spPr>
        <p:txBody>
          <a:bodyPr wrap="none" anchor="ctr"/>
          <a:lstStyle/>
          <a:p>
            <a:endParaRPr lang="ja-JP" altLang="en-US"/>
          </a:p>
        </p:txBody>
      </p:sp>
      <p:sp>
        <p:nvSpPr>
          <p:cNvPr id="704520" name="AutoShape 8"/>
          <p:cNvSpPr>
            <a:spLocks noChangeArrowheads="1"/>
          </p:cNvSpPr>
          <p:nvPr/>
        </p:nvSpPr>
        <p:spPr bwMode="auto">
          <a:xfrm rot="16200000" flipV="1">
            <a:off x="6144917" y="3773959"/>
            <a:ext cx="431800" cy="576263"/>
          </a:xfrm>
          <a:prstGeom prst="leftArrow">
            <a:avLst>
              <a:gd name="adj1" fmla="val 50000"/>
              <a:gd name="adj2" fmla="val 50662"/>
            </a:avLst>
          </a:prstGeom>
          <a:solidFill>
            <a:schemeClr val="accent1"/>
          </a:solidFill>
          <a:ln w="31750" cap="sq" algn="ctr">
            <a:solidFill>
              <a:schemeClr val="tx1"/>
            </a:solidFill>
            <a:miter lim="800000"/>
            <a:headEnd type="none" w="sm" len="sm"/>
            <a:tailEnd type="none" w="sm" len="sm"/>
          </a:ln>
          <a:effectLst/>
        </p:spPr>
        <p:txBody>
          <a:bodyPr wrap="none" anchor="ctr"/>
          <a:lstStyle/>
          <a:p>
            <a:endParaRPr lang="ja-JP" altLang="en-US"/>
          </a:p>
        </p:txBody>
      </p:sp>
      <p:graphicFrame>
        <p:nvGraphicFramePr>
          <p:cNvPr id="704564" name="Group 52"/>
          <p:cNvGraphicFramePr>
            <a:graphicFrameLocks noGrp="1"/>
          </p:cNvGraphicFramePr>
          <p:nvPr>
            <p:extLst/>
          </p:nvPr>
        </p:nvGraphicFramePr>
        <p:xfrm>
          <a:off x="742214" y="4442122"/>
          <a:ext cx="2232025" cy="1900560"/>
        </p:xfrm>
        <a:graphic>
          <a:graphicData uri="http://schemas.openxmlformats.org/drawingml/2006/table">
            <a:tbl>
              <a:tblPr/>
              <a:tblGrid>
                <a:gridCol w="762755">
                  <a:extLst>
                    <a:ext uri="{9D8B030D-6E8A-4147-A177-3AD203B41FA5}">
                      <a16:colId xmlns:a16="http://schemas.microsoft.com/office/drawing/2014/main" val="20000"/>
                    </a:ext>
                  </a:extLst>
                </a:gridCol>
                <a:gridCol w="766270">
                  <a:extLst>
                    <a:ext uri="{9D8B030D-6E8A-4147-A177-3AD203B41FA5}">
                      <a16:colId xmlns:a16="http://schemas.microsoft.com/office/drawing/2014/main" val="20001"/>
                    </a:ext>
                  </a:extLst>
                </a:gridCol>
                <a:gridCol w="703000">
                  <a:extLst>
                    <a:ext uri="{9D8B030D-6E8A-4147-A177-3AD203B41FA5}">
                      <a16:colId xmlns:a16="http://schemas.microsoft.com/office/drawing/2014/main" val="20002"/>
                    </a:ext>
                  </a:extLst>
                </a:gridCol>
              </a:tblGrid>
              <a:tr h="1651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smtClean="0">
                          <a:ln>
                            <a:noFill/>
                          </a:ln>
                          <a:solidFill>
                            <a:schemeClr val="tx1"/>
                          </a:solidFill>
                          <a:effectLst/>
                          <a:latin typeface="+mn-lt"/>
                          <a:ea typeface="+mn-ea"/>
                          <a:cs typeface="Times New Roman" pitchFamily="18" charset="0"/>
                        </a:rPr>
                        <a:t>A</a:t>
                      </a:r>
                      <a:r>
                        <a:rPr kumimoji="1" lang="ja-JP" altLang="en-US" sz="1400" b="0" i="0" u="none" strike="noStrike" cap="none" normalizeH="0" baseline="0" dirty="0" smtClean="0">
                          <a:ln>
                            <a:noFill/>
                          </a:ln>
                          <a:solidFill>
                            <a:schemeClr val="tx1"/>
                          </a:solidFill>
                          <a:effectLst/>
                          <a:latin typeface="+mn-lt"/>
                          <a:ea typeface="+mn-ea"/>
                          <a:cs typeface="Times New Roman" pitchFamily="18" charset="0"/>
                        </a:rPr>
                        <a:t>食堂</a:t>
                      </a:r>
                      <a:endParaRPr kumimoji="1" lang="ja-JP" altLang="en-US" sz="3200" b="0" i="0" u="none" strike="noStrike" cap="none" normalizeH="0" baseline="0" dirty="0" smtClean="0">
                        <a:ln>
                          <a:noFill/>
                        </a:ln>
                        <a:solidFill>
                          <a:schemeClr val="tx1"/>
                        </a:solidFill>
                        <a:effectLst/>
                        <a:latin typeface="+mn-lt"/>
                        <a:ea typeface="+mn-ea"/>
                        <a:cs typeface="Times New Roman" pitchFamily="18" charset="0"/>
                      </a:endParaRP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smtClean="0">
                          <a:ln>
                            <a:noFill/>
                          </a:ln>
                          <a:solidFill>
                            <a:schemeClr val="tx1"/>
                          </a:solidFill>
                          <a:effectLst/>
                          <a:latin typeface="+mn-lt"/>
                          <a:ea typeface="+mn-ea"/>
                          <a:cs typeface="Times New Roman" pitchFamily="18" charset="0"/>
                        </a:rPr>
                        <a:t>カフェ</a:t>
                      </a:r>
                      <a:r>
                        <a:rPr kumimoji="1" lang="en-US" altLang="ja-JP" sz="1200" b="0" i="0" u="none" strike="noStrike" cap="none" normalizeH="0" baseline="0" smtClean="0">
                          <a:ln>
                            <a:noFill/>
                          </a:ln>
                          <a:solidFill>
                            <a:schemeClr val="tx1"/>
                          </a:solidFill>
                          <a:effectLst/>
                          <a:latin typeface="+mn-lt"/>
                          <a:ea typeface="+mn-ea"/>
                          <a:cs typeface="Times New Roman" pitchFamily="18" charset="0"/>
                        </a:rPr>
                        <a:t>B</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smtClean="0">
                          <a:ln>
                            <a:noFill/>
                          </a:ln>
                          <a:solidFill>
                            <a:schemeClr val="tx1"/>
                          </a:solidFill>
                          <a:effectLst/>
                          <a:latin typeface="+mn-lt"/>
                          <a:ea typeface="+mn-ea"/>
                          <a:cs typeface="Times New Roman" pitchFamily="18" charset="0"/>
                        </a:rPr>
                        <a:t>喫茶</a:t>
                      </a:r>
                      <a:r>
                        <a:rPr kumimoji="1" lang="en-US" altLang="ja-JP" sz="1200" b="0" i="0" u="none" strike="noStrike" cap="none" normalizeH="0" baseline="0" smtClean="0">
                          <a:ln>
                            <a:noFill/>
                          </a:ln>
                          <a:solidFill>
                            <a:schemeClr val="tx1"/>
                          </a:solidFill>
                          <a:effectLst/>
                          <a:latin typeface="+mn-lt"/>
                          <a:ea typeface="+mn-ea"/>
                          <a:cs typeface="Times New Roman" pitchFamily="18" charset="0"/>
                        </a:rPr>
                        <a:t>C</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79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5</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3</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7</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4</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4</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8</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79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6</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4</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9</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6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mn-lt"/>
                          <a:ea typeface="+mn-ea"/>
                          <a:cs typeface="Times New Roman" pitchFamily="18" charset="0"/>
                        </a:rPr>
                        <a:t>7</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3</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mn-lt"/>
                          <a:ea typeface="+mn-ea"/>
                          <a:cs typeface="Times New Roman" pitchFamily="18" charset="0"/>
                        </a:rPr>
                        <a:t>6</a:t>
                      </a: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8" name="グループ化 7"/>
          <p:cNvGrpSpPr/>
          <p:nvPr/>
        </p:nvGrpSpPr>
        <p:grpSpPr>
          <a:xfrm>
            <a:off x="3398389" y="4518429"/>
            <a:ext cx="5638107" cy="1681221"/>
            <a:chOff x="2771800" y="4768800"/>
            <a:chExt cx="5638107" cy="1681221"/>
          </a:xfrm>
        </p:grpSpPr>
        <p:sp>
          <p:nvSpPr>
            <p:cNvPr id="2" name="正方形/長方形 1"/>
            <p:cNvSpPr/>
            <p:nvPr/>
          </p:nvSpPr>
          <p:spPr>
            <a:xfrm>
              <a:off x="2771800" y="4768800"/>
              <a:ext cx="1440160" cy="555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全体平方和</a:t>
              </a:r>
              <a:endParaRPr kumimoji="1" lang="en-US" altLang="ja-JP" dirty="0" smtClean="0"/>
            </a:p>
            <a:p>
              <a:pPr algn="ctr"/>
              <a:r>
                <a:rPr kumimoji="1" lang="ja-JP" altLang="en-US" sz="1200" dirty="0" smtClean="0"/>
                <a:t>（全体のばらつき）</a:t>
              </a:r>
              <a:endParaRPr kumimoji="1" lang="ja-JP" altLang="en-US" sz="1200" dirty="0"/>
            </a:p>
          </p:txBody>
        </p:sp>
        <p:sp>
          <p:nvSpPr>
            <p:cNvPr id="11" name="正方形/長方形 10"/>
            <p:cNvSpPr/>
            <p:nvPr/>
          </p:nvSpPr>
          <p:spPr>
            <a:xfrm>
              <a:off x="4771474" y="4776414"/>
              <a:ext cx="1440160" cy="555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群間平方和</a:t>
              </a:r>
              <a:endParaRPr lang="ja-JP" altLang="en-US" dirty="0"/>
            </a:p>
            <a:p>
              <a:pPr algn="ctr"/>
              <a:r>
                <a:rPr lang="ja-JP" altLang="en-US" sz="800" dirty="0" smtClean="0"/>
                <a:t>（店の違いによるばらつき</a:t>
              </a:r>
              <a:r>
                <a:rPr lang="ja-JP" altLang="en-US" sz="800" dirty="0"/>
                <a:t>）</a:t>
              </a:r>
            </a:p>
          </p:txBody>
        </p:sp>
        <p:sp>
          <p:nvSpPr>
            <p:cNvPr id="12" name="正方形/長方形 11"/>
            <p:cNvSpPr/>
            <p:nvPr/>
          </p:nvSpPr>
          <p:spPr>
            <a:xfrm>
              <a:off x="6771148" y="4768800"/>
              <a:ext cx="1440160" cy="555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smtClean="0"/>
                <a:t>群内（誤差）平方和</a:t>
              </a:r>
              <a:endParaRPr kumimoji="1" lang="en-US" altLang="ja-JP" sz="1200" dirty="0" smtClean="0"/>
            </a:p>
            <a:p>
              <a:pPr algn="ctr"/>
              <a:r>
                <a:rPr kumimoji="1" lang="ja-JP" altLang="en-US" sz="900" dirty="0" smtClean="0"/>
                <a:t>（同じ店内でのばらつき）</a:t>
              </a:r>
              <a:endParaRPr kumimoji="1" lang="ja-JP" altLang="en-US" sz="900" dirty="0"/>
            </a:p>
          </p:txBody>
        </p:sp>
        <p:sp>
          <p:nvSpPr>
            <p:cNvPr id="3" name="テキスト ボックス 2"/>
            <p:cNvSpPr txBox="1"/>
            <p:nvPr/>
          </p:nvSpPr>
          <p:spPr>
            <a:xfrm>
              <a:off x="4283968" y="4861761"/>
              <a:ext cx="415498" cy="369332"/>
            </a:xfrm>
            <a:prstGeom prst="rect">
              <a:avLst/>
            </a:prstGeom>
            <a:noFill/>
          </p:spPr>
          <p:txBody>
            <a:bodyPr wrap="none" rtlCol="0">
              <a:spAutoFit/>
            </a:bodyPr>
            <a:lstStyle/>
            <a:p>
              <a:r>
                <a:rPr kumimoji="1" lang="ja-JP" altLang="en-US" b="1" dirty="0" smtClean="0"/>
                <a:t>＝</a:t>
              </a:r>
              <a:endParaRPr kumimoji="1" lang="ja-JP" altLang="en-US" b="1" dirty="0"/>
            </a:p>
          </p:txBody>
        </p:sp>
        <p:sp>
          <p:nvSpPr>
            <p:cNvPr id="14" name="テキスト ボックス 13"/>
            <p:cNvSpPr txBox="1"/>
            <p:nvPr/>
          </p:nvSpPr>
          <p:spPr>
            <a:xfrm>
              <a:off x="6283642" y="4869375"/>
              <a:ext cx="417102" cy="369332"/>
            </a:xfrm>
            <a:prstGeom prst="rect">
              <a:avLst/>
            </a:prstGeom>
            <a:noFill/>
          </p:spPr>
          <p:txBody>
            <a:bodyPr wrap="none" rtlCol="0">
              <a:spAutoFit/>
            </a:bodyPr>
            <a:lstStyle/>
            <a:p>
              <a:r>
                <a:rPr kumimoji="1" lang="ja-JP" altLang="en-US" b="1" dirty="0" smtClean="0"/>
                <a:t>＋</a:t>
              </a:r>
              <a:endParaRPr kumimoji="1" lang="ja-JP" altLang="en-US" b="1" dirty="0"/>
            </a:p>
          </p:txBody>
        </p:sp>
        <p:sp>
          <p:nvSpPr>
            <p:cNvPr id="7" name="テキスト ボックス 6"/>
            <p:cNvSpPr txBox="1"/>
            <p:nvPr/>
          </p:nvSpPr>
          <p:spPr>
            <a:xfrm>
              <a:off x="4521576" y="5557469"/>
              <a:ext cx="1939954" cy="892552"/>
            </a:xfrm>
            <a:prstGeom prst="rect">
              <a:avLst/>
            </a:prstGeom>
            <a:noFill/>
          </p:spPr>
          <p:txBody>
            <a:bodyPr wrap="none" rtlCol="0">
              <a:spAutoFit/>
            </a:bodyPr>
            <a:lstStyle/>
            <a:p>
              <a:pPr algn="ctr"/>
              <a:r>
                <a:rPr kumimoji="1" lang="ja-JP" altLang="en-US" sz="1400" dirty="0" smtClean="0"/>
                <a:t>「店」という要因が</a:t>
              </a:r>
              <a:endParaRPr kumimoji="1" lang="en-US" altLang="ja-JP" sz="1400" dirty="0" smtClean="0"/>
            </a:p>
            <a:p>
              <a:pPr algn="ctr"/>
              <a:r>
                <a:rPr kumimoji="1" lang="ja-JP" altLang="en-US" sz="1400" dirty="0" smtClean="0"/>
                <a:t>およぼす影響力の指標</a:t>
              </a:r>
              <a:endParaRPr kumimoji="1" lang="en-US" altLang="ja-JP" sz="1400" dirty="0" smtClean="0"/>
            </a:p>
            <a:p>
              <a:pPr algn="ctr"/>
              <a:r>
                <a:rPr lang="ja-JP" altLang="en-US" sz="2400" b="1" dirty="0">
                  <a:solidFill>
                    <a:srgbClr val="FF0000"/>
                  </a:solidFill>
                </a:rPr>
                <a:t>主効果</a:t>
              </a:r>
            </a:p>
          </p:txBody>
        </p:sp>
        <p:sp>
          <p:nvSpPr>
            <p:cNvPr id="19" name="テキスト ボックス 18"/>
            <p:cNvSpPr txBox="1"/>
            <p:nvPr/>
          </p:nvSpPr>
          <p:spPr>
            <a:xfrm>
              <a:off x="6572546" y="5557469"/>
              <a:ext cx="1837361" cy="892552"/>
            </a:xfrm>
            <a:prstGeom prst="rect">
              <a:avLst/>
            </a:prstGeom>
            <a:noFill/>
          </p:spPr>
          <p:txBody>
            <a:bodyPr wrap="none" rtlCol="0">
              <a:spAutoFit/>
            </a:bodyPr>
            <a:lstStyle/>
            <a:p>
              <a:pPr algn="ctr"/>
              <a:r>
                <a:rPr kumimoji="1" lang="ja-JP" altLang="en-US" sz="1400" dirty="0" smtClean="0"/>
                <a:t>「店」という要因では</a:t>
              </a:r>
              <a:endParaRPr kumimoji="1" lang="en-US" altLang="ja-JP" sz="1400" dirty="0" smtClean="0"/>
            </a:p>
            <a:p>
              <a:pPr algn="ctr"/>
              <a:r>
                <a:rPr kumimoji="1" lang="ja-JP" altLang="en-US" sz="1400" dirty="0" smtClean="0"/>
                <a:t>説明できないばらつき</a:t>
              </a:r>
              <a:endParaRPr kumimoji="1" lang="en-US" altLang="ja-JP" sz="1400" dirty="0" smtClean="0"/>
            </a:p>
            <a:p>
              <a:pPr algn="ctr"/>
              <a:r>
                <a:rPr kumimoji="1" lang="ja-JP" altLang="en-US" sz="2400" b="1" dirty="0" smtClean="0">
                  <a:solidFill>
                    <a:srgbClr val="FF0000"/>
                  </a:solidFill>
                </a:rPr>
                <a:t>誤差</a:t>
              </a:r>
              <a:endParaRPr kumimoji="1" lang="ja-JP" altLang="en-US" sz="2400" b="1" dirty="0">
                <a:solidFill>
                  <a:srgbClr val="FF0000"/>
                </a:solidFill>
              </a:endParaRPr>
            </a:p>
          </p:txBody>
        </p:sp>
      </p:grpSp>
    </p:spTree>
    <p:extLst>
      <p:ext uri="{BB962C8B-B14F-4D97-AF65-F5344CB8AC3E}">
        <p14:creationId xmlns:p14="http://schemas.microsoft.com/office/powerpoint/2010/main" val="387044970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r>
              <a:rPr lang="ja-JP" altLang="en-US" smtClean="0"/>
              <a:t>分析方法</a:t>
            </a:r>
          </a:p>
        </p:txBody>
      </p:sp>
      <p:sp>
        <p:nvSpPr>
          <p:cNvPr id="705539" name="Rectangle 3"/>
          <p:cNvSpPr>
            <a:spLocks noGrp="1" noChangeArrowheads="1"/>
          </p:cNvSpPr>
          <p:nvPr>
            <p:ph idx="1"/>
          </p:nvPr>
        </p:nvSpPr>
        <p:spPr/>
        <p:txBody>
          <a:bodyPr/>
          <a:lstStyle/>
          <a:p>
            <a:r>
              <a:rPr lang="ja-JP" altLang="en-US" smtClean="0"/>
              <a:t>データにもとづいて，偏差→平方和→平均平方を計算して，分散分析表を作る</a:t>
            </a:r>
          </a:p>
        </p:txBody>
      </p:sp>
      <p:graphicFrame>
        <p:nvGraphicFramePr>
          <p:cNvPr id="705540" name="Group 4"/>
          <p:cNvGraphicFramePr>
            <a:graphicFrameLocks noGrp="1"/>
          </p:cNvGraphicFramePr>
          <p:nvPr>
            <p:extLst/>
          </p:nvPr>
        </p:nvGraphicFramePr>
        <p:xfrm>
          <a:off x="361157" y="4221088"/>
          <a:ext cx="2735262" cy="1950720"/>
        </p:xfrm>
        <a:graphic>
          <a:graphicData uri="http://schemas.openxmlformats.org/drawingml/2006/table">
            <a:tbl>
              <a:tblPr>
                <a:tableStyleId>{3C2FFA5D-87B4-456A-9821-1D502468CF0F}</a:tableStyleId>
              </a:tblPr>
              <a:tblGrid>
                <a:gridCol w="935037">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tblGrid>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u="none" strike="noStrike" cap="none" normalizeH="0" baseline="0" dirty="0" smtClean="0">
                          <a:ln>
                            <a:noFill/>
                          </a:ln>
                          <a:effectLst/>
                        </a:rPr>
                        <a:t>A</a:t>
                      </a:r>
                      <a:r>
                        <a:rPr kumimoji="1" lang="ja-JP" altLang="en-US" sz="1800" u="none" strike="noStrike" cap="none" normalizeH="0" baseline="0" dirty="0" smtClean="0">
                          <a:ln>
                            <a:noFill/>
                          </a:ln>
                          <a:effectLst/>
                        </a:rPr>
                        <a:t>食堂</a:t>
                      </a:r>
                      <a:endParaRPr kumimoji="1" lang="ja-JP" altLang="en-US" sz="3200" b="0" i="0" u="none" strike="noStrike" cap="none" normalizeH="0" baseline="0" dirty="0" smtClean="0">
                        <a:ln>
                          <a:noFill/>
                        </a:ln>
                        <a:solidFill>
                          <a:schemeClr val="tx1"/>
                        </a:solidFill>
                        <a:effectLst/>
                        <a:latin typeface="Tahoma" pitchFamily="34"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smtClean="0">
                          <a:ln>
                            <a:noFill/>
                          </a:ln>
                          <a:effectLst/>
                        </a:rPr>
                        <a:t>カフェ</a:t>
                      </a:r>
                      <a:r>
                        <a:rPr kumimoji="1" lang="en-US" altLang="ja-JP" sz="1600" u="none" strike="noStrike" cap="none" normalizeH="0" baseline="0" smtClean="0">
                          <a:ln>
                            <a:noFill/>
                          </a:ln>
                          <a:effectLst/>
                        </a:rPr>
                        <a:t>B</a:t>
                      </a:r>
                      <a:endParaRPr kumimoji="1" lang="en-US" altLang="ja-JP" sz="1600" b="0" i="0" u="none" strike="noStrike" cap="none" normalizeH="0" baseline="0" smtClean="0">
                        <a:ln>
                          <a:noFill/>
                        </a:ln>
                        <a:solidFill>
                          <a:schemeClr val="tx1"/>
                        </a:solidFill>
                        <a:effectLst/>
                        <a:latin typeface="Times New Roman" pitchFamily="18"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u="none" strike="noStrike" cap="none" normalizeH="0" baseline="0" dirty="0" smtClean="0">
                          <a:ln>
                            <a:noFill/>
                          </a:ln>
                          <a:effectLst/>
                        </a:rPr>
                        <a:t>喫茶</a:t>
                      </a:r>
                      <a:r>
                        <a:rPr kumimoji="1" lang="en-US" altLang="ja-JP" sz="1600" u="none" strike="noStrike" cap="none" normalizeH="0" baseline="0" dirty="0" smtClean="0">
                          <a:ln>
                            <a:noFill/>
                          </a:ln>
                          <a:effectLst/>
                        </a:rPr>
                        <a:t>C</a:t>
                      </a:r>
                      <a:endParaRPr kumimoji="1" lang="en-US" altLang="ja-JP" sz="1600" b="0" i="0" u="none" strike="noStrike" cap="none" normalizeH="0" baseline="0" dirty="0" smtClean="0">
                        <a:ln>
                          <a:noFill/>
                        </a:ln>
                        <a:solidFill>
                          <a:schemeClr val="tx1"/>
                        </a:solidFill>
                        <a:effectLst/>
                        <a:latin typeface="Times New Roman" pitchFamily="18" charset="0"/>
                        <a:ea typeface="ＭＳ Ｐ明朝" charset="-128"/>
                        <a:cs typeface="Times New Roman" pitchFamily="18" charset="0"/>
                      </a:endParaRPr>
                    </a:p>
                  </a:txBody>
                  <a:tcPr horzOverflow="overflow"/>
                </a:tc>
                <a:extLst>
                  <a:ext uri="{0D108BD9-81ED-4DB2-BD59-A6C34878D82A}">
                    <a16:rowId xmlns:a16="http://schemas.microsoft.com/office/drawing/2014/main" val="10000"/>
                  </a:ext>
                </a:extLst>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5</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3</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7</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extLst>
                  <a:ext uri="{0D108BD9-81ED-4DB2-BD59-A6C34878D82A}">
                    <a16:rowId xmlns:a16="http://schemas.microsoft.com/office/drawing/2014/main" val="10001"/>
                  </a:ext>
                </a:extLst>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4</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4</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dirty="0" smtClean="0">
                          <a:ln>
                            <a:noFill/>
                          </a:ln>
                          <a:effectLst/>
                        </a:rPr>
                        <a:t>8</a:t>
                      </a:r>
                      <a:endParaRPr kumimoji="1" lang="en-US" altLang="ja-JP" sz="2000" b="0" i="0" u="none" strike="noStrike" cap="none" normalizeH="0" baseline="0" dirty="0" smtClean="0">
                        <a:ln>
                          <a:noFill/>
                        </a:ln>
                        <a:solidFill>
                          <a:schemeClr val="tx1"/>
                        </a:solidFill>
                        <a:effectLst/>
                        <a:latin typeface="Tahoma" pitchFamily="34" charset="0"/>
                        <a:ea typeface="ＭＳ Ｐ明朝" charset="-128"/>
                        <a:cs typeface="Times New Roman" pitchFamily="18" charset="0"/>
                      </a:endParaRPr>
                    </a:p>
                  </a:txBody>
                  <a:tcPr horzOverflow="overflow"/>
                </a:tc>
                <a:extLst>
                  <a:ext uri="{0D108BD9-81ED-4DB2-BD59-A6C34878D82A}">
                    <a16:rowId xmlns:a16="http://schemas.microsoft.com/office/drawing/2014/main" val="10002"/>
                  </a:ext>
                </a:extLst>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6</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4</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9</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extLst>
                  <a:ext uri="{0D108BD9-81ED-4DB2-BD59-A6C34878D82A}">
                    <a16:rowId xmlns:a16="http://schemas.microsoft.com/office/drawing/2014/main" val="10003"/>
                  </a:ext>
                </a:extLst>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7</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smtClean="0">
                          <a:ln>
                            <a:noFill/>
                          </a:ln>
                          <a:effectLst/>
                        </a:rPr>
                        <a:t>3</a:t>
                      </a:r>
                      <a:endParaRPr kumimoji="1" lang="en-US" altLang="ja-JP" sz="2000" b="0" i="0" u="none" strike="noStrike" cap="none" normalizeH="0" baseline="0" smtClean="0">
                        <a:ln>
                          <a:noFill/>
                        </a:ln>
                        <a:solidFill>
                          <a:schemeClr val="tx1"/>
                        </a:solidFill>
                        <a:effectLst/>
                        <a:latin typeface="Tahoma" pitchFamily="34" charset="0"/>
                        <a:ea typeface="ＭＳ Ｐ明朝" charset="-128"/>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000" u="none" strike="noStrike" cap="none" normalizeH="0" baseline="0" dirty="0" smtClean="0">
                          <a:ln>
                            <a:noFill/>
                          </a:ln>
                          <a:effectLst/>
                        </a:rPr>
                        <a:t>6</a:t>
                      </a:r>
                      <a:endParaRPr kumimoji="1" lang="en-US" altLang="ja-JP" sz="2000" b="0" i="0" u="none" strike="noStrike" cap="none" normalizeH="0" baseline="0" dirty="0" smtClean="0">
                        <a:ln>
                          <a:noFill/>
                        </a:ln>
                        <a:solidFill>
                          <a:schemeClr val="tx1"/>
                        </a:solidFill>
                        <a:effectLst/>
                        <a:latin typeface="Tahoma" pitchFamily="34" charset="0"/>
                        <a:ea typeface="ＭＳ Ｐ明朝" charset="-128"/>
                        <a:cs typeface="Times New Roman" pitchFamily="18" charset="0"/>
                      </a:endParaRPr>
                    </a:p>
                  </a:txBody>
                  <a:tcPr horzOverflow="overflow"/>
                </a:tc>
                <a:extLst>
                  <a:ext uri="{0D108BD9-81ED-4DB2-BD59-A6C34878D82A}">
                    <a16:rowId xmlns:a16="http://schemas.microsoft.com/office/drawing/2014/main" val="10004"/>
                  </a:ext>
                </a:extLst>
              </a:tr>
            </a:tbl>
          </a:graphicData>
        </a:graphic>
      </p:graphicFrame>
      <p:graphicFrame>
        <p:nvGraphicFramePr>
          <p:cNvPr id="705603" name="Group 67"/>
          <p:cNvGraphicFramePr>
            <a:graphicFrameLocks noGrp="1"/>
          </p:cNvGraphicFramePr>
          <p:nvPr>
            <p:extLst/>
          </p:nvPr>
        </p:nvGraphicFramePr>
        <p:xfrm>
          <a:off x="3871914" y="4269129"/>
          <a:ext cx="5103812" cy="1770000"/>
        </p:xfrm>
        <a:graphic>
          <a:graphicData uri="http://schemas.openxmlformats.org/drawingml/2006/table">
            <a:tbl>
              <a:tblPr/>
              <a:tblGrid>
                <a:gridCol w="959914">
                  <a:extLst>
                    <a:ext uri="{9D8B030D-6E8A-4147-A177-3AD203B41FA5}">
                      <a16:colId xmlns:a16="http://schemas.microsoft.com/office/drawing/2014/main" val="20000"/>
                    </a:ext>
                  </a:extLst>
                </a:gridCol>
                <a:gridCol w="1106341">
                  <a:extLst>
                    <a:ext uri="{9D8B030D-6E8A-4147-A177-3AD203B41FA5}">
                      <a16:colId xmlns:a16="http://schemas.microsoft.com/office/drawing/2014/main" val="20001"/>
                    </a:ext>
                  </a:extLst>
                </a:gridCol>
                <a:gridCol w="1033127">
                  <a:extLst>
                    <a:ext uri="{9D8B030D-6E8A-4147-A177-3AD203B41FA5}">
                      <a16:colId xmlns:a16="http://schemas.microsoft.com/office/drawing/2014/main" val="20002"/>
                    </a:ext>
                  </a:extLst>
                </a:gridCol>
                <a:gridCol w="1107969">
                  <a:extLst>
                    <a:ext uri="{9D8B030D-6E8A-4147-A177-3AD203B41FA5}">
                      <a16:colId xmlns:a16="http://schemas.microsoft.com/office/drawing/2014/main" val="20003"/>
                    </a:ext>
                  </a:extLst>
                </a:gridCol>
                <a:gridCol w="896461">
                  <a:extLst>
                    <a:ext uri="{9D8B030D-6E8A-4147-A177-3AD203B41FA5}">
                      <a16:colId xmlns:a16="http://schemas.microsoft.com/office/drawing/2014/main" val="20004"/>
                    </a:ext>
                  </a:extLst>
                </a:gridCol>
              </a:tblGrid>
              <a:tr h="244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smtClean="0">
                          <a:ln>
                            <a:noFill/>
                          </a:ln>
                          <a:solidFill>
                            <a:schemeClr val="tx1"/>
                          </a:solidFill>
                          <a:effectLst/>
                          <a:latin typeface="+mn-lt"/>
                          <a:ea typeface="+mn-ea"/>
                          <a:cs typeface="Times New Roman" pitchFamily="18" charset="0"/>
                        </a:rPr>
                        <a:t>要因</a:t>
                      </a:r>
                      <a:endParaRPr kumimoji="1" lang="ja-JP" altLang="en-US" sz="28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smtClean="0">
                          <a:ln>
                            <a:noFill/>
                          </a:ln>
                          <a:solidFill>
                            <a:schemeClr val="tx1"/>
                          </a:solidFill>
                          <a:effectLst/>
                          <a:latin typeface="+mn-lt"/>
                          <a:ea typeface="+mn-ea"/>
                          <a:cs typeface="Times New Roman" pitchFamily="18" charset="0"/>
                        </a:rPr>
                        <a:t>平方和</a:t>
                      </a:r>
                      <a:endParaRPr kumimoji="1" lang="ja-JP" altLang="en-US" sz="28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smtClean="0">
                          <a:ln>
                            <a:noFill/>
                          </a:ln>
                          <a:solidFill>
                            <a:schemeClr val="tx1"/>
                          </a:solidFill>
                          <a:effectLst/>
                          <a:latin typeface="+mn-lt"/>
                          <a:ea typeface="+mn-ea"/>
                          <a:cs typeface="Times New Roman" pitchFamily="18" charset="0"/>
                        </a:rPr>
                        <a:t>自由度</a:t>
                      </a:r>
                      <a:endParaRPr kumimoji="1" lang="ja-JP" altLang="en-US" sz="28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smtClean="0">
                          <a:ln>
                            <a:noFill/>
                          </a:ln>
                          <a:solidFill>
                            <a:schemeClr val="tx1"/>
                          </a:solidFill>
                          <a:effectLst/>
                          <a:latin typeface="+mn-lt"/>
                          <a:ea typeface="+mn-ea"/>
                          <a:cs typeface="Times New Roman" pitchFamily="18" charset="0"/>
                        </a:rPr>
                        <a:t>平均平方</a:t>
                      </a:r>
                      <a:endParaRPr kumimoji="1" lang="ja-JP" altLang="en-US" sz="28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600" b="0" i="1" u="none" strike="noStrike" cap="none" normalizeH="0" baseline="0" dirty="0" smtClean="0">
                          <a:ln>
                            <a:noFill/>
                          </a:ln>
                          <a:solidFill>
                            <a:srgbClr val="FF0000"/>
                          </a:solidFill>
                          <a:effectLst/>
                          <a:latin typeface="+mn-lt"/>
                          <a:ea typeface="+mn-ea"/>
                          <a:cs typeface="Times New Roman" pitchFamily="18" charset="0"/>
                        </a:rPr>
                        <a:t>F</a:t>
                      </a:r>
                      <a:r>
                        <a:rPr kumimoji="1" lang="ja-JP" altLang="en-US" sz="1600" b="0" i="1" u="none" strike="noStrike" cap="none" normalizeH="0" baseline="0" dirty="0" smtClean="0">
                          <a:ln>
                            <a:noFill/>
                          </a:ln>
                          <a:solidFill>
                            <a:srgbClr val="FF0000"/>
                          </a:solidFill>
                          <a:effectLst/>
                          <a:latin typeface="+mn-lt"/>
                          <a:ea typeface="+mn-ea"/>
                          <a:cs typeface="Times New Roman" pitchFamily="18" charset="0"/>
                        </a:rPr>
                        <a:t>値</a:t>
                      </a:r>
                      <a:endParaRPr kumimoji="1" lang="ja-JP" altLang="en-US" sz="2800" b="0" i="0" u="none" strike="noStrike" cap="none" normalizeH="0" baseline="0" dirty="0" smtClean="0">
                        <a:ln>
                          <a:noFill/>
                        </a:ln>
                        <a:solidFill>
                          <a:srgbClr val="FF0000"/>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smtClean="0">
                          <a:ln>
                            <a:noFill/>
                          </a:ln>
                          <a:solidFill>
                            <a:schemeClr val="tx1"/>
                          </a:solidFill>
                          <a:effectLst/>
                          <a:latin typeface="+mn-lt"/>
                          <a:ea typeface="+mn-ea"/>
                          <a:cs typeface="Times New Roman" pitchFamily="18" charset="0"/>
                        </a:rPr>
                        <a:t>群間</a:t>
                      </a:r>
                      <a:endParaRPr kumimoji="1" lang="ja-JP" altLang="en-US" sz="2800" b="0"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mn-lt"/>
                          <a:ea typeface="+mn-ea"/>
                          <a:cs typeface="Times New Roman" pitchFamily="18" charset="0"/>
                        </a:rPr>
                        <a:t>32</a:t>
                      </a:r>
                      <a:endParaRPr kumimoji="1" lang="en-US" altLang="ja-JP" sz="32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mn-lt"/>
                          <a:ea typeface="+mn-ea"/>
                          <a:cs typeface="Times New Roman" pitchFamily="18" charset="0"/>
                        </a:rPr>
                        <a:t>2</a:t>
                      </a:r>
                      <a:endParaRPr kumimoji="1" lang="en-US" altLang="ja-JP" sz="32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16.00</a:t>
                      </a:r>
                      <a:endParaRPr kumimoji="1" lang="en-US" altLang="ja-JP" sz="32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rgbClr val="FF0000"/>
                          </a:solidFill>
                          <a:effectLst/>
                          <a:latin typeface="+mn-lt"/>
                          <a:ea typeface="+mn-ea"/>
                          <a:cs typeface="Times New Roman" pitchFamily="18" charset="0"/>
                        </a:rPr>
                        <a:t>13.11</a:t>
                      </a:r>
                      <a:endParaRPr kumimoji="1" lang="en-US" altLang="ja-JP" sz="3200" b="0" i="0" u="none" strike="noStrike" cap="none" normalizeH="0" baseline="0" smtClean="0">
                        <a:ln>
                          <a:noFill/>
                        </a:ln>
                        <a:solidFill>
                          <a:srgbClr val="FF0000"/>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91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n-lt"/>
                          <a:ea typeface="+mn-ea"/>
                          <a:cs typeface="Times New Roman" pitchFamily="18" charset="0"/>
                        </a:rPr>
                        <a:t>群内</a:t>
                      </a:r>
                    </a:p>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smtClean="0">
                          <a:ln>
                            <a:noFill/>
                          </a:ln>
                          <a:solidFill>
                            <a:schemeClr val="tx1"/>
                          </a:solidFill>
                          <a:effectLst/>
                          <a:latin typeface="+mn-lt"/>
                          <a:ea typeface="+mn-ea"/>
                          <a:cs typeface="Times New Roman" pitchFamily="18" charset="0"/>
                        </a:rPr>
                        <a:t>（誤差）</a:t>
                      </a:r>
                      <a:endParaRPr kumimoji="1" lang="ja-JP" altLang="en-US" sz="2400" b="0"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11</a:t>
                      </a:r>
                      <a:endParaRPr kumimoji="1" lang="en-US" altLang="ja-JP" sz="32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9</a:t>
                      </a:r>
                      <a:endParaRPr kumimoji="1" lang="en-US" altLang="ja-JP" sz="32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smtClean="0">
                          <a:ln>
                            <a:noFill/>
                          </a:ln>
                          <a:solidFill>
                            <a:schemeClr val="tx1"/>
                          </a:solidFill>
                          <a:effectLst/>
                          <a:latin typeface="+mn-lt"/>
                          <a:ea typeface="+mn-ea"/>
                          <a:cs typeface="Times New Roman" pitchFamily="18" charset="0"/>
                        </a:rPr>
                        <a:t>1.22</a:t>
                      </a:r>
                      <a:endParaRPr kumimoji="1" lang="en-US" altLang="ja-JP" sz="32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1" lang="ja-JP" altLang="ja-JP" sz="24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smtClean="0">
                          <a:ln>
                            <a:noFill/>
                          </a:ln>
                          <a:solidFill>
                            <a:schemeClr val="tx1"/>
                          </a:solidFill>
                          <a:effectLst/>
                          <a:latin typeface="+mn-lt"/>
                          <a:ea typeface="+mn-ea"/>
                          <a:cs typeface="Times New Roman" pitchFamily="18" charset="0"/>
                        </a:rPr>
                        <a:t>全体</a:t>
                      </a:r>
                      <a:endParaRPr kumimoji="1" lang="ja-JP" altLang="en-US" sz="2800" b="0"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43</a:t>
                      </a:r>
                      <a:endParaRPr kumimoji="1" lang="en-US" altLang="ja-JP" sz="32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smtClean="0">
                          <a:ln>
                            <a:noFill/>
                          </a:ln>
                          <a:solidFill>
                            <a:schemeClr val="tx1"/>
                          </a:solidFill>
                          <a:effectLst/>
                          <a:latin typeface="+mn-lt"/>
                          <a:ea typeface="+mn-ea"/>
                          <a:cs typeface="Times New Roman" pitchFamily="18" charset="0"/>
                        </a:rPr>
                        <a:t>11</a:t>
                      </a:r>
                      <a:endParaRPr kumimoji="1" lang="en-US" altLang="ja-JP" sz="32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1" lang="ja-JP" altLang="ja-JP" sz="24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1" lang="ja-JP" altLang="ja-JP" sz="24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05598" name="AutoShape 62"/>
          <p:cNvSpPr>
            <a:spLocks noChangeArrowheads="1"/>
          </p:cNvSpPr>
          <p:nvPr/>
        </p:nvSpPr>
        <p:spPr bwMode="auto">
          <a:xfrm>
            <a:off x="3176193" y="4725144"/>
            <a:ext cx="647700" cy="936625"/>
          </a:xfrm>
          <a:prstGeom prst="rightArrow">
            <a:avLst>
              <a:gd name="adj1" fmla="val 49833"/>
              <a:gd name="adj2" fmla="val 44361"/>
            </a:avLst>
          </a:prstGeom>
          <a:solidFill>
            <a:schemeClr val="accent1"/>
          </a:solidFill>
          <a:ln w="9525">
            <a:solidFill>
              <a:schemeClr val="tx1"/>
            </a:solidFill>
            <a:miter lim="800000"/>
            <a:headEnd/>
            <a:tailEnd/>
          </a:ln>
        </p:spPr>
        <p:txBody>
          <a:bodyPr wrap="none" anchor="ctr"/>
          <a:lstStyle/>
          <a:p>
            <a:endParaRPr lang="ja-JP" altLang="en-US"/>
          </a:p>
        </p:txBody>
      </p:sp>
      <p:sp>
        <p:nvSpPr>
          <p:cNvPr id="705599" name="Text Box 63"/>
          <p:cNvSpPr txBox="1">
            <a:spLocks noChangeArrowheads="1"/>
          </p:cNvSpPr>
          <p:nvPr/>
        </p:nvSpPr>
        <p:spPr bwMode="auto">
          <a:xfrm>
            <a:off x="289719" y="3749600"/>
            <a:ext cx="1723549" cy="461665"/>
          </a:xfrm>
          <a:prstGeom prst="rect">
            <a:avLst/>
          </a:prstGeom>
          <a:noFill/>
          <a:ln w="9525">
            <a:noFill/>
            <a:miter lim="800000"/>
            <a:headEnd/>
            <a:tailEnd/>
          </a:ln>
        </p:spPr>
        <p:txBody>
          <a:bodyPr wrap="none">
            <a:spAutoFit/>
          </a:bodyPr>
          <a:lstStyle/>
          <a:p>
            <a:pPr algn="l"/>
            <a:r>
              <a:rPr lang="ja-JP" altLang="en-US" sz="2400" b="0" dirty="0">
                <a:latin typeface="+mn-ea"/>
                <a:ea typeface="+mn-ea"/>
              </a:rPr>
              <a:t>元のデータ</a:t>
            </a:r>
          </a:p>
        </p:txBody>
      </p:sp>
      <p:sp>
        <p:nvSpPr>
          <p:cNvPr id="705600" name="Text Box 64"/>
          <p:cNvSpPr txBox="1">
            <a:spLocks noChangeArrowheads="1"/>
          </p:cNvSpPr>
          <p:nvPr/>
        </p:nvSpPr>
        <p:spPr bwMode="auto">
          <a:xfrm>
            <a:off x="3871913" y="3815104"/>
            <a:ext cx="1708150" cy="457200"/>
          </a:xfrm>
          <a:prstGeom prst="rect">
            <a:avLst/>
          </a:prstGeom>
          <a:noFill/>
          <a:ln w="9525" algn="ctr">
            <a:noFill/>
            <a:miter lim="800000"/>
            <a:headEnd/>
            <a:tailEnd/>
          </a:ln>
          <a:effectLst/>
        </p:spPr>
        <p:txBody>
          <a:bodyPr wrap="none">
            <a:spAutoFit/>
          </a:bodyPr>
          <a:lstStyle/>
          <a:p>
            <a:pPr algn="l"/>
            <a:r>
              <a:rPr lang="ja-JP" altLang="en-US" sz="2400" b="0">
                <a:latin typeface="+mn-ea"/>
                <a:ea typeface="+mn-ea"/>
              </a:rPr>
              <a:t>分散分析表</a:t>
            </a:r>
          </a:p>
        </p:txBody>
      </p:sp>
      <p:sp>
        <p:nvSpPr>
          <p:cNvPr id="705601" name="Text Box 65"/>
          <p:cNvSpPr txBox="1">
            <a:spLocks noChangeArrowheads="1"/>
          </p:cNvSpPr>
          <p:nvPr/>
        </p:nvSpPr>
        <p:spPr bwMode="auto">
          <a:xfrm>
            <a:off x="282706" y="2821829"/>
            <a:ext cx="5953994" cy="830997"/>
          </a:xfrm>
          <a:prstGeom prst="rect">
            <a:avLst/>
          </a:prstGeom>
          <a:noFill/>
          <a:ln w="31750" cap="sq" algn="ctr">
            <a:noFill/>
            <a:miter lim="800000"/>
            <a:headEnd type="none" w="sm" len="sm"/>
            <a:tailEnd type="none" w="sm" len="sm"/>
          </a:ln>
          <a:effectLst/>
        </p:spPr>
        <p:txBody>
          <a:bodyPr wrap="square">
            <a:spAutoFit/>
          </a:bodyPr>
          <a:lstStyle/>
          <a:p>
            <a:pPr algn="l"/>
            <a:r>
              <a:rPr lang="en-US" altLang="ja-JP" sz="2400" b="0" dirty="0">
                <a:latin typeface="+mn-lt"/>
                <a:ea typeface="+mn-ea"/>
              </a:rPr>
              <a:t>12</a:t>
            </a:r>
            <a:r>
              <a:rPr lang="ja-JP" altLang="en-US" sz="2400" b="0" dirty="0">
                <a:latin typeface="+mn-lt"/>
                <a:ea typeface="+mn-ea"/>
              </a:rPr>
              <a:t>名が</a:t>
            </a:r>
            <a:r>
              <a:rPr lang="en-US" altLang="ja-JP" sz="2400" b="0" dirty="0">
                <a:latin typeface="+mn-lt"/>
                <a:ea typeface="+mn-ea"/>
              </a:rPr>
              <a:t>4</a:t>
            </a:r>
            <a:r>
              <a:rPr lang="ja-JP" altLang="en-US" sz="2400" b="0" dirty="0">
                <a:latin typeface="+mn-lt"/>
                <a:ea typeface="+mn-ea"/>
              </a:rPr>
              <a:t>名ずつの組に分かれ</a:t>
            </a:r>
            <a:r>
              <a:rPr lang="ja-JP" altLang="en-US" sz="2400" b="0" dirty="0" smtClean="0">
                <a:latin typeface="+mn-lt"/>
                <a:ea typeface="+mn-ea"/>
              </a:rPr>
              <a:t>，</a:t>
            </a:r>
            <a:endParaRPr lang="en-US" altLang="ja-JP" sz="2400" b="0" dirty="0" smtClean="0">
              <a:latin typeface="+mn-lt"/>
              <a:ea typeface="+mn-ea"/>
            </a:endParaRPr>
          </a:p>
          <a:p>
            <a:pPr algn="l"/>
            <a:r>
              <a:rPr lang="ja-JP" altLang="en-US" sz="2400" b="0" dirty="0" smtClean="0">
                <a:latin typeface="+mn-lt"/>
                <a:ea typeface="+mn-ea"/>
              </a:rPr>
              <a:t>ある</a:t>
            </a:r>
            <a:r>
              <a:rPr lang="ja-JP" altLang="en-US" sz="2400" b="0" dirty="0">
                <a:latin typeface="+mn-lt"/>
                <a:ea typeface="+mn-ea"/>
              </a:rPr>
              <a:t>店のおいしさを</a:t>
            </a:r>
            <a:r>
              <a:rPr lang="en-US" altLang="ja-JP" sz="2400" b="0" dirty="0">
                <a:latin typeface="+mn-lt"/>
                <a:ea typeface="+mn-ea"/>
              </a:rPr>
              <a:t>10</a:t>
            </a:r>
            <a:r>
              <a:rPr lang="ja-JP" altLang="en-US" sz="2400" b="0" dirty="0">
                <a:latin typeface="+mn-lt"/>
                <a:ea typeface="+mn-ea"/>
              </a:rPr>
              <a:t>点満点で評価した</a:t>
            </a:r>
          </a:p>
        </p:txBody>
      </p:sp>
    </p:spTree>
    <p:extLst>
      <p:ext uri="{BB962C8B-B14F-4D97-AF65-F5344CB8AC3E}">
        <p14:creationId xmlns:p14="http://schemas.microsoft.com/office/powerpoint/2010/main" val="77146464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lstStyle/>
          <a:p>
            <a:r>
              <a:rPr lang="ja-JP" altLang="en-US" smtClean="0"/>
              <a:t>統計的検定</a:t>
            </a:r>
          </a:p>
        </p:txBody>
      </p:sp>
      <p:sp>
        <p:nvSpPr>
          <p:cNvPr id="707587" name="Rectangle 3"/>
          <p:cNvSpPr>
            <a:spLocks noGrp="1" noChangeArrowheads="1"/>
          </p:cNvSpPr>
          <p:nvPr>
            <p:ph idx="1"/>
          </p:nvPr>
        </p:nvSpPr>
        <p:spPr/>
        <p:txBody>
          <a:bodyPr/>
          <a:lstStyle/>
          <a:p>
            <a:r>
              <a:rPr lang="ja-JP" altLang="en-US" dirty="0" smtClean="0"/>
              <a:t>分散分析表を作成した結果得られた</a:t>
            </a:r>
            <a:r>
              <a:rPr lang="en-US" altLang="ja-JP" i="1" dirty="0" smtClean="0"/>
              <a:t>F</a:t>
            </a:r>
            <a:r>
              <a:rPr lang="ja-JP" altLang="en-US" dirty="0" smtClean="0"/>
              <a:t>値を，</a:t>
            </a:r>
            <a:br>
              <a:rPr lang="ja-JP" altLang="en-US" dirty="0" smtClean="0"/>
            </a:br>
            <a:r>
              <a:rPr lang="ja-JP" altLang="en-US" dirty="0" smtClean="0"/>
              <a:t>　分子の自由度＝群間自由度</a:t>
            </a:r>
            <a:r>
              <a:rPr lang="en-US" altLang="ja-JP" dirty="0" smtClean="0"/>
              <a:t>(2)</a:t>
            </a:r>
            <a:r>
              <a:rPr lang="ja-JP" altLang="en-US" dirty="0" err="1" smtClean="0"/>
              <a:t>，</a:t>
            </a:r>
            <a:r>
              <a:rPr lang="ja-JP" altLang="en-US" dirty="0" smtClean="0"/>
              <a:t/>
            </a:r>
            <a:br>
              <a:rPr lang="ja-JP" altLang="en-US" dirty="0" smtClean="0"/>
            </a:br>
            <a:r>
              <a:rPr lang="ja-JP" altLang="en-US" dirty="0" smtClean="0"/>
              <a:t>　分母の自由度＝群内自由度</a:t>
            </a:r>
            <a:r>
              <a:rPr lang="en-US" altLang="ja-JP" dirty="0" smtClean="0"/>
              <a:t>(9)</a:t>
            </a:r>
            <a:r>
              <a:rPr lang="ja-JP" altLang="en-US" dirty="0" smtClean="0"/>
              <a:t>の</a:t>
            </a:r>
            <a:r>
              <a:rPr lang="en-US" altLang="ja-JP" i="1" dirty="0" smtClean="0"/>
              <a:t>F</a:t>
            </a:r>
            <a:r>
              <a:rPr lang="ja-JP" altLang="en-US" dirty="0" smtClean="0"/>
              <a:t>分布と比べて，</a:t>
            </a:r>
            <a:r>
              <a:rPr lang="en-US" altLang="ja-JP" dirty="0" smtClean="0"/>
              <a:t/>
            </a:r>
            <a:br>
              <a:rPr lang="en-US" altLang="ja-JP" dirty="0" smtClean="0"/>
            </a:br>
            <a:r>
              <a:rPr lang="ja-JP" altLang="en-US" dirty="0" smtClean="0"/>
              <a:t>臨界値よりも得られた検定統計量</a:t>
            </a:r>
            <a:r>
              <a:rPr lang="en-US" altLang="ja-JP" i="1" dirty="0" smtClean="0"/>
              <a:t>F</a:t>
            </a:r>
            <a:r>
              <a:rPr lang="ja-JP" altLang="en-US" dirty="0" smtClean="0"/>
              <a:t>が大きければ，</a:t>
            </a:r>
            <a:br>
              <a:rPr lang="ja-JP" altLang="en-US" dirty="0" smtClean="0"/>
            </a:br>
            <a:r>
              <a:rPr lang="ja-JP" altLang="en-US" dirty="0" smtClean="0"/>
              <a:t>有意な主効果がある（＝店の種類によりおいしさの評価に違いがある）ことが分かる</a:t>
            </a:r>
          </a:p>
        </p:txBody>
      </p:sp>
      <p:graphicFrame>
        <p:nvGraphicFramePr>
          <p:cNvPr id="707588" name="Group 4"/>
          <p:cNvGraphicFramePr>
            <a:graphicFrameLocks noGrp="1"/>
          </p:cNvGraphicFramePr>
          <p:nvPr>
            <p:extLst/>
          </p:nvPr>
        </p:nvGraphicFramePr>
        <p:xfrm>
          <a:off x="313184" y="4414068"/>
          <a:ext cx="5351016" cy="1888808"/>
        </p:xfrm>
        <a:graphic>
          <a:graphicData uri="http://schemas.openxmlformats.org/drawingml/2006/table">
            <a:tbl>
              <a:tblPr/>
              <a:tblGrid>
                <a:gridCol w="1006216">
                  <a:extLst>
                    <a:ext uri="{9D8B030D-6E8A-4147-A177-3AD203B41FA5}">
                      <a16:colId xmlns:a16="http://schemas.microsoft.com/office/drawing/2014/main" val="20000"/>
                    </a:ext>
                  </a:extLst>
                </a:gridCol>
                <a:gridCol w="1160381">
                  <a:extLst>
                    <a:ext uri="{9D8B030D-6E8A-4147-A177-3AD203B41FA5}">
                      <a16:colId xmlns:a16="http://schemas.microsoft.com/office/drawing/2014/main" val="20001"/>
                    </a:ext>
                  </a:extLst>
                </a:gridCol>
                <a:gridCol w="1082471">
                  <a:extLst>
                    <a:ext uri="{9D8B030D-6E8A-4147-A177-3AD203B41FA5}">
                      <a16:colId xmlns:a16="http://schemas.microsoft.com/office/drawing/2014/main" val="20002"/>
                    </a:ext>
                  </a:extLst>
                </a:gridCol>
                <a:gridCol w="1162039">
                  <a:extLst>
                    <a:ext uri="{9D8B030D-6E8A-4147-A177-3AD203B41FA5}">
                      <a16:colId xmlns:a16="http://schemas.microsoft.com/office/drawing/2014/main" val="20003"/>
                    </a:ext>
                  </a:extLst>
                </a:gridCol>
                <a:gridCol w="939909">
                  <a:extLst>
                    <a:ext uri="{9D8B030D-6E8A-4147-A177-3AD203B41FA5}">
                      <a16:colId xmlns:a16="http://schemas.microsoft.com/office/drawing/2014/main" val="20004"/>
                    </a:ext>
                  </a:extLst>
                </a:gridCol>
              </a:tblGrid>
              <a:tr h="3952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mn-lt"/>
                          <a:ea typeface="+mn-ea"/>
                          <a:cs typeface="Times New Roman" pitchFamily="18" charset="0"/>
                        </a:rPr>
                        <a:t>要因</a:t>
                      </a:r>
                      <a:endParaRPr kumimoji="1" lang="ja-JP" altLang="en-US" sz="32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mn-lt"/>
                          <a:ea typeface="+mn-ea"/>
                          <a:cs typeface="Times New Roman" pitchFamily="18" charset="0"/>
                        </a:rPr>
                        <a:t>平方和</a:t>
                      </a:r>
                      <a:endParaRPr kumimoji="1" lang="ja-JP" altLang="en-US" sz="32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mn-lt"/>
                          <a:ea typeface="+mn-ea"/>
                          <a:cs typeface="Times New Roman" pitchFamily="18" charset="0"/>
                        </a:rPr>
                        <a:t>自由度</a:t>
                      </a:r>
                      <a:endParaRPr kumimoji="1" lang="ja-JP" altLang="en-US" sz="32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mn-lt"/>
                          <a:ea typeface="+mn-ea"/>
                          <a:cs typeface="Times New Roman" pitchFamily="18" charset="0"/>
                        </a:rPr>
                        <a:t>平均平方</a:t>
                      </a:r>
                      <a:endParaRPr kumimoji="1" lang="ja-JP" altLang="en-US" sz="32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0" i="1" u="none" strike="noStrike" cap="none" normalizeH="0" baseline="0" dirty="0" smtClean="0">
                          <a:ln>
                            <a:noFill/>
                          </a:ln>
                          <a:solidFill>
                            <a:schemeClr val="tx1"/>
                          </a:solidFill>
                          <a:effectLst/>
                          <a:latin typeface="+mn-lt"/>
                          <a:ea typeface="+mn-ea"/>
                          <a:cs typeface="Times New Roman" pitchFamily="18" charset="0"/>
                        </a:rPr>
                        <a:t>F</a:t>
                      </a:r>
                      <a:r>
                        <a:rPr kumimoji="1" lang="ja-JP" altLang="en-US" sz="1800" b="0" i="1" u="none" strike="noStrike" cap="none" normalizeH="0" baseline="0" dirty="0" smtClean="0">
                          <a:ln>
                            <a:noFill/>
                          </a:ln>
                          <a:solidFill>
                            <a:schemeClr val="tx1"/>
                          </a:solidFill>
                          <a:effectLst/>
                          <a:latin typeface="+mn-lt"/>
                          <a:ea typeface="+mn-ea"/>
                          <a:cs typeface="Times New Roman" pitchFamily="18" charset="0"/>
                        </a:rPr>
                        <a:t>値</a:t>
                      </a:r>
                      <a:endParaRPr kumimoji="1" lang="ja-JP" altLang="en-US" sz="32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1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mn-lt"/>
                          <a:ea typeface="+mn-ea"/>
                          <a:cs typeface="Times New Roman" pitchFamily="18" charset="0"/>
                        </a:rPr>
                        <a:t>群間</a:t>
                      </a:r>
                      <a:endParaRPr kumimoji="1" lang="ja-JP" altLang="en-US" sz="3200" b="0"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solidFill>
                            <a:schemeClr val="tx1"/>
                          </a:solidFill>
                          <a:effectLst/>
                          <a:latin typeface="+mn-lt"/>
                          <a:ea typeface="+mn-ea"/>
                          <a:cs typeface="Times New Roman" pitchFamily="18" charset="0"/>
                        </a:rPr>
                        <a:t>32</a:t>
                      </a:r>
                      <a:endParaRPr kumimoji="1" lang="en-US" altLang="ja-JP" sz="36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smtClean="0">
                          <a:ln>
                            <a:noFill/>
                          </a:ln>
                          <a:solidFill>
                            <a:schemeClr val="tx1"/>
                          </a:solidFill>
                          <a:effectLst/>
                          <a:latin typeface="+mn-lt"/>
                          <a:ea typeface="+mn-ea"/>
                          <a:cs typeface="Times New Roman" pitchFamily="18" charset="0"/>
                        </a:rPr>
                        <a:t>2</a:t>
                      </a:r>
                      <a:endParaRPr kumimoji="1" lang="en-US" altLang="ja-JP" sz="36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smtClean="0">
                          <a:ln>
                            <a:noFill/>
                          </a:ln>
                          <a:solidFill>
                            <a:schemeClr val="tx1"/>
                          </a:solidFill>
                          <a:effectLst/>
                          <a:latin typeface="+mn-lt"/>
                          <a:ea typeface="+mn-ea"/>
                          <a:cs typeface="Times New Roman" pitchFamily="18" charset="0"/>
                        </a:rPr>
                        <a:t>16.00</a:t>
                      </a:r>
                      <a:endParaRPr kumimoji="1" lang="en-US" altLang="ja-JP" sz="36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smtClean="0">
                          <a:ln>
                            <a:noFill/>
                          </a:ln>
                          <a:solidFill>
                            <a:schemeClr val="tx1"/>
                          </a:solidFill>
                          <a:effectLst/>
                          <a:latin typeface="+mn-lt"/>
                          <a:ea typeface="+mn-ea"/>
                          <a:cs typeface="Times New Roman" pitchFamily="18" charset="0"/>
                        </a:rPr>
                        <a:t>13.11</a:t>
                      </a:r>
                      <a:endParaRPr kumimoji="1" lang="en-US" altLang="ja-JP" sz="36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mn-lt"/>
                          <a:ea typeface="+mn-ea"/>
                          <a:cs typeface="Times New Roman" pitchFamily="18" charset="0"/>
                        </a:rPr>
                        <a:t>群内</a:t>
                      </a:r>
                      <a:endParaRPr kumimoji="1" lang="ja-JP" altLang="en-US" sz="3200" b="0"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smtClean="0">
                          <a:ln>
                            <a:noFill/>
                          </a:ln>
                          <a:solidFill>
                            <a:schemeClr val="tx1"/>
                          </a:solidFill>
                          <a:effectLst/>
                          <a:latin typeface="+mn-lt"/>
                          <a:ea typeface="+mn-ea"/>
                          <a:cs typeface="Times New Roman" pitchFamily="18" charset="0"/>
                        </a:rPr>
                        <a:t>11</a:t>
                      </a:r>
                      <a:endParaRPr kumimoji="1" lang="en-US" altLang="ja-JP" sz="36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smtClean="0">
                          <a:ln>
                            <a:noFill/>
                          </a:ln>
                          <a:solidFill>
                            <a:schemeClr val="tx1"/>
                          </a:solidFill>
                          <a:effectLst/>
                          <a:latin typeface="+mn-lt"/>
                          <a:ea typeface="+mn-ea"/>
                          <a:cs typeface="Times New Roman" pitchFamily="18" charset="0"/>
                        </a:rPr>
                        <a:t>9</a:t>
                      </a:r>
                      <a:endParaRPr kumimoji="1" lang="en-US" altLang="ja-JP" sz="36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smtClean="0">
                          <a:ln>
                            <a:noFill/>
                          </a:ln>
                          <a:solidFill>
                            <a:schemeClr val="tx1"/>
                          </a:solidFill>
                          <a:effectLst/>
                          <a:latin typeface="+mn-lt"/>
                          <a:ea typeface="+mn-ea"/>
                          <a:cs typeface="Times New Roman" pitchFamily="18" charset="0"/>
                        </a:rPr>
                        <a:t>1.22</a:t>
                      </a:r>
                      <a:endParaRPr kumimoji="1" lang="en-US" altLang="ja-JP" sz="36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1" lang="ja-JP" altLang="ja-JP" sz="28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78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mn-lt"/>
                          <a:ea typeface="+mn-ea"/>
                          <a:cs typeface="Times New Roman" pitchFamily="18" charset="0"/>
                        </a:rPr>
                        <a:t>全体</a:t>
                      </a:r>
                      <a:endParaRPr kumimoji="1" lang="ja-JP" altLang="en-US" sz="3200" b="0"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smtClean="0">
                          <a:ln>
                            <a:noFill/>
                          </a:ln>
                          <a:solidFill>
                            <a:schemeClr val="tx1"/>
                          </a:solidFill>
                          <a:effectLst/>
                          <a:latin typeface="+mn-lt"/>
                          <a:ea typeface="+mn-ea"/>
                          <a:cs typeface="Times New Roman" pitchFamily="18" charset="0"/>
                        </a:rPr>
                        <a:t>43</a:t>
                      </a:r>
                      <a:endParaRPr kumimoji="1" lang="en-US" altLang="ja-JP" sz="36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solidFill>
                            <a:schemeClr val="tx1"/>
                          </a:solidFill>
                          <a:effectLst/>
                          <a:latin typeface="+mn-lt"/>
                          <a:ea typeface="+mn-ea"/>
                          <a:cs typeface="Times New Roman" pitchFamily="18" charset="0"/>
                        </a:rPr>
                        <a:t>11</a:t>
                      </a:r>
                      <a:endParaRPr kumimoji="1" lang="en-US" altLang="ja-JP" sz="36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1" lang="ja-JP" altLang="ja-JP" sz="2800" b="0" i="0" u="none" strike="noStrike" cap="none" normalizeH="0" baseline="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1" lang="ja-JP" altLang="ja-JP" sz="2800" b="0" i="0" u="none" strike="noStrike" cap="none" normalizeH="0" baseline="0" dirty="0" smtClean="0">
                        <a:ln>
                          <a:noFill/>
                        </a:ln>
                        <a:solidFill>
                          <a:schemeClr val="tx1"/>
                        </a:solidFill>
                        <a:effectLst/>
                        <a:latin typeface="+mn-lt"/>
                        <a:ea typeface="+mn-ea"/>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07620" name="Text Box 36"/>
          <p:cNvSpPr txBox="1">
            <a:spLocks noChangeArrowheads="1"/>
          </p:cNvSpPr>
          <p:nvPr/>
        </p:nvSpPr>
        <p:spPr bwMode="auto">
          <a:xfrm>
            <a:off x="457200" y="3933056"/>
            <a:ext cx="1708150" cy="457200"/>
          </a:xfrm>
          <a:prstGeom prst="rect">
            <a:avLst/>
          </a:prstGeom>
          <a:noFill/>
          <a:ln w="9525">
            <a:noFill/>
            <a:miter lim="800000"/>
            <a:headEnd/>
            <a:tailEnd/>
          </a:ln>
        </p:spPr>
        <p:txBody>
          <a:bodyPr wrap="none">
            <a:spAutoFit/>
          </a:bodyPr>
          <a:lstStyle/>
          <a:p>
            <a:pPr algn="l"/>
            <a:r>
              <a:rPr lang="ja-JP" altLang="en-US" sz="2400" b="0" dirty="0">
                <a:latin typeface="+mn-lt"/>
                <a:ea typeface="+mn-ea"/>
              </a:rPr>
              <a:t>分散分析表</a:t>
            </a:r>
          </a:p>
        </p:txBody>
      </p:sp>
      <p:sp>
        <p:nvSpPr>
          <p:cNvPr id="707621" name="Rectangle 37"/>
          <p:cNvSpPr>
            <a:spLocks noChangeArrowheads="1"/>
          </p:cNvSpPr>
          <p:nvPr/>
        </p:nvSpPr>
        <p:spPr bwMode="auto">
          <a:xfrm>
            <a:off x="5754686" y="4430073"/>
            <a:ext cx="3271465" cy="1728787"/>
          </a:xfrm>
          <a:prstGeom prst="rect">
            <a:avLst/>
          </a:prstGeom>
          <a:solidFill>
            <a:schemeClr val="accent1">
              <a:alpha val="39999"/>
            </a:schemeClr>
          </a:solidFill>
          <a:ln w="9525">
            <a:noFill/>
            <a:miter lim="800000"/>
            <a:headEnd/>
            <a:tailEnd/>
          </a:ln>
        </p:spPr>
        <p:txBody>
          <a:bodyPr tIns="154800" bIns="154800" anchor="ctr"/>
          <a:lstStyle/>
          <a:p>
            <a:pPr algn="l"/>
            <a:r>
              <a:rPr lang="ja-JP" altLang="en-US" b="0" dirty="0">
                <a:latin typeface="+mn-lt"/>
                <a:ea typeface="+mn-ea"/>
              </a:rPr>
              <a:t>自由度</a:t>
            </a:r>
            <a:r>
              <a:rPr lang="en-US" altLang="ja-JP" b="0" dirty="0">
                <a:latin typeface="+mn-lt"/>
                <a:ea typeface="+mn-ea"/>
              </a:rPr>
              <a:t>(2,9)</a:t>
            </a:r>
            <a:r>
              <a:rPr lang="ja-JP" altLang="en-US" b="0" dirty="0">
                <a:latin typeface="+mn-lt"/>
                <a:ea typeface="+mn-ea"/>
              </a:rPr>
              <a:t>の</a:t>
            </a:r>
            <a:r>
              <a:rPr lang="en-US" altLang="ja-JP" b="0" i="1" dirty="0">
                <a:latin typeface="+mn-lt"/>
                <a:ea typeface="+mn-ea"/>
              </a:rPr>
              <a:t>F</a:t>
            </a:r>
            <a:r>
              <a:rPr lang="ja-JP" altLang="en-US" b="0" dirty="0">
                <a:latin typeface="+mn-lt"/>
                <a:ea typeface="+mn-ea"/>
              </a:rPr>
              <a:t>分布で，</a:t>
            </a:r>
            <a:br>
              <a:rPr lang="ja-JP" altLang="en-US" b="0" dirty="0">
                <a:latin typeface="+mn-lt"/>
                <a:ea typeface="+mn-ea"/>
              </a:rPr>
            </a:br>
            <a:r>
              <a:rPr lang="ja-JP" altLang="en-US" b="0" dirty="0">
                <a:latin typeface="+mn-lt"/>
                <a:ea typeface="+mn-ea"/>
              </a:rPr>
              <a:t>有意水準</a:t>
            </a:r>
            <a:r>
              <a:rPr lang="en-US" altLang="ja-JP" b="0" dirty="0">
                <a:latin typeface="+mn-lt"/>
                <a:ea typeface="+mn-ea"/>
              </a:rPr>
              <a:t>5%</a:t>
            </a:r>
            <a:r>
              <a:rPr lang="ja-JP" altLang="en-US" b="0" dirty="0">
                <a:latin typeface="+mn-lt"/>
                <a:ea typeface="+mn-ea"/>
              </a:rPr>
              <a:t>の</a:t>
            </a:r>
            <a:r>
              <a:rPr lang="en-US" altLang="ja-JP" b="0" i="1" dirty="0">
                <a:latin typeface="+mn-lt"/>
                <a:ea typeface="+mn-ea"/>
              </a:rPr>
              <a:t>F</a:t>
            </a:r>
            <a:r>
              <a:rPr lang="ja-JP" altLang="en-US" b="0" dirty="0">
                <a:latin typeface="+mn-lt"/>
                <a:ea typeface="+mn-ea"/>
              </a:rPr>
              <a:t>の臨界値は</a:t>
            </a:r>
            <a:r>
              <a:rPr lang="en-US" altLang="ja-JP" b="0" dirty="0">
                <a:latin typeface="+mn-lt"/>
                <a:ea typeface="+mn-ea"/>
              </a:rPr>
              <a:t>4.26</a:t>
            </a:r>
            <a:r>
              <a:rPr lang="ja-JP" altLang="en-US" b="0" dirty="0">
                <a:latin typeface="+mn-lt"/>
                <a:ea typeface="+mn-ea"/>
              </a:rPr>
              <a:t>である．</a:t>
            </a:r>
            <a:r>
              <a:rPr lang="en-US" altLang="ja-JP" b="0" dirty="0">
                <a:latin typeface="+mn-lt"/>
                <a:ea typeface="+mn-ea"/>
              </a:rPr>
              <a:t>13.11</a:t>
            </a:r>
            <a:r>
              <a:rPr lang="ja-JP" altLang="en-US" b="0" dirty="0">
                <a:latin typeface="+mn-lt"/>
                <a:ea typeface="+mn-ea"/>
              </a:rPr>
              <a:t>はこれより</a:t>
            </a:r>
            <a:r>
              <a:rPr lang="en-US" altLang="ja-JP" b="0" dirty="0">
                <a:latin typeface="+mn-lt"/>
                <a:ea typeface="+mn-ea"/>
              </a:rPr>
              <a:t/>
            </a:r>
            <a:br>
              <a:rPr lang="en-US" altLang="ja-JP" b="0" dirty="0">
                <a:latin typeface="+mn-lt"/>
                <a:ea typeface="+mn-ea"/>
              </a:rPr>
            </a:br>
            <a:r>
              <a:rPr lang="ja-JP" altLang="en-US" b="0" dirty="0">
                <a:latin typeface="+mn-lt"/>
                <a:ea typeface="+mn-ea"/>
              </a:rPr>
              <a:t>大きい．つまり，店の種類に</a:t>
            </a:r>
            <a:r>
              <a:rPr lang="en-US" altLang="ja-JP" b="0" dirty="0">
                <a:latin typeface="+mn-lt"/>
                <a:ea typeface="+mn-ea"/>
              </a:rPr>
              <a:t/>
            </a:r>
            <a:br>
              <a:rPr lang="en-US" altLang="ja-JP" b="0" dirty="0">
                <a:latin typeface="+mn-lt"/>
                <a:ea typeface="+mn-ea"/>
              </a:rPr>
            </a:br>
            <a:r>
              <a:rPr lang="ja-JP" altLang="en-US" b="0" dirty="0">
                <a:latin typeface="+mn-lt"/>
                <a:ea typeface="+mn-ea"/>
              </a:rPr>
              <a:t>よる効果は有意である</a:t>
            </a:r>
          </a:p>
        </p:txBody>
      </p:sp>
    </p:spTree>
    <p:extLst>
      <p:ext uri="{BB962C8B-B14F-4D97-AF65-F5344CB8AC3E}">
        <p14:creationId xmlns:p14="http://schemas.microsoft.com/office/powerpoint/2010/main" val="19075570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ja-JP" altLang="en-US" smtClean="0"/>
              <a:t>ただし</a:t>
            </a:r>
            <a:r>
              <a:rPr lang="en-US" altLang="ja-JP" smtClean="0"/>
              <a:t>…</a:t>
            </a:r>
          </a:p>
        </p:txBody>
      </p:sp>
      <p:sp>
        <p:nvSpPr>
          <p:cNvPr id="709635" name="Rectangle 3"/>
          <p:cNvSpPr>
            <a:spLocks noGrp="1" noChangeArrowheads="1"/>
          </p:cNvSpPr>
          <p:nvPr>
            <p:ph idx="1"/>
          </p:nvPr>
        </p:nvSpPr>
        <p:spPr/>
        <p:txBody>
          <a:bodyPr/>
          <a:lstStyle/>
          <a:p>
            <a:r>
              <a:rPr lang="ja-JP" altLang="en-US" dirty="0" smtClean="0"/>
              <a:t>分散分析の結果からは「店の種類によっておいしさの評価に違いがある」ことは分かるが，「どの店とどの店の間に違いがある」かまでは分からない</a:t>
            </a:r>
          </a:p>
          <a:p>
            <a:r>
              <a:rPr lang="ja-JP" altLang="en-US" dirty="0" smtClean="0"/>
              <a:t>それを知るためには，多重比較を行う必要がある</a:t>
            </a:r>
          </a:p>
        </p:txBody>
      </p:sp>
    </p:spTree>
    <p:extLst>
      <p:ext uri="{BB962C8B-B14F-4D97-AF65-F5344CB8AC3E}">
        <p14:creationId xmlns:p14="http://schemas.microsoft.com/office/powerpoint/2010/main" val="353389134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r>
              <a:rPr lang="ja-JP" altLang="en-US" smtClean="0"/>
              <a:t>データファイル</a:t>
            </a:r>
          </a:p>
        </p:txBody>
      </p:sp>
      <p:sp>
        <p:nvSpPr>
          <p:cNvPr id="711683" name="Rectangle 3"/>
          <p:cNvSpPr>
            <a:spLocks noGrp="1" noChangeArrowheads="1"/>
          </p:cNvSpPr>
          <p:nvPr>
            <p:ph idx="1"/>
          </p:nvPr>
        </p:nvSpPr>
        <p:spPr/>
        <p:txBody>
          <a:bodyPr/>
          <a:lstStyle/>
          <a:p>
            <a:r>
              <a:rPr lang="en-US" altLang="ja-JP" dirty="0" err="1" smtClean="0"/>
              <a:t>anova_sample</a:t>
            </a:r>
            <a:r>
              <a:rPr lang="ja-JP" altLang="en-US" dirty="0" smtClean="0"/>
              <a:t>★</a:t>
            </a:r>
            <a:r>
              <a:rPr lang="en-US" altLang="ja-JP" dirty="0" smtClean="0"/>
              <a:t>HAD.xlsm</a:t>
            </a:r>
          </a:p>
          <a:p>
            <a:endParaRPr lang="ja-JP" altLang="en-US" dirty="0" smtClean="0"/>
          </a:p>
          <a:p>
            <a:r>
              <a:rPr lang="en-US" altLang="ja-JP" dirty="0" smtClean="0"/>
              <a:t>id</a:t>
            </a:r>
            <a:r>
              <a:rPr lang="ja-JP" altLang="en-US" dirty="0" smtClean="0"/>
              <a:t>：おいしさを評価した人の</a:t>
            </a:r>
            <a:r>
              <a:rPr lang="en-US" altLang="ja-JP" dirty="0" smtClean="0"/>
              <a:t>ID</a:t>
            </a:r>
            <a:r>
              <a:rPr lang="ja-JP" altLang="en-US" dirty="0" smtClean="0"/>
              <a:t>番号</a:t>
            </a:r>
          </a:p>
          <a:p>
            <a:r>
              <a:rPr lang="en-US" altLang="ja-JP" dirty="0" smtClean="0"/>
              <a:t>shop</a:t>
            </a:r>
            <a:r>
              <a:rPr lang="ja-JP" altLang="en-US" dirty="0" smtClean="0"/>
              <a:t>：おいしさを評価した対象の店	</a:t>
            </a:r>
          </a:p>
          <a:p>
            <a:pPr lvl="1"/>
            <a:r>
              <a:rPr lang="en-US" altLang="ja-JP" dirty="0" smtClean="0"/>
              <a:t>1</a:t>
            </a:r>
            <a:r>
              <a:rPr lang="ja-JP" altLang="en-US" dirty="0" smtClean="0"/>
              <a:t>：</a:t>
            </a:r>
            <a:r>
              <a:rPr lang="en-US" altLang="ja-JP" dirty="0" smtClean="0"/>
              <a:t>A</a:t>
            </a:r>
            <a:r>
              <a:rPr lang="ja-JP" altLang="en-US" dirty="0" smtClean="0"/>
              <a:t>食堂，</a:t>
            </a:r>
            <a:r>
              <a:rPr lang="en-US" altLang="ja-JP" dirty="0" smtClean="0"/>
              <a:t>2</a:t>
            </a:r>
            <a:r>
              <a:rPr lang="ja-JP" altLang="en-US" dirty="0" smtClean="0"/>
              <a:t>：カフェ</a:t>
            </a:r>
            <a:r>
              <a:rPr lang="en-US" altLang="ja-JP" dirty="0" smtClean="0"/>
              <a:t>B</a:t>
            </a:r>
            <a:r>
              <a:rPr lang="ja-JP" altLang="en-US" dirty="0" err="1" smtClean="0"/>
              <a:t>，</a:t>
            </a:r>
            <a:r>
              <a:rPr lang="en-US" altLang="ja-JP" dirty="0" smtClean="0"/>
              <a:t>3</a:t>
            </a:r>
            <a:r>
              <a:rPr lang="ja-JP" altLang="en-US" dirty="0" smtClean="0"/>
              <a:t>：喫茶</a:t>
            </a:r>
            <a:r>
              <a:rPr lang="en-US" altLang="ja-JP" dirty="0" smtClean="0"/>
              <a:t>C</a:t>
            </a:r>
          </a:p>
          <a:p>
            <a:r>
              <a:rPr lang="en-US" altLang="ja-JP" dirty="0" smtClean="0"/>
              <a:t>taste</a:t>
            </a:r>
            <a:r>
              <a:rPr lang="ja-JP" altLang="en-US" dirty="0" smtClean="0"/>
              <a:t>：おいしさの評価（</a:t>
            </a:r>
            <a:r>
              <a:rPr lang="en-US" altLang="ja-JP" dirty="0" smtClean="0"/>
              <a:t>10</a:t>
            </a:r>
            <a:r>
              <a:rPr lang="ja-JP" altLang="en-US" dirty="0" smtClean="0"/>
              <a:t>段階）</a:t>
            </a:r>
          </a:p>
        </p:txBody>
      </p:sp>
    </p:spTree>
    <p:extLst>
      <p:ext uri="{BB962C8B-B14F-4D97-AF65-F5344CB8AC3E}">
        <p14:creationId xmlns:p14="http://schemas.microsoft.com/office/powerpoint/2010/main" val="269122266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299187" y="5629390"/>
            <a:ext cx="8095238" cy="923810"/>
          </a:xfrm>
          <a:prstGeom prst="rect">
            <a:avLst/>
          </a:prstGeom>
        </p:spPr>
      </p:pic>
      <p:pic>
        <p:nvPicPr>
          <p:cNvPr id="8" name="図 7"/>
          <p:cNvPicPr>
            <a:picLocks noChangeAspect="1"/>
          </p:cNvPicPr>
          <p:nvPr/>
        </p:nvPicPr>
        <p:blipFill>
          <a:blip r:embed="rId3"/>
          <a:stretch>
            <a:fillRect/>
          </a:stretch>
        </p:blipFill>
        <p:spPr>
          <a:xfrm>
            <a:off x="323528" y="2522234"/>
            <a:ext cx="4120206" cy="2634958"/>
          </a:xfrm>
          <a:prstGeom prst="rect">
            <a:avLst/>
          </a:prstGeom>
        </p:spPr>
      </p:pic>
      <p:sp>
        <p:nvSpPr>
          <p:cNvPr id="2" name="タイトル 1"/>
          <p:cNvSpPr>
            <a:spLocks noGrp="1"/>
          </p:cNvSpPr>
          <p:nvPr>
            <p:ph type="title"/>
          </p:nvPr>
        </p:nvSpPr>
        <p:spPr/>
        <p:txBody>
          <a:bodyPr>
            <a:normAutofit/>
          </a:bodyPr>
          <a:lstStyle/>
          <a:p>
            <a:r>
              <a:rPr kumimoji="1" lang="en-US" altLang="ja-JP" dirty="0" smtClean="0"/>
              <a:t>HAD</a:t>
            </a:r>
            <a:r>
              <a:rPr kumimoji="1" lang="ja-JP" altLang="en-US" dirty="0" smtClean="0"/>
              <a:t>による分散分析</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この例題のように</a:t>
            </a:r>
            <a:r>
              <a:rPr kumimoji="1" lang="en-US" altLang="ja-JP" dirty="0" smtClean="0"/>
              <a:t>1</a:t>
            </a:r>
            <a:r>
              <a:rPr kumimoji="1" lang="ja-JP" altLang="en-US" dirty="0" smtClean="0"/>
              <a:t>要因であれば，「平均値の差の検定」メニューから可能</a:t>
            </a:r>
            <a:endParaRPr kumimoji="1" lang="ja-JP" altLang="en-US" dirty="0"/>
          </a:p>
        </p:txBody>
      </p:sp>
      <p:sp>
        <p:nvSpPr>
          <p:cNvPr id="6" name="正方形/長方形 5"/>
          <p:cNvSpPr/>
          <p:nvPr/>
        </p:nvSpPr>
        <p:spPr>
          <a:xfrm>
            <a:off x="323528" y="2833359"/>
            <a:ext cx="1483569"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2133268" y="4077072"/>
            <a:ext cx="998572" cy="272657"/>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299187" y="5188550"/>
            <a:ext cx="3877985" cy="369332"/>
          </a:xfrm>
          <a:prstGeom prst="rect">
            <a:avLst/>
          </a:prstGeom>
          <a:noFill/>
        </p:spPr>
        <p:txBody>
          <a:bodyPr wrap="none" rtlCol="0">
            <a:spAutoFit/>
          </a:bodyPr>
          <a:lstStyle/>
          <a:p>
            <a:r>
              <a:rPr kumimoji="1" lang="ja-JP" altLang="en-US" dirty="0" smtClean="0">
                <a:latin typeface="+mn-ea"/>
                <a:ea typeface="+mn-ea"/>
              </a:rPr>
              <a:t>まず，主効果の有意性の検定はここ</a:t>
            </a:r>
            <a:endParaRPr kumimoji="1" lang="ja-JP" altLang="en-US" dirty="0">
              <a:latin typeface="+mn-ea"/>
              <a:ea typeface="+mn-ea"/>
            </a:endParaRPr>
          </a:p>
        </p:txBody>
      </p:sp>
      <p:sp>
        <p:nvSpPr>
          <p:cNvPr id="10" name="正方形/長方形 9"/>
          <p:cNvSpPr/>
          <p:nvPr/>
        </p:nvSpPr>
        <p:spPr>
          <a:xfrm>
            <a:off x="5952826" y="6039792"/>
            <a:ext cx="709736"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1" name="正方形/長方形 10"/>
          <p:cNvSpPr/>
          <p:nvPr/>
        </p:nvSpPr>
        <p:spPr>
          <a:xfrm>
            <a:off x="5259678" y="6039792"/>
            <a:ext cx="680474"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2" name="正方形/長方形 11"/>
          <p:cNvSpPr/>
          <p:nvPr/>
        </p:nvSpPr>
        <p:spPr>
          <a:xfrm>
            <a:off x="7308304" y="6039792"/>
            <a:ext cx="864096"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3" name="正方形/長方形 12"/>
          <p:cNvSpPr/>
          <p:nvPr/>
        </p:nvSpPr>
        <p:spPr>
          <a:xfrm>
            <a:off x="6657902" y="6039792"/>
            <a:ext cx="650402"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5" name="四角形吹き出し 4"/>
          <p:cNvSpPr/>
          <p:nvPr/>
        </p:nvSpPr>
        <p:spPr>
          <a:xfrm>
            <a:off x="5094853" y="5323064"/>
            <a:ext cx="1440160" cy="493023"/>
          </a:xfrm>
          <a:prstGeom prst="wedgeRectCallout">
            <a:avLst>
              <a:gd name="adj1" fmla="val -17726"/>
              <a:gd name="adj2" fmla="val 808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検定統計量</a:t>
            </a:r>
            <a:endParaRPr kumimoji="1" lang="ja-JP" altLang="en-US" dirty="0"/>
          </a:p>
        </p:txBody>
      </p:sp>
    </p:spTree>
    <p:extLst>
      <p:ext uri="{BB962C8B-B14F-4D97-AF65-F5344CB8AC3E}">
        <p14:creationId xmlns:p14="http://schemas.microsoft.com/office/powerpoint/2010/main" val="125713816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ja-JP" altLang="en-US" dirty="0" smtClean="0"/>
              <a:t>ちなみに，</a:t>
            </a:r>
            <a:r>
              <a:rPr lang="en-US" altLang="ja-JP" i="1" dirty="0" smtClean="0"/>
              <a:t>F</a:t>
            </a:r>
            <a:r>
              <a:rPr lang="ja-JP" altLang="en-US" dirty="0" smtClean="0"/>
              <a:t>値とは（復習）</a:t>
            </a:r>
          </a:p>
        </p:txBody>
      </p:sp>
      <p:sp>
        <p:nvSpPr>
          <p:cNvPr id="776195" name="Rectangle 3"/>
          <p:cNvSpPr>
            <a:spLocks noGrp="1" noChangeArrowheads="1"/>
          </p:cNvSpPr>
          <p:nvPr>
            <p:ph idx="1"/>
          </p:nvPr>
        </p:nvSpPr>
        <p:spPr/>
        <p:txBody>
          <a:bodyPr>
            <a:normAutofit fontScale="92500" lnSpcReduction="10000"/>
          </a:bodyPr>
          <a:lstStyle/>
          <a:p>
            <a:r>
              <a:rPr lang="en-US" altLang="ja-JP" i="1" dirty="0" smtClean="0"/>
              <a:t>F</a:t>
            </a:r>
            <a:r>
              <a:rPr lang="ja-JP" altLang="en-US" dirty="0" smtClean="0"/>
              <a:t>分布にしたがう統計量</a:t>
            </a:r>
          </a:p>
          <a:p>
            <a:r>
              <a:rPr lang="en-US" altLang="ja-JP" i="1" dirty="0" smtClean="0"/>
              <a:t>F</a:t>
            </a:r>
            <a:r>
              <a:rPr lang="ja-JP" altLang="en-US" dirty="0" smtClean="0"/>
              <a:t>分布は，</a:t>
            </a:r>
            <a:r>
              <a:rPr lang="en-US" altLang="ja-JP" dirty="0" smtClean="0"/>
              <a:t>2</a:t>
            </a:r>
            <a:r>
              <a:rPr lang="ja-JP" altLang="en-US" dirty="0" err="1" smtClean="0"/>
              <a:t>つの</a:t>
            </a:r>
            <a:r>
              <a:rPr lang="ja-JP" altLang="en-US" dirty="0" smtClean="0"/>
              <a:t>自由度によって形が決まる確率分布</a:t>
            </a:r>
          </a:p>
          <a:p>
            <a:pPr lvl="1"/>
            <a:r>
              <a:rPr lang="ja-JP" altLang="en-US" dirty="0" smtClean="0"/>
              <a:t>「分子の自由度」</a:t>
            </a:r>
          </a:p>
          <a:p>
            <a:pPr lvl="1"/>
            <a:r>
              <a:rPr lang="ja-JP" altLang="en-US" dirty="0" smtClean="0"/>
              <a:t>「分母の自由度」</a:t>
            </a:r>
          </a:p>
          <a:p>
            <a:pPr lvl="1"/>
            <a:endParaRPr lang="ja-JP" altLang="en-US" dirty="0" smtClean="0"/>
          </a:p>
          <a:p>
            <a:pPr lvl="1"/>
            <a:endParaRPr lang="ja-JP" altLang="en-US" dirty="0" smtClean="0"/>
          </a:p>
          <a:p>
            <a:pPr lvl="1"/>
            <a:endParaRPr lang="en-US" altLang="ja-JP" dirty="0" smtClean="0"/>
          </a:p>
          <a:p>
            <a:pPr lvl="1"/>
            <a:endParaRPr lang="ja-JP" altLang="en-US" dirty="0" smtClean="0"/>
          </a:p>
          <a:p>
            <a:r>
              <a:rPr lang="ja-JP" altLang="en-US" dirty="0" smtClean="0"/>
              <a:t>分散分析では，</a:t>
            </a:r>
          </a:p>
          <a:p>
            <a:pPr lvl="1"/>
            <a:r>
              <a:rPr lang="ja-JP" altLang="en-US" dirty="0" smtClean="0"/>
              <a:t>「分子の自由度」＝要因（固定因子）の自由度</a:t>
            </a:r>
          </a:p>
          <a:p>
            <a:pPr lvl="1"/>
            <a:r>
              <a:rPr lang="ja-JP" altLang="en-US" dirty="0" smtClean="0"/>
              <a:t>「分母の自由度」＝誤差の自由度</a:t>
            </a:r>
          </a:p>
          <a:p>
            <a:pPr lvl="2"/>
            <a:r>
              <a:rPr lang="ja-JP" altLang="en-US" dirty="0" smtClean="0"/>
              <a:t>つまり，「要因」</a:t>
            </a:r>
            <a:r>
              <a:rPr lang="en-US" altLang="ja-JP" dirty="0" smtClean="0"/>
              <a:t>÷</a:t>
            </a:r>
            <a:r>
              <a:rPr lang="ja-JP" altLang="en-US" dirty="0" smtClean="0"/>
              <a:t>「誤差」がどの程度あるかを考えて，</a:t>
            </a:r>
            <a:br>
              <a:rPr lang="ja-JP" altLang="en-US" dirty="0" smtClean="0"/>
            </a:br>
            <a:r>
              <a:rPr lang="ja-JP" altLang="en-US" dirty="0" smtClean="0"/>
              <a:t>それが大きければ，「要因によるばらつきが，よく原因が分からないけど</a:t>
            </a:r>
            <a:r>
              <a:rPr lang="en-US" altLang="ja-JP" dirty="0" smtClean="0"/>
              <a:t/>
            </a:r>
            <a:br>
              <a:rPr lang="en-US" altLang="ja-JP" dirty="0" smtClean="0"/>
            </a:br>
            <a:r>
              <a:rPr lang="ja-JP" altLang="en-US" dirty="0" smtClean="0"/>
              <a:t>生じちゃったばらつき＝誤差よりもじゅうぶんに大きい」と判断するわけ</a:t>
            </a:r>
          </a:p>
          <a:p>
            <a:pPr lvl="1"/>
            <a:r>
              <a:rPr lang="en-US" altLang="ja-JP" i="1" dirty="0" smtClean="0"/>
              <a:t>F</a:t>
            </a:r>
            <a:r>
              <a:rPr lang="en-US" altLang="ja-JP" dirty="0" smtClean="0"/>
              <a:t>(</a:t>
            </a:r>
            <a:r>
              <a:rPr lang="ja-JP" altLang="en-US" dirty="0" smtClean="0"/>
              <a:t>分子自由度</a:t>
            </a:r>
            <a:r>
              <a:rPr lang="en-US" altLang="ja-JP" dirty="0" smtClean="0"/>
              <a:t>, </a:t>
            </a:r>
            <a:r>
              <a:rPr lang="ja-JP" altLang="en-US" dirty="0" smtClean="0"/>
              <a:t>分母自由度</a:t>
            </a:r>
            <a:r>
              <a:rPr lang="en-US" altLang="ja-JP" dirty="0" smtClean="0"/>
              <a:t>)=*.**</a:t>
            </a:r>
            <a:r>
              <a:rPr lang="ja-JP" altLang="en-US" dirty="0" smtClean="0"/>
              <a:t>　のように表記する</a:t>
            </a:r>
          </a:p>
        </p:txBody>
      </p:sp>
      <p:pic>
        <p:nvPicPr>
          <p:cNvPr id="776196" name="Picture 4" descr="fdistgraph"/>
          <p:cNvPicPr>
            <a:picLocks noChangeAspect="1" noChangeArrowheads="1"/>
          </p:cNvPicPr>
          <p:nvPr/>
        </p:nvPicPr>
        <p:blipFill>
          <a:blip r:embed="rId3" cstate="print"/>
          <a:srcRect/>
          <a:stretch>
            <a:fillRect/>
          </a:stretch>
        </p:blipFill>
        <p:spPr bwMode="auto">
          <a:xfrm>
            <a:off x="5289394" y="2420888"/>
            <a:ext cx="3240088" cy="2039937"/>
          </a:xfrm>
          <a:prstGeom prst="rect">
            <a:avLst/>
          </a:prstGeom>
          <a:noFill/>
        </p:spPr>
      </p:pic>
    </p:spTree>
    <p:extLst>
      <p:ext uri="{BB962C8B-B14F-4D97-AF65-F5344CB8AC3E}">
        <p14:creationId xmlns:p14="http://schemas.microsoft.com/office/powerpoint/2010/main" val="311535531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299187" y="5629390"/>
            <a:ext cx="8095238" cy="923810"/>
          </a:xfrm>
          <a:prstGeom prst="rect">
            <a:avLst/>
          </a:prstGeom>
        </p:spPr>
      </p:pic>
      <p:pic>
        <p:nvPicPr>
          <p:cNvPr id="8" name="図 7"/>
          <p:cNvPicPr>
            <a:picLocks noChangeAspect="1"/>
          </p:cNvPicPr>
          <p:nvPr/>
        </p:nvPicPr>
        <p:blipFill>
          <a:blip r:embed="rId3"/>
          <a:stretch>
            <a:fillRect/>
          </a:stretch>
        </p:blipFill>
        <p:spPr>
          <a:xfrm>
            <a:off x="323528" y="2522234"/>
            <a:ext cx="4120206" cy="2634958"/>
          </a:xfrm>
          <a:prstGeom prst="rect">
            <a:avLst/>
          </a:prstGeom>
        </p:spPr>
      </p:pic>
      <p:sp>
        <p:nvSpPr>
          <p:cNvPr id="2" name="タイトル 1"/>
          <p:cNvSpPr>
            <a:spLocks noGrp="1"/>
          </p:cNvSpPr>
          <p:nvPr>
            <p:ph type="title"/>
          </p:nvPr>
        </p:nvSpPr>
        <p:spPr/>
        <p:txBody>
          <a:bodyPr>
            <a:normAutofit/>
          </a:bodyPr>
          <a:lstStyle/>
          <a:p>
            <a:r>
              <a:rPr kumimoji="1" lang="en-US" altLang="ja-JP" dirty="0" smtClean="0"/>
              <a:t>HAD</a:t>
            </a:r>
            <a:r>
              <a:rPr kumimoji="1" lang="ja-JP" altLang="en-US" dirty="0" smtClean="0"/>
              <a:t>による分散分析</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この例題のように</a:t>
            </a:r>
            <a:r>
              <a:rPr kumimoji="1" lang="en-US" altLang="ja-JP" dirty="0" smtClean="0"/>
              <a:t>1</a:t>
            </a:r>
            <a:r>
              <a:rPr kumimoji="1" lang="ja-JP" altLang="en-US" dirty="0" smtClean="0"/>
              <a:t>要因であれば，「平均値の差の検定」メニューから可能</a:t>
            </a:r>
            <a:endParaRPr kumimoji="1" lang="ja-JP" altLang="en-US" dirty="0"/>
          </a:p>
        </p:txBody>
      </p:sp>
      <p:sp>
        <p:nvSpPr>
          <p:cNvPr id="6" name="正方形/長方形 5"/>
          <p:cNvSpPr/>
          <p:nvPr/>
        </p:nvSpPr>
        <p:spPr>
          <a:xfrm>
            <a:off x="323528" y="2833359"/>
            <a:ext cx="1483569"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2133268" y="4077072"/>
            <a:ext cx="998572" cy="272657"/>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299187" y="5188550"/>
            <a:ext cx="3877985" cy="369332"/>
          </a:xfrm>
          <a:prstGeom prst="rect">
            <a:avLst/>
          </a:prstGeom>
          <a:noFill/>
        </p:spPr>
        <p:txBody>
          <a:bodyPr wrap="none" rtlCol="0">
            <a:spAutoFit/>
          </a:bodyPr>
          <a:lstStyle/>
          <a:p>
            <a:r>
              <a:rPr kumimoji="1" lang="ja-JP" altLang="en-US" dirty="0" smtClean="0">
                <a:latin typeface="+mn-ea"/>
                <a:ea typeface="+mn-ea"/>
              </a:rPr>
              <a:t>まず，主効果の有意性の検定はここ</a:t>
            </a:r>
            <a:endParaRPr kumimoji="1" lang="ja-JP" altLang="en-US" dirty="0">
              <a:latin typeface="+mn-ea"/>
              <a:ea typeface="+mn-ea"/>
            </a:endParaRPr>
          </a:p>
        </p:txBody>
      </p:sp>
      <p:sp>
        <p:nvSpPr>
          <p:cNvPr id="11" name="正方形/長方形 10"/>
          <p:cNvSpPr/>
          <p:nvPr/>
        </p:nvSpPr>
        <p:spPr>
          <a:xfrm>
            <a:off x="3891526" y="6060631"/>
            <a:ext cx="680474"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4" name="四角形吹き出し 13"/>
          <p:cNvSpPr/>
          <p:nvPr/>
        </p:nvSpPr>
        <p:spPr>
          <a:xfrm>
            <a:off x="4932040" y="4822993"/>
            <a:ext cx="1440160" cy="1100445"/>
          </a:xfrm>
          <a:prstGeom prst="wedgeRectCallout">
            <a:avLst>
              <a:gd name="adj1" fmla="val -73549"/>
              <a:gd name="adj2" fmla="val 60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効果量</a:t>
            </a:r>
            <a:r>
              <a:rPr kumimoji="1" lang="en-US" altLang="ja-JP" dirty="0" smtClean="0"/>
              <a:t/>
            </a:r>
            <a:br>
              <a:rPr kumimoji="1" lang="en-US" altLang="ja-JP" dirty="0" smtClean="0"/>
            </a:br>
            <a:endParaRPr kumimoji="1" lang="en-US" altLang="ja-JP" sz="200" dirty="0" smtClean="0"/>
          </a:p>
          <a:p>
            <a:pPr algn="ctr"/>
            <a:r>
              <a:rPr kumimoji="1" lang="ja-JP" altLang="en-US" sz="800" dirty="0" smtClean="0"/>
              <a:t>読み：へんいー</a:t>
            </a:r>
            <a:r>
              <a:rPr kumimoji="1" lang="ja-JP" altLang="en-US" sz="800" dirty="0" err="1" smtClean="0"/>
              <a:t>たじ</a:t>
            </a:r>
            <a:r>
              <a:rPr kumimoji="1" lang="ja-JP" altLang="en-US" sz="800" dirty="0" smtClean="0"/>
              <a:t>じょう</a:t>
            </a:r>
            <a:endParaRPr kumimoji="1" lang="en-US" altLang="ja-JP" sz="800" dirty="0" smtClean="0"/>
          </a:p>
          <a:p>
            <a:pPr algn="ctr"/>
            <a:r>
              <a:rPr kumimoji="1" lang="ja-JP" altLang="en-US" sz="1600" dirty="0" smtClean="0"/>
              <a:t>表記：</a:t>
            </a:r>
            <a:r>
              <a:rPr lang="el-GR" altLang="ja-JP" dirty="0"/>
              <a:t>η</a:t>
            </a:r>
            <a:r>
              <a:rPr lang="en-US" altLang="ja-JP" baseline="-25000" dirty="0" smtClean="0"/>
              <a:t>p</a:t>
            </a:r>
            <a:r>
              <a:rPr lang="en-US" altLang="ja-JP" baseline="30000" dirty="0" smtClean="0"/>
              <a:t>2</a:t>
            </a:r>
          </a:p>
          <a:p>
            <a:pPr algn="ctr"/>
            <a:endParaRPr lang="en-US" altLang="ja-JP" sz="300" dirty="0"/>
          </a:p>
          <a:p>
            <a:pPr lvl="0" algn="ctr"/>
            <a:r>
              <a:rPr lang="en-US" altLang="ja-JP" sz="900" dirty="0" smtClean="0">
                <a:solidFill>
                  <a:prstClr val="white"/>
                </a:solidFill>
              </a:rPr>
              <a:t>p</a:t>
            </a:r>
            <a:r>
              <a:rPr lang="ja-JP" altLang="en-US" sz="900" dirty="0" err="1" smtClean="0">
                <a:solidFill>
                  <a:prstClr val="white"/>
                </a:solidFill>
              </a:rPr>
              <a:t>は偏</a:t>
            </a:r>
            <a:r>
              <a:rPr lang="en-US" altLang="ja-JP" sz="900" dirty="0" smtClean="0">
                <a:solidFill>
                  <a:prstClr val="white"/>
                </a:solidFill>
              </a:rPr>
              <a:t>=partial</a:t>
            </a:r>
            <a:r>
              <a:rPr lang="ja-JP" altLang="en-US" sz="900" dirty="0" smtClean="0">
                <a:solidFill>
                  <a:prstClr val="white"/>
                </a:solidFill>
              </a:rPr>
              <a:t>の意</a:t>
            </a:r>
            <a:endParaRPr kumimoji="1" lang="ja-JP" altLang="en-US" sz="2000" dirty="0"/>
          </a:p>
        </p:txBody>
      </p:sp>
    </p:spTree>
    <p:extLst>
      <p:ext uri="{BB962C8B-B14F-4D97-AF65-F5344CB8AC3E}">
        <p14:creationId xmlns:p14="http://schemas.microsoft.com/office/powerpoint/2010/main" val="3387094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ja-JP" altLang="en-US" dirty="0" smtClean="0"/>
              <a:t>分析用データの収集</a:t>
            </a:r>
          </a:p>
        </p:txBody>
      </p:sp>
      <p:sp>
        <p:nvSpPr>
          <p:cNvPr id="3075" name="Rectangle 3"/>
          <p:cNvSpPr>
            <a:spLocks noGrp="1" noChangeArrowheads="1"/>
          </p:cNvSpPr>
          <p:nvPr>
            <p:ph idx="1"/>
          </p:nvPr>
        </p:nvSpPr>
        <p:spPr/>
        <p:txBody>
          <a:bodyPr>
            <a:normAutofit/>
          </a:bodyPr>
          <a:lstStyle/>
          <a:p>
            <a:r>
              <a:rPr lang="ja-JP" altLang="en-US" sz="2800" dirty="0" smtClean="0"/>
              <a:t>今後の講義で</a:t>
            </a:r>
            <a:r>
              <a:rPr lang="en-US" altLang="ja-JP" sz="2800" dirty="0" smtClean="0"/>
              <a:t>HAD</a:t>
            </a:r>
            <a:r>
              <a:rPr lang="ja-JP" altLang="en-US" sz="2800" dirty="0" smtClean="0"/>
              <a:t>で入力・解析・考察するためのデータを自分たちで収集する</a:t>
            </a:r>
          </a:p>
          <a:p>
            <a:pPr lvl="4"/>
            <a:endParaRPr lang="ja-JP" altLang="en-US" sz="1600" dirty="0" smtClean="0"/>
          </a:p>
          <a:p>
            <a:r>
              <a:rPr lang="ja-JP" altLang="en-US" sz="2800" dirty="0" smtClean="0"/>
              <a:t>以下の</a:t>
            </a:r>
            <a:r>
              <a:rPr lang="en-US" altLang="ja-JP" sz="2800" dirty="0" smtClean="0"/>
              <a:t>URL</a:t>
            </a:r>
            <a:r>
              <a:rPr lang="ja-JP" altLang="en-US" sz="2800" dirty="0" smtClean="0"/>
              <a:t>にアクセスして，自分自身のことについて回答して下さい</a:t>
            </a:r>
            <a:endParaRPr lang="en-US" altLang="ja-JP" sz="2800" dirty="0" smtClean="0"/>
          </a:p>
          <a:p>
            <a:pPr lvl="1"/>
            <a:r>
              <a:rPr lang="en-US" altLang="ja-JP" u="sng" dirty="0">
                <a:hlinkClick r:id="rId3"/>
              </a:rPr>
              <a:t>https://kgpsysci.au1.qualtrics.com/SE/?SID=SV_3pF9vc4UbnixB7T</a:t>
            </a:r>
            <a:endParaRPr lang="en-US" altLang="ja-JP" dirty="0" smtClean="0"/>
          </a:p>
        </p:txBody>
      </p:sp>
    </p:spTree>
    <p:extLst>
      <p:ext uri="{BB962C8B-B14F-4D97-AF65-F5344CB8AC3E}">
        <p14:creationId xmlns:p14="http://schemas.microsoft.com/office/powerpoint/2010/main" val="248596338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効果量の大きさの目安</a:t>
            </a:r>
            <a:r>
              <a:rPr lang="en-US" altLang="ja-JP" dirty="0" smtClean="0"/>
              <a:t>…!?</a:t>
            </a:r>
            <a:endParaRPr lang="ja-JP" altLang="en-US" dirty="0"/>
          </a:p>
        </p:txBody>
      </p:sp>
      <p:sp>
        <p:nvSpPr>
          <p:cNvPr id="7" name="コンテンツ プレースホルダー 6"/>
          <p:cNvSpPr>
            <a:spLocks noGrp="1"/>
          </p:cNvSpPr>
          <p:nvPr>
            <p:ph idx="1"/>
          </p:nvPr>
        </p:nvSpPr>
        <p:spPr/>
        <p:txBody>
          <a:bodyPr/>
          <a:lstStyle/>
          <a:p>
            <a:endParaRPr kumimoji="1" lang="ja-JP" alt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6" y="1340768"/>
            <a:ext cx="9009005"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角丸四角形 3"/>
          <p:cNvSpPr/>
          <p:nvPr/>
        </p:nvSpPr>
        <p:spPr>
          <a:xfrm>
            <a:off x="4499992" y="5085184"/>
            <a:ext cx="4575218" cy="432048"/>
          </a:xfrm>
          <a:prstGeom prst="roundRect">
            <a:avLst>
              <a:gd name="adj" fmla="val 899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91402" y="5229200"/>
            <a:ext cx="2248350" cy="936104"/>
          </a:xfrm>
          <a:prstGeom prst="roundRect">
            <a:avLst>
              <a:gd name="adj" fmla="val 899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5118861" y="5553178"/>
            <a:ext cx="4019049" cy="461665"/>
          </a:xfrm>
          <a:prstGeom prst="rect">
            <a:avLst/>
          </a:prstGeom>
          <a:solidFill>
            <a:schemeClr val="bg1"/>
          </a:solidFill>
        </p:spPr>
        <p:txBody>
          <a:bodyPr wrap="none" rtlCol="0">
            <a:spAutoFit/>
          </a:bodyPr>
          <a:lstStyle/>
          <a:p>
            <a:r>
              <a:rPr kumimoji="1" lang="ja-JP" altLang="en-US" sz="2400" dirty="0" smtClean="0">
                <a:solidFill>
                  <a:srgbClr val="FF0000"/>
                </a:solidFill>
              </a:rPr>
              <a:t>でも，もちろん大きい方がよい</a:t>
            </a:r>
            <a:endParaRPr kumimoji="1" lang="ja-JP" altLang="en-US" sz="2400" dirty="0">
              <a:solidFill>
                <a:srgbClr val="FF0000"/>
              </a:solidFill>
            </a:endParaRPr>
          </a:p>
        </p:txBody>
      </p:sp>
    </p:spTree>
    <p:extLst>
      <p:ext uri="{BB962C8B-B14F-4D97-AF65-F5344CB8AC3E}">
        <p14:creationId xmlns:p14="http://schemas.microsoft.com/office/powerpoint/2010/main" val="214026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r>
              <a:rPr lang="ja-JP" altLang="en-US" smtClean="0"/>
              <a:t>次に必要なのは</a:t>
            </a:r>
            <a:r>
              <a:rPr lang="en-US" altLang="ja-JP" smtClean="0"/>
              <a:t>…</a:t>
            </a:r>
          </a:p>
        </p:txBody>
      </p:sp>
      <p:sp>
        <p:nvSpPr>
          <p:cNvPr id="719875" name="Rectangle 3"/>
          <p:cNvSpPr>
            <a:spLocks noGrp="1" noChangeArrowheads="1"/>
          </p:cNvSpPr>
          <p:nvPr>
            <p:ph idx="1"/>
          </p:nvPr>
        </p:nvSpPr>
        <p:spPr/>
        <p:txBody>
          <a:bodyPr/>
          <a:lstStyle/>
          <a:p>
            <a:r>
              <a:rPr lang="ja-JP" altLang="en-US" dirty="0" smtClean="0"/>
              <a:t>各店のおいしさの評価の「どこか」に違いがあることが分かったので</a:t>
            </a:r>
            <a:r>
              <a:rPr lang="en-US" altLang="ja-JP" dirty="0" smtClean="0"/>
              <a:t>…</a:t>
            </a:r>
          </a:p>
          <a:p>
            <a:r>
              <a:rPr lang="ja-JP" altLang="en-US" dirty="0" smtClean="0"/>
              <a:t>次は，多重比較</a:t>
            </a:r>
          </a:p>
          <a:p>
            <a:pPr lvl="1"/>
            <a:r>
              <a:rPr lang="ja-JP" altLang="en-US" dirty="0" smtClean="0"/>
              <a:t>どの店とどの店の間においしさの違いがあるのかを検討する</a:t>
            </a:r>
          </a:p>
          <a:p>
            <a:pPr lvl="1"/>
            <a:r>
              <a:rPr lang="ja-JP" altLang="en-US" dirty="0" smtClean="0"/>
              <a:t>同じメニューから，多重比較の結果も一度に得ることができる</a:t>
            </a:r>
          </a:p>
        </p:txBody>
      </p:sp>
      <p:pic>
        <p:nvPicPr>
          <p:cNvPr id="719876" name="Picture 4" descr="j0239195[1]"/>
          <p:cNvPicPr>
            <a:picLocks noChangeAspect="1" noChangeArrowheads="1"/>
          </p:cNvPicPr>
          <p:nvPr/>
        </p:nvPicPr>
        <p:blipFill>
          <a:blip r:embed="rId3" cstate="print"/>
          <a:srcRect/>
          <a:stretch>
            <a:fillRect/>
          </a:stretch>
        </p:blipFill>
        <p:spPr bwMode="auto">
          <a:xfrm>
            <a:off x="3851920" y="4877767"/>
            <a:ext cx="1509712" cy="1362075"/>
          </a:xfrm>
          <a:prstGeom prst="rect">
            <a:avLst/>
          </a:prstGeom>
          <a:noFill/>
          <a:ln w="9525">
            <a:noFill/>
            <a:miter lim="800000"/>
            <a:headEnd/>
            <a:tailEnd/>
          </a:ln>
        </p:spPr>
      </p:pic>
      <p:sp>
        <p:nvSpPr>
          <p:cNvPr id="719877" name="AutoShape 5"/>
          <p:cNvSpPr>
            <a:spLocks noChangeArrowheads="1"/>
          </p:cNvSpPr>
          <p:nvPr/>
        </p:nvSpPr>
        <p:spPr bwMode="auto">
          <a:xfrm>
            <a:off x="3635896" y="4005064"/>
            <a:ext cx="4896545" cy="720080"/>
          </a:xfrm>
          <a:prstGeom prst="cloudCallout">
            <a:avLst>
              <a:gd name="adj1" fmla="val -40343"/>
              <a:gd name="adj2" fmla="val 49852"/>
            </a:avLst>
          </a:prstGeom>
          <a:ln>
            <a:headEnd/>
            <a:tailEnd/>
          </a:ln>
        </p:spPr>
        <p:style>
          <a:lnRef idx="0">
            <a:schemeClr val="dk1"/>
          </a:lnRef>
          <a:fillRef idx="3">
            <a:schemeClr val="dk1"/>
          </a:fillRef>
          <a:effectRef idx="3">
            <a:schemeClr val="dk1"/>
          </a:effectRef>
          <a:fontRef idx="minor">
            <a:schemeClr val="lt1"/>
          </a:fontRef>
        </p:style>
        <p:txBody>
          <a:bodyPr anchor="ctr" anchorCtr="1"/>
          <a:lstStyle/>
          <a:p>
            <a:r>
              <a:rPr lang="ja-JP" altLang="en-US" sz="1600" b="0" dirty="0">
                <a:latin typeface="+mn-ea"/>
              </a:rPr>
              <a:t>どの店</a:t>
            </a:r>
            <a:r>
              <a:rPr lang="ja-JP" altLang="en-US" sz="1600" b="0" dirty="0" smtClean="0">
                <a:latin typeface="+mn-ea"/>
              </a:rPr>
              <a:t>が「</a:t>
            </a:r>
            <a:r>
              <a:rPr lang="ja-JP" altLang="en-US" sz="1600" b="0" dirty="0">
                <a:latin typeface="+mn-ea"/>
              </a:rPr>
              <a:t>一番</a:t>
            </a:r>
            <a:r>
              <a:rPr lang="ja-JP" altLang="en-US" sz="1600" b="0" dirty="0" smtClean="0">
                <a:latin typeface="+mn-ea"/>
              </a:rPr>
              <a:t>」おいしいんだろう</a:t>
            </a:r>
            <a:r>
              <a:rPr lang="en-US" altLang="ja-JP" sz="1600" b="0" dirty="0" smtClean="0">
                <a:latin typeface="+mn-ea"/>
              </a:rPr>
              <a:t>?</a:t>
            </a:r>
            <a:endParaRPr lang="en-US" altLang="ja-JP" sz="1600" b="0" dirty="0">
              <a:latin typeface="+mn-ea"/>
            </a:endParaRPr>
          </a:p>
        </p:txBody>
      </p:sp>
    </p:spTree>
    <p:extLst>
      <p:ext uri="{BB962C8B-B14F-4D97-AF65-F5344CB8AC3E}">
        <p14:creationId xmlns:p14="http://schemas.microsoft.com/office/powerpoint/2010/main" val="210065111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457200" y="3128216"/>
            <a:ext cx="8435507" cy="3337843"/>
          </a:xfrm>
          <a:prstGeom prst="rect">
            <a:avLst/>
          </a:prstGeom>
        </p:spPr>
      </p:pic>
      <p:sp>
        <p:nvSpPr>
          <p:cNvPr id="2" name="タイトル 1"/>
          <p:cNvSpPr>
            <a:spLocks noGrp="1"/>
          </p:cNvSpPr>
          <p:nvPr>
            <p:ph type="title"/>
          </p:nvPr>
        </p:nvSpPr>
        <p:spPr/>
        <p:txBody>
          <a:bodyPr>
            <a:normAutofit/>
          </a:bodyPr>
          <a:lstStyle/>
          <a:p>
            <a:r>
              <a:rPr kumimoji="1" lang="en-US" altLang="ja-JP" dirty="0" smtClean="0"/>
              <a:t>HAD</a:t>
            </a:r>
            <a:r>
              <a:rPr kumimoji="1" lang="ja-JP" altLang="en-US" dirty="0" smtClean="0"/>
              <a:t>による多重比較</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この例題のように</a:t>
            </a:r>
            <a:r>
              <a:rPr kumimoji="1" lang="en-US" altLang="ja-JP" dirty="0" smtClean="0"/>
              <a:t>1</a:t>
            </a:r>
            <a:r>
              <a:rPr kumimoji="1" lang="ja-JP" altLang="en-US" dirty="0" smtClean="0"/>
              <a:t>要因であれば，「平均値の差の検定」メニューから可能</a:t>
            </a:r>
            <a:endParaRPr kumimoji="1" lang="ja-JP" altLang="en-US" dirty="0"/>
          </a:p>
        </p:txBody>
      </p:sp>
      <p:sp>
        <p:nvSpPr>
          <p:cNvPr id="6" name="正方形/長方形 5"/>
          <p:cNvSpPr/>
          <p:nvPr/>
        </p:nvSpPr>
        <p:spPr>
          <a:xfrm>
            <a:off x="827584" y="4725144"/>
            <a:ext cx="1368152" cy="64807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395536" y="2555612"/>
            <a:ext cx="2400016" cy="369332"/>
          </a:xfrm>
          <a:prstGeom prst="rect">
            <a:avLst/>
          </a:prstGeom>
          <a:noFill/>
        </p:spPr>
        <p:txBody>
          <a:bodyPr wrap="none" rtlCol="0">
            <a:spAutoFit/>
          </a:bodyPr>
          <a:lstStyle/>
          <a:p>
            <a:r>
              <a:rPr kumimoji="1" lang="ja-JP" altLang="en-US" dirty="0" smtClean="0">
                <a:latin typeface="+mn-ea"/>
                <a:ea typeface="+mn-ea"/>
              </a:rPr>
              <a:t>多重比較の結果はここ</a:t>
            </a:r>
            <a:endParaRPr kumimoji="1" lang="ja-JP" altLang="en-US" dirty="0">
              <a:latin typeface="+mn-ea"/>
              <a:ea typeface="+mn-ea"/>
            </a:endParaRPr>
          </a:p>
        </p:txBody>
      </p:sp>
      <p:sp>
        <p:nvSpPr>
          <p:cNvPr id="13" name="正方形/長方形 12"/>
          <p:cNvSpPr/>
          <p:nvPr/>
        </p:nvSpPr>
        <p:spPr>
          <a:xfrm>
            <a:off x="5292080" y="5733256"/>
            <a:ext cx="720080" cy="64807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正方形/長方形 8"/>
          <p:cNvSpPr/>
          <p:nvPr/>
        </p:nvSpPr>
        <p:spPr>
          <a:xfrm>
            <a:off x="827584" y="5517232"/>
            <a:ext cx="1368152" cy="2880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cxnSp>
        <p:nvCxnSpPr>
          <p:cNvPr id="8" name="直線矢印コネクタ 7"/>
          <p:cNvCxnSpPr>
            <a:stCxn id="9" idx="3"/>
            <a:endCxn id="13" idx="1"/>
          </p:cNvCxnSpPr>
          <p:nvPr/>
        </p:nvCxnSpPr>
        <p:spPr>
          <a:xfrm>
            <a:off x="2195736" y="5661248"/>
            <a:ext cx="3096344" cy="39604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6344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もう一つの方法</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要因以上の分散分析にも適用できるメニューから分析</a:t>
            </a:r>
            <a:endParaRPr kumimoji="1" lang="ja-JP" altLang="en-US" dirty="0"/>
          </a:p>
        </p:txBody>
      </p:sp>
      <p:pic>
        <p:nvPicPr>
          <p:cNvPr id="4" name="図 3"/>
          <p:cNvPicPr>
            <a:picLocks noChangeAspect="1"/>
          </p:cNvPicPr>
          <p:nvPr/>
        </p:nvPicPr>
        <p:blipFill>
          <a:blip r:embed="rId2"/>
          <a:stretch>
            <a:fillRect/>
          </a:stretch>
        </p:blipFill>
        <p:spPr>
          <a:xfrm>
            <a:off x="611560" y="2204864"/>
            <a:ext cx="7224057" cy="4417643"/>
          </a:xfrm>
          <a:prstGeom prst="rect">
            <a:avLst/>
          </a:prstGeom>
        </p:spPr>
      </p:pic>
      <p:sp>
        <p:nvSpPr>
          <p:cNvPr id="5" name="正方形/長方形 4"/>
          <p:cNvSpPr/>
          <p:nvPr/>
        </p:nvSpPr>
        <p:spPr>
          <a:xfrm>
            <a:off x="5724128" y="2780928"/>
            <a:ext cx="720080" cy="2880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正方形/長方形 5"/>
          <p:cNvSpPr/>
          <p:nvPr/>
        </p:nvSpPr>
        <p:spPr>
          <a:xfrm>
            <a:off x="2123728" y="6334475"/>
            <a:ext cx="720080" cy="2880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604214" y="4485693"/>
            <a:ext cx="1303490" cy="23945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611560" y="4821111"/>
            <a:ext cx="1303490" cy="23945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テキスト ボックス 8"/>
          <p:cNvSpPr txBox="1"/>
          <p:nvPr/>
        </p:nvSpPr>
        <p:spPr>
          <a:xfrm>
            <a:off x="1942492" y="4420752"/>
            <a:ext cx="1952779" cy="369332"/>
          </a:xfrm>
          <a:prstGeom prst="rect">
            <a:avLst/>
          </a:prstGeom>
          <a:noFill/>
        </p:spPr>
        <p:txBody>
          <a:bodyPr wrap="none" rtlCol="0">
            <a:spAutoFit/>
          </a:bodyPr>
          <a:lstStyle/>
          <a:p>
            <a:r>
              <a:rPr kumimoji="1" lang="ja-JP" altLang="en-US" dirty="0" smtClean="0">
                <a:solidFill>
                  <a:srgbClr val="FF0000"/>
                </a:solidFill>
              </a:rPr>
              <a:t>従属変数を入れる</a:t>
            </a:r>
            <a:endParaRPr kumimoji="1" lang="ja-JP" altLang="en-US" dirty="0">
              <a:solidFill>
                <a:srgbClr val="FF0000"/>
              </a:solidFill>
            </a:endParaRPr>
          </a:p>
        </p:txBody>
      </p:sp>
      <p:sp>
        <p:nvSpPr>
          <p:cNvPr id="10" name="テキスト ボックス 9"/>
          <p:cNvSpPr txBox="1"/>
          <p:nvPr/>
        </p:nvSpPr>
        <p:spPr>
          <a:xfrm>
            <a:off x="1942492" y="4756170"/>
            <a:ext cx="1965603" cy="369332"/>
          </a:xfrm>
          <a:prstGeom prst="rect">
            <a:avLst/>
          </a:prstGeom>
          <a:noFill/>
        </p:spPr>
        <p:txBody>
          <a:bodyPr wrap="none" rtlCol="0">
            <a:spAutoFit/>
          </a:bodyPr>
          <a:lstStyle/>
          <a:p>
            <a:r>
              <a:rPr kumimoji="1" lang="ja-JP" altLang="en-US" dirty="0" smtClean="0">
                <a:solidFill>
                  <a:srgbClr val="FF0000"/>
                </a:solidFill>
              </a:rPr>
              <a:t>独立変数を入れる</a:t>
            </a:r>
            <a:endParaRPr kumimoji="1" lang="ja-JP" altLang="en-US" dirty="0">
              <a:solidFill>
                <a:srgbClr val="FF0000"/>
              </a:solidFill>
            </a:endParaRPr>
          </a:p>
        </p:txBody>
      </p:sp>
    </p:spTree>
    <p:extLst>
      <p:ext uri="{BB962C8B-B14F-4D97-AF65-F5344CB8AC3E}">
        <p14:creationId xmlns:p14="http://schemas.microsoft.com/office/powerpoint/2010/main" val="14912753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stretch>
            <a:fillRect/>
          </a:stretch>
        </p:blipFill>
        <p:spPr>
          <a:xfrm>
            <a:off x="524774" y="2267808"/>
            <a:ext cx="8133333" cy="4066667"/>
          </a:xfrm>
          <a:prstGeom prst="rect">
            <a:avLst/>
          </a:prstGeom>
        </p:spPr>
      </p:pic>
      <p:sp>
        <p:nvSpPr>
          <p:cNvPr id="2" name="タイトル 1"/>
          <p:cNvSpPr>
            <a:spLocks noGrp="1"/>
          </p:cNvSpPr>
          <p:nvPr>
            <p:ph type="title"/>
          </p:nvPr>
        </p:nvSpPr>
        <p:spPr/>
        <p:txBody>
          <a:bodyPr/>
          <a:lstStyle/>
          <a:p>
            <a:r>
              <a:rPr kumimoji="1" lang="ja-JP" altLang="en-US" dirty="0" smtClean="0"/>
              <a:t>もう一つの方法</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要因以上の分散分析にも適用できるメニューから分析</a:t>
            </a:r>
            <a:endParaRPr kumimoji="1" lang="ja-JP" altLang="en-US" dirty="0"/>
          </a:p>
        </p:txBody>
      </p:sp>
      <p:sp>
        <p:nvSpPr>
          <p:cNvPr id="7" name="正方形/長方形 6"/>
          <p:cNvSpPr/>
          <p:nvPr/>
        </p:nvSpPr>
        <p:spPr>
          <a:xfrm>
            <a:off x="547617" y="3068570"/>
            <a:ext cx="5032496" cy="129653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547616" y="5301208"/>
            <a:ext cx="7984823" cy="88776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テキスト ボックス 8"/>
          <p:cNvSpPr txBox="1"/>
          <p:nvPr/>
        </p:nvSpPr>
        <p:spPr>
          <a:xfrm>
            <a:off x="4241285" y="3068570"/>
            <a:ext cx="1338828" cy="369332"/>
          </a:xfrm>
          <a:prstGeom prst="rect">
            <a:avLst/>
          </a:prstGeom>
          <a:noFill/>
        </p:spPr>
        <p:txBody>
          <a:bodyPr wrap="none" rtlCol="0">
            <a:spAutoFit/>
          </a:bodyPr>
          <a:lstStyle/>
          <a:p>
            <a:r>
              <a:rPr kumimoji="1" lang="ja-JP" altLang="en-US" dirty="0" smtClean="0">
                <a:solidFill>
                  <a:srgbClr val="FF0000"/>
                </a:solidFill>
              </a:rPr>
              <a:t>分散分析表</a:t>
            </a:r>
            <a:endParaRPr kumimoji="1" lang="ja-JP" altLang="en-US" dirty="0">
              <a:solidFill>
                <a:srgbClr val="FF0000"/>
              </a:solidFill>
            </a:endParaRPr>
          </a:p>
        </p:txBody>
      </p:sp>
      <p:sp>
        <p:nvSpPr>
          <p:cNvPr id="12" name="正方形/長方形 11"/>
          <p:cNvSpPr/>
          <p:nvPr/>
        </p:nvSpPr>
        <p:spPr>
          <a:xfrm>
            <a:off x="6039449" y="5354579"/>
            <a:ext cx="2492990" cy="369332"/>
          </a:xfrm>
          <a:prstGeom prst="rect">
            <a:avLst/>
          </a:prstGeom>
        </p:spPr>
        <p:txBody>
          <a:bodyPr wrap="none">
            <a:spAutoFit/>
          </a:bodyPr>
          <a:lstStyle/>
          <a:p>
            <a:r>
              <a:rPr lang="ja-JP" altLang="en-US" dirty="0">
                <a:solidFill>
                  <a:srgbClr val="FF0000"/>
                </a:solidFill>
                <a:latin typeface="+mn-ea"/>
              </a:rPr>
              <a:t>主効果の有意性の検定</a:t>
            </a:r>
            <a:endParaRPr lang="ja-JP" altLang="en-US" dirty="0">
              <a:solidFill>
                <a:srgbClr val="FF0000"/>
              </a:solidFill>
            </a:endParaRPr>
          </a:p>
        </p:txBody>
      </p:sp>
    </p:spTree>
    <p:extLst>
      <p:ext uri="{BB962C8B-B14F-4D97-AF65-F5344CB8AC3E}">
        <p14:creationId xmlns:p14="http://schemas.microsoft.com/office/powerpoint/2010/main" val="21531909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もう一つの方法</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要因以上の分散分析にも適用できるメニューから分析</a:t>
            </a:r>
            <a:endParaRPr kumimoji="1" lang="ja-JP" altLang="en-US" dirty="0"/>
          </a:p>
        </p:txBody>
      </p:sp>
      <p:pic>
        <p:nvPicPr>
          <p:cNvPr id="10" name="図 9"/>
          <p:cNvPicPr>
            <a:picLocks noChangeAspect="1"/>
          </p:cNvPicPr>
          <p:nvPr/>
        </p:nvPicPr>
        <p:blipFill>
          <a:blip r:embed="rId2"/>
          <a:stretch>
            <a:fillRect/>
          </a:stretch>
        </p:blipFill>
        <p:spPr>
          <a:xfrm>
            <a:off x="457200" y="2276872"/>
            <a:ext cx="8435507" cy="3337843"/>
          </a:xfrm>
          <a:prstGeom prst="rect">
            <a:avLst/>
          </a:prstGeom>
        </p:spPr>
      </p:pic>
      <p:sp>
        <p:nvSpPr>
          <p:cNvPr id="13" name="正方形/長方形 12"/>
          <p:cNvSpPr/>
          <p:nvPr/>
        </p:nvSpPr>
        <p:spPr>
          <a:xfrm>
            <a:off x="827584" y="3873800"/>
            <a:ext cx="1368152" cy="64807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4" name="正方形/長方形 13"/>
          <p:cNvSpPr/>
          <p:nvPr/>
        </p:nvSpPr>
        <p:spPr>
          <a:xfrm>
            <a:off x="5292080" y="4881912"/>
            <a:ext cx="720080" cy="64807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5" name="正方形/長方形 14"/>
          <p:cNvSpPr/>
          <p:nvPr/>
        </p:nvSpPr>
        <p:spPr>
          <a:xfrm>
            <a:off x="827584" y="4665888"/>
            <a:ext cx="1368152" cy="2880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cxnSp>
        <p:nvCxnSpPr>
          <p:cNvPr id="16" name="直線矢印コネクタ 15"/>
          <p:cNvCxnSpPr>
            <a:stCxn id="15" idx="3"/>
            <a:endCxn id="14" idx="1"/>
          </p:cNvCxnSpPr>
          <p:nvPr/>
        </p:nvCxnSpPr>
        <p:spPr>
          <a:xfrm>
            <a:off x="2195736" y="4809904"/>
            <a:ext cx="3096344" cy="39604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5610678" y="2505648"/>
            <a:ext cx="3179075" cy="369332"/>
          </a:xfrm>
          <a:prstGeom prst="rect">
            <a:avLst/>
          </a:prstGeom>
        </p:spPr>
        <p:txBody>
          <a:bodyPr wrap="none">
            <a:spAutoFit/>
          </a:bodyPr>
          <a:lstStyle/>
          <a:p>
            <a:r>
              <a:rPr lang="ja-JP" altLang="en-US" dirty="0" smtClean="0">
                <a:solidFill>
                  <a:srgbClr val="FF0000"/>
                </a:solidFill>
                <a:latin typeface="+mn-ea"/>
              </a:rPr>
              <a:t>多重比較の出力はまったく同じ</a:t>
            </a:r>
            <a:endParaRPr lang="ja-JP" altLang="en-US" dirty="0">
              <a:solidFill>
                <a:srgbClr val="FF0000"/>
              </a:solidFill>
            </a:endParaRPr>
          </a:p>
        </p:txBody>
      </p:sp>
    </p:spTree>
    <p:extLst>
      <p:ext uri="{BB962C8B-B14F-4D97-AF65-F5344CB8AC3E}">
        <p14:creationId xmlns:p14="http://schemas.microsoft.com/office/powerpoint/2010/main" val="8444004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r>
              <a:rPr lang="ja-JP" altLang="en-US" smtClean="0"/>
              <a:t>分析結果の記述</a:t>
            </a:r>
          </a:p>
        </p:txBody>
      </p:sp>
      <p:sp>
        <p:nvSpPr>
          <p:cNvPr id="728067" name="Rectangle 3"/>
          <p:cNvSpPr>
            <a:spLocks noGrp="1" noChangeArrowheads="1"/>
          </p:cNvSpPr>
          <p:nvPr>
            <p:ph idx="1"/>
          </p:nvPr>
        </p:nvSpPr>
        <p:spPr/>
        <p:txBody>
          <a:bodyPr/>
          <a:lstStyle/>
          <a:p>
            <a:r>
              <a:rPr lang="ja-JP" altLang="en-US" dirty="0" smtClean="0"/>
              <a:t>分析の目的</a:t>
            </a:r>
          </a:p>
          <a:p>
            <a:pPr lvl="1"/>
            <a:r>
              <a:rPr lang="ja-JP" altLang="en-US" dirty="0" smtClean="0"/>
              <a:t>店の種類によっておいしさの評価が異なるかどうかを検討する</a:t>
            </a:r>
          </a:p>
          <a:p>
            <a:r>
              <a:rPr lang="ja-JP" altLang="en-US" dirty="0" smtClean="0"/>
              <a:t>検定の対象となった統計量</a:t>
            </a:r>
          </a:p>
          <a:p>
            <a:pPr lvl="1"/>
            <a:r>
              <a:rPr lang="ja-JP" altLang="en-US" dirty="0" smtClean="0"/>
              <a:t>各店のおいしさの評価の平均値</a:t>
            </a:r>
          </a:p>
          <a:p>
            <a:pPr lvl="2"/>
            <a:r>
              <a:rPr lang="en-US" altLang="ja-JP" dirty="0" smtClean="0"/>
              <a:t>A</a:t>
            </a:r>
            <a:r>
              <a:rPr lang="ja-JP" altLang="en-US" dirty="0" smtClean="0"/>
              <a:t>食堂 </a:t>
            </a:r>
            <a:r>
              <a:rPr lang="en-US" altLang="ja-JP" dirty="0" smtClean="0"/>
              <a:t>5.50</a:t>
            </a:r>
            <a:r>
              <a:rPr lang="ja-JP" altLang="en-US" dirty="0" err="1" smtClean="0"/>
              <a:t>，</a:t>
            </a:r>
            <a:r>
              <a:rPr lang="ja-JP" altLang="en-US" dirty="0" smtClean="0"/>
              <a:t>カフェ</a:t>
            </a:r>
            <a:r>
              <a:rPr lang="en-US" altLang="ja-JP" dirty="0" smtClean="0"/>
              <a:t>B 3.50</a:t>
            </a:r>
            <a:r>
              <a:rPr lang="ja-JP" altLang="en-US" dirty="0" err="1" smtClean="0"/>
              <a:t>，</a:t>
            </a:r>
            <a:r>
              <a:rPr lang="ja-JP" altLang="en-US" dirty="0" smtClean="0"/>
              <a:t>喫茶</a:t>
            </a:r>
            <a:r>
              <a:rPr lang="en-US" altLang="ja-JP" dirty="0" smtClean="0"/>
              <a:t>C 7.50</a:t>
            </a:r>
          </a:p>
          <a:p>
            <a:r>
              <a:rPr lang="ja-JP" altLang="en-US" dirty="0" smtClean="0"/>
              <a:t>分析の方法</a:t>
            </a:r>
          </a:p>
          <a:p>
            <a:pPr lvl="1"/>
            <a:r>
              <a:rPr lang="ja-JP" altLang="en-US" dirty="0" smtClean="0"/>
              <a:t>参加者間</a:t>
            </a:r>
            <a:r>
              <a:rPr lang="en-US" altLang="ja-JP" dirty="0" smtClean="0"/>
              <a:t>1</a:t>
            </a:r>
            <a:r>
              <a:rPr lang="ja-JP" altLang="en-US" dirty="0" smtClean="0"/>
              <a:t>要因分散分析</a:t>
            </a:r>
          </a:p>
          <a:p>
            <a:pPr lvl="1"/>
            <a:r>
              <a:rPr lang="ja-JP" altLang="en-US" dirty="0" smtClean="0"/>
              <a:t>独立変数：店の種類</a:t>
            </a:r>
          </a:p>
          <a:p>
            <a:pPr lvl="1"/>
            <a:r>
              <a:rPr lang="ja-JP" altLang="en-US" dirty="0" smtClean="0"/>
              <a:t>従属変数：おいしさの評価</a:t>
            </a:r>
          </a:p>
        </p:txBody>
      </p:sp>
    </p:spTree>
    <p:extLst>
      <p:ext uri="{BB962C8B-B14F-4D97-AF65-F5344CB8AC3E}">
        <p14:creationId xmlns:p14="http://schemas.microsoft.com/office/powerpoint/2010/main" val="289776519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ja-JP" altLang="en-US" smtClean="0"/>
              <a:t>分析結果の記述（続）</a:t>
            </a:r>
          </a:p>
        </p:txBody>
      </p:sp>
      <p:sp>
        <p:nvSpPr>
          <p:cNvPr id="730115" name="Rectangle 3"/>
          <p:cNvSpPr>
            <a:spLocks noGrp="1" noChangeArrowheads="1"/>
          </p:cNvSpPr>
          <p:nvPr>
            <p:ph idx="1"/>
          </p:nvPr>
        </p:nvSpPr>
        <p:spPr/>
        <p:txBody>
          <a:bodyPr/>
          <a:lstStyle/>
          <a:p>
            <a:r>
              <a:rPr lang="ja-JP" altLang="en-US" dirty="0" smtClean="0"/>
              <a:t>分散分析</a:t>
            </a:r>
          </a:p>
          <a:p>
            <a:pPr lvl="1"/>
            <a:r>
              <a:rPr lang="en-US" altLang="ja-JP" i="1" dirty="0" smtClean="0"/>
              <a:t>F</a:t>
            </a:r>
            <a:r>
              <a:rPr lang="en-US" altLang="ja-JP" dirty="0" smtClean="0"/>
              <a:t>(2, 9) = 13.09, </a:t>
            </a:r>
            <a:r>
              <a:rPr lang="en-US" altLang="ja-JP" i="1" dirty="0" smtClean="0"/>
              <a:t>p = </a:t>
            </a:r>
            <a:r>
              <a:rPr lang="en-US" altLang="ja-JP" dirty="0" smtClean="0"/>
              <a:t>0</a:t>
            </a:r>
            <a:r>
              <a:rPr lang="en-US" altLang="ja-JP" i="1" dirty="0" smtClean="0"/>
              <a:t>.</a:t>
            </a:r>
            <a:r>
              <a:rPr lang="en-US" altLang="ja-JP" dirty="0" smtClean="0"/>
              <a:t>002, </a:t>
            </a:r>
            <a:r>
              <a:rPr lang="ja-JP" altLang="en-US" dirty="0" smtClean="0"/>
              <a:t>偏</a:t>
            </a:r>
            <a:r>
              <a:rPr lang="el-GR" altLang="ja-JP" dirty="0" smtClean="0"/>
              <a:t>η</a:t>
            </a:r>
            <a:r>
              <a:rPr lang="en-US" altLang="ja-JP" baseline="30000" dirty="0" smtClean="0"/>
              <a:t>2 </a:t>
            </a:r>
            <a:r>
              <a:rPr lang="en-US" altLang="ja-JP" dirty="0" smtClean="0"/>
              <a:t>= 0.74</a:t>
            </a:r>
          </a:p>
          <a:p>
            <a:pPr lvl="1"/>
            <a:r>
              <a:rPr lang="ja-JP" altLang="en-US" dirty="0" smtClean="0"/>
              <a:t>おいしさの評価に対する店の種類の主効果は有意</a:t>
            </a:r>
          </a:p>
          <a:p>
            <a:r>
              <a:rPr lang="ja-JP" altLang="en-US" dirty="0" smtClean="0"/>
              <a:t>多重比較</a:t>
            </a:r>
          </a:p>
          <a:p>
            <a:pPr lvl="1"/>
            <a:r>
              <a:rPr lang="ja-JP" altLang="en-US" dirty="0" smtClean="0"/>
              <a:t>「カフェ</a:t>
            </a:r>
            <a:r>
              <a:rPr lang="en-US" altLang="ja-JP" dirty="0" smtClean="0"/>
              <a:t>B</a:t>
            </a:r>
            <a:r>
              <a:rPr lang="ja-JP" altLang="en-US" dirty="0" smtClean="0"/>
              <a:t>」と「喫茶</a:t>
            </a:r>
            <a:r>
              <a:rPr lang="en-US" altLang="ja-JP" dirty="0" smtClean="0"/>
              <a:t>C</a:t>
            </a:r>
            <a:r>
              <a:rPr lang="ja-JP" altLang="en-US" dirty="0" smtClean="0"/>
              <a:t>」の間の差が有意</a:t>
            </a:r>
            <a:r>
              <a:rPr lang="en-US" altLang="ja-JP" dirty="0" smtClean="0"/>
              <a:t>(</a:t>
            </a:r>
            <a:r>
              <a:rPr lang="en-US" altLang="ja-JP" i="1" dirty="0" smtClean="0"/>
              <a:t>p </a:t>
            </a:r>
            <a:r>
              <a:rPr lang="en-US" altLang="ja-JP" dirty="0" smtClean="0"/>
              <a:t>= 0.002)</a:t>
            </a:r>
            <a:r>
              <a:rPr lang="ja-JP" altLang="en-US" dirty="0" smtClean="0"/>
              <a:t>　</a:t>
            </a:r>
            <a:br>
              <a:rPr lang="ja-JP" altLang="en-US" dirty="0" smtClean="0"/>
            </a:br>
            <a:r>
              <a:rPr lang="ja-JP" altLang="en-US" dirty="0" smtClean="0"/>
              <a:t> </a:t>
            </a:r>
            <a:r>
              <a:rPr lang="en-US" altLang="ja-JP" dirty="0" smtClean="0"/>
              <a:t>…</a:t>
            </a:r>
            <a:r>
              <a:rPr lang="ja-JP" altLang="en-US" dirty="0" smtClean="0"/>
              <a:t>多重比較では有意確率のみ示せばよい（検定統計量は不要）</a:t>
            </a:r>
            <a:endParaRPr lang="en-US" altLang="ja-JP" dirty="0" smtClean="0"/>
          </a:p>
          <a:p>
            <a:r>
              <a:rPr lang="ja-JP" altLang="en-US" dirty="0"/>
              <a:t>結果の考察</a:t>
            </a:r>
          </a:p>
          <a:p>
            <a:pPr lvl="1"/>
            <a:r>
              <a:rPr lang="ja-JP" altLang="en-US" dirty="0"/>
              <a:t>分散分析の結果，店の種類によりおいしさの評価に違いがあると</a:t>
            </a:r>
            <a:r>
              <a:rPr lang="ja-JP" altLang="en-US" dirty="0" smtClean="0"/>
              <a:t>いうこと</a:t>
            </a:r>
            <a:r>
              <a:rPr lang="ja-JP" altLang="en-US" dirty="0"/>
              <a:t>がわかった</a:t>
            </a:r>
          </a:p>
          <a:p>
            <a:pPr lvl="1"/>
            <a:r>
              <a:rPr lang="ja-JP" altLang="en-US" dirty="0"/>
              <a:t>多重比較の結果，平均値に有意な違いが見られたのは</a:t>
            </a:r>
            <a:r>
              <a:rPr lang="ja-JP" altLang="en-US" dirty="0" smtClean="0"/>
              <a:t>，カフェ</a:t>
            </a:r>
            <a:r>
              <a:rPr lang="en-US" altLang="ja-JP" dirty="0"/>
              <a:t>B</a:t>
            </a:r>
            <a:r>
              <a:rPr lang="ja-JP" altLang="en-US" dirty="0"/>
              <a:t>と喫茶</a:t>
            </a:r>
            <a:r>
              <a:rPr lang="en-US" altLang="ja-JP" dirty="0"/>
              <a:t>C</a:t>
            </a:r>
            <a:r>
              <a:rPr lang="ja-JP" altLang="en-US" dirty="0"/>
              <a:t>のおいしさの評価であることが</a:t>
            </a:r>
            <a:r>
              <a:rPr lang="ja-JP" altLang="en-US" dirty="0" smtClean="0"/>
              <a:t>わかった</a:t>
            </a:r>
            <a:endParaRPr lang="ja-JP" altLang="en-US" dirty="0"/>
          </a:p>
        </p:txBody>
      </p:sp>
    </p:spTree>
    <p:extLst>
      <p:ext uri="{BB962C8B-B14F-4D97-AF65-F5344CB8AC3E}">
        <p14:creationId xmlns:p14="http://schemas.microsoft.com/office/powerpoint/2010/main" val="322516393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ja-JP" altLang="en-US" smtClean="0"/>
              <a:t>心理科学統計</a:t>
            </a:r>
            <a:r>
              <a:rPr lang="en-US" altLang="ja-JP" smtClean="0"/>
              <a:t>III</a:t>
            </a:r>
            <a:endParaRPr lang="en-US" altLang="ja-JP" dirty="0" smtClean="0"/>
          </a:p>
        </p:txBody>
      </p:sp>
      <p:sp>
        <p:nvSpPr>
          <p:cNvPr id="2051" name="Rectangle 3"/>
          <p:cNvSpPr>
            <a:spLocks noGrp="1" noChangeArrowheads="1"/>
          </p:cNvSpPr>
          <p:nvPr>
            <p:ph type="subTitle" idx="1"/>
          </p:nvPr>
        </p:nvSpPr>
        <p:spPr/>
        <p:txBody>
          <a:bodyPr>
            <a:normAutofit/>
          </a:bodyPr>
          <a:lstStyle/>
          <a:p>
            <a:r>
              <a:rPr lang="ja-JP" altLang="en-US" dirty="0" smtClean="0"/>
              <a:t>第</a:t>
            </a:r>
            <a:r>
              <a:rPr lang="en-US" altLang="ja-JP" dirty="0"/>
              <a:t>8</a:t>
            </a:r>
            <a:r>
              <a:rPr lang="ja-JP" altLang="en-US" dirty="0" smtClean="0"/>
              <a:t>回</a:t>
            </a:r>
            <a:r>
              <a:rPr lang="en-US" altLang="ja-JP" dirty="0" smtClean="0"/>
              <a:t>(5/28)</a:t>
            </a:r>
          </a:p>
        </p:txBody>
      </p:sp>
    </p:spTree>
    <p:extLst>
      <p:ext uri="{BB962C8B-B14F-4D97-AF65-F5344CB8AC3E}">
        <p14:creationId xmlns:p14="http://schemas.microsoft.com/office/powerpoint/2010/main" val="34417101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多重比較方法の変更</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分散分析のメニューで</a:t>
            </a:r>
            <a:r>
              <a:rPr lang="ja-JP" altLang="en-US" dirty="0" smtClean="0"/>
              <a:t>「オプション」を</a:t>
            </a:r>
            <a:r>
              <a:rPr lang="en-US" altLang="ja-JP" dirty="0" smtClean="0"/>
              <a:t/>
            </a:r>
            <a:br>
              <a:rPr lang="en-US" altLang="ja-JP" dirty="0" smtClean="0"/>
            </a:br>
            <a:r>
              <a:rPr lang="ja-JP" altLang="en-US" dirty="0" smtClean="0"/>
              <a:t>クリックし，「多重比較の方法」を変更</a:t>
            </a:r>
            <a:endParaRPr lang="en-US" altLang="ja-JP" dirty="0" smtClean="0"/>
          </a:p>
          <a:p>
            <a:r>
              <a:rPr lang="ja-JP" altLang="en-US" dirty="0" smtClean="0"/>
              <a:t>どの方法を使うかは研究分野や研究者</a:t>
            </a:r>
            <a:r>
              <a:rPr lang="en-US" altLang="ja-JP" dirty="0" smtClean="0"/>
              <a:t/>
            </a:r>
            <a:br>
              <a:rPr lang="en-US" altLang="ja-JP" dirty="0" smtClean="0"/>
            </a:br>
            <a:r>
              <a:rPr lang="ja-JP" altLang="en-US" dirty="0" smtClean="0"/>
              <a:t>個人によって好みがあるので，こちらを</a:t>
            </a:r>
            <a:r>
              <a:rPr lang="en-US" altLang="ja-JP" dirty="0" smtClean="0"/>
              <a:t/>
            </a:r>
            <a:br>
              <a:rPr lang="en-US" altLang="ja-JP" dirty="0" smtClean="0"/>
            </a:br>
            <a:r>
              <a:rPr lang="ja-JP" altLang="en-US" dirty="0" smtClean="0"/>
              <a:t>使いなさいと言われたらとりあえず従って</a:t>
            </a:r>
            <a:r>
              <a:rPr lang="en-US" altLang="ja-JP" dirty="0" smtClean="0"/>
              <a:t/>
            </a:r>
            <a:br>
              <a:rPr lang="en-US" altLang="ja-JP" dirty="0" smtClean="0"/>
            </a:br>
            <a:r>
              <a:rPr lang="ja-JP" altLang="en-US" dirty="0" smtClean="0"/>
              <a:t>おくのが無難</a:t>
            </a:r>
            <a:endParaRPr lang="en-US" altLang="ja-JP" dirty="0"/>
          </a:p>
          <a:p>
            <a:r>
              <a:rPr lang="ja-JP" altLang="en-US" dirty="0" smtClean="0"/>
              <a:t>清水先生の好みは</a:t>
            </a:r>
            <a:r>
              <a:rPr lang="en-US" altLang="ja-JP" dirty="0" smtClean="0"/>
              <a:t>Holm</a:t>
            </a:r>
            <a:r>
              <a:rPr lang="ja-JP" altLang="en-US" dirty="0" smtClean="0"/>
              <a:t>法</a:t>
            </a:r>
            <a:endParaRPr lang="en-US" altLang="ja-JP" dirty="0"/>
          </a:p>
        </p:txBody>
      </p:sp>
      <p:pic>
        <p:nvPicPr>
          <p:cNvPr id="4" name="図 3"/>
          <p:cNvPicPr>
            <a:picLocks noChangeAspect="1"/>
          </p:cNvPicPr>
          <p:nvPr/>
        </p:nvPicPr>
        <p:blipFill>
          <a:blip r:embed="rId2"/>
          <a:stretch>
            <a:fillRect/>
          </a:stretch>
        </p:blipFill>
        <p:spPr>
          <a:xfrm>
            <a:off x="6039998" y="1524001"/>
            <a:ext cx="2646802" cy="2913112"/>
          </a:xfrm>
          <a:prstGeom prst="rect">
            <a:avLst/>
          </a:prstGeom>
        </p:spPr>
      </p:pic>
      <p:pic>
        <p:nvPicPr>
          <p:cNvPr id="5" name="図 4"/>
          <p:cNvPicPr>
            <a:picLocks noChangeAspect="1"/>
          </p:cNvPicPr>
          <p:nvPr/>
        </p:nvPicPr>
        <p:blipFill>
          <a:blip r:embed="rId3"/>
          <a:stretch>
            <a:fillRect/>
          </a:stretch>
        </p:blipFill>
        <p:spPr>
          <a:xfrm>
            <a:off x="457200" y="4581128"/>
            <a:ext cx="5618848" cy="2192721"/>
          </a:xfrm>
          <a:prstGeom prst="rect">
            <a:avLst/>
          </a:prstGeom>
        </p:spPr>
      </p:pic>
      <p:sp>
        <p:nvSpPr>
          <p:cNvPr id="6" name="正方形/長方形 5"/>
          <p:cNvSpPr/>
          <p:nvPr/>
        </p:nvSpPr>
        <p:spPr>
          <a:xfrm>
            <a:off x="7308304" y="2363923"/>
            <a:ext cx="432048" cy="272989"/>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547664" y="5877272"/>
            <a:ext cx="720080"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1026" name="Picture 2" descr="ãBonferroniãã®ç»åæ¤ç´¢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3410" y="4903101"/>
            <a:ext cx="672009" cy="1037414"/>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6103319" y="5949679"/>
            <a:ext cx="1212191" cy="430887"/>
          </a:xfrm>
          <a:prstGeom prst="rect">
            <a:avLst/>
          </a:prstGeom>
          <a:noFill/>
        </p:spPr>
        <p:txBody>
          <a:bodyPr wrap="none" rtlCol="0">
            <a:spAutoFit/>
          </a:bodyPr>
          <a:lstStyle/>
          <a:p>
            <a:pPr algn="ctr"/>
            <a:r>
              <a:rPr kumimoji="1" lang="en-US" altLang="ja-JP" sz="1100" dirty="0" smtClean="0"/>
              <a:t>Carlo </a:t>
            </a:r>
            <a:r>
              <a:rPr kumimoji="1" lang="en-US" altLang="ja-JP" sz="1100" dirty="0" err="1" smtClean="0"/>
              <a:t>Bonferroni</a:t>
            </a:r>
            <a:endParaRPr kumimoji="1" lang="en-US" altLang="ja-JP" sz="1100" dirty="0" smtClean="0"/>
          </a:p>
          <a:p>
            <a:pPr algn="ctr"/>
            <a:r>
              <a:rPr lang="en-US" altLang="ja-JP" sz="1100" dirty="0" smtClean="0"/>
              <a:t>1892-1960</a:t>
            </a:r>
            <a:endParaRPr kumimoji="1" lang="ja-JP" altLang="en-US" sz="1100" dirty="0"/>
          </a:p>
        </p:txBody>
      </p:sp>
      <p:pic>
        <p:nvPicPr>
          <p:cNvPr id="1030" name="Picture 6" descr="ãSture Holmãã®ç»åæ¤ç´¢çµ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01838" y="4903102"/>
            <a:ext cx="1037414" cy="1037414"/>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7480172" y="5935052"/>
            <a:ext cx="1172116" cy="446276"/>
          </a:xfrm>
          <a:prstGeom prst="rect">
            <a:avLst/>
          </a:prstGeom>
        </p:spPr>
        <p:txBody>
          <a:bodyPr wrap="none">
            <a:spAutoFit/>
          </a:bodyPr>
          <a:lstStyle/>
          <a:p>
            <a:pPr algn="ctr"/>
            <a:r>
              <a:rPr lang="ja-JP" altLang="en-US" sz="1200" dirty="0"/>
              <a:t>Sture </a:t>
            </a:r>
            <a:r>
              <a:rPr lang="ja-JP" altLang="en-US" sz="1200" dirty="0" smtClean="0"/>
              <a:t>Holm</a:t>
            </a:r>
            <a:endParaRPr lang="en-US" altLang="ja-JP" sz="1200" dirty="0" smtClean="0"/>
          </a:p>
          <a:p>
            <a:pPr algn="ctr"/>
            <a:r>
              <a:rPr lang="ja-JP" altLang="en-US" sz="1100" dirty="0" smtClean="0"/>
              <a:t>生年不明（存命）</a:t>
            </a:r>
            <a:endParaRPr lang="en-US" altLang="ja-JP" sz="1100" dirty="0" smtClean="0"/>
          </a:p>
        </p:txBody>
      </p:sp>
    </p:spTree>
    <p:extLst>
      <p:ext uri="{BB962C8B-B14F-4D97-AF65-F5344CB8AC3E}">
        <p14:creationId xmlns:p14="http://schemas.microsoft.com/office/powerpoint/2010/main" val="3460299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p:txBody>
          <a:bodyPr anchor="b"/>
          <a:lstStyle/>
          <a:p>
            <a:r>
              <a:rPr lang="ja-JP" altLang="en-US" dirty="0" smtClean="0"/>
              <a:t>心理科学統計</a:t>
            </a:r>
            <a:r>
              <a:rPr lang="en-US" altLang="ja-JP" dirty="0" smtClean="0"/>
              <a:t>III</a:t>
            </a:r>
            <a:endParaRPr lang="en-US" altLang="ja-JP" dirty="0"/>
          </a:p>
        </p:txBody>
      </p:sp>
      <p:sp>
        <p:nvSpPr>
          <p:cNvPr id="43011" name="Rectangle 3"/>
          <p:cNvSpPr>
            <a:spLocks noGrp="1" noChangeArrowheads="1"/>
          </p:cNvSpPr>
          <p:nvPr>
            <p:ph type="subTitle" idx="1"/>
          </p:nvPr>
        </p:nvSpPr>
        <p:spPr/>
        <p:txBody>
          <a:bodyPr/>
          <a:lstStyle/>
          <a:p>
            <a:pPr marL="0" indent="0">
              <a:buFont typeface="Wingdings" pitchFamily="2" charset="2"/>
              <a:buNone/>
            </a:pPr>
            <a:r>
              <a:rPr lang="ja-JP" altLang="en-US" dirty="0" smtClean="0"/>
              <a:t>第</a:t>
            </a:r>
            <a:r>
              <a:rPr lang="en-US" altLang="ja-JP" dirty="0"/>
              <a:t>2</a:t>
            </a:r>
            <a:r>
              <a:rPr lang="ja-JP" altLang="en-US" dirty="0" smtClean="0"/>
              <a:t>回</a:t>
            </a:r>
            <a:r>
              <a:rPr lang="en-US" altLang="ja-JP" dirty="0"/>
              <a:t>(</a:t>
            </a:r>
            <a:r>
              <a:rPr lang="en-US" altLang="ja-JP" dirty="0" smtClean="0"/>
              <a:t>4/16)</a:t>
            </a:r>
            <a:endParaRPr lang="ja-JP" altLang="en-US" dirty="0"/>
          </a:p>
        </p:txBody>
      </p:sp>
    </p:spTree>
    <p:extLst>
      <p:ext uri="{BB962C8B-B14F-4D97-AF65-F5344CB8AC3E}">
        <p14:creationId xmlns:p14="http://schemas.microsoft.com/office/powerpoint/2010/main" val="379075012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多重比較方法の比較</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967238" y="1781457"/>
            <a:ext cx="7209524" cy="4514286"/>
          </a:xfrm>
          <a:prstGeom prst="rect">
            <a:avLst/>
          </a:prstGeom>
        </p:spPr>
      </p:pic>
      <p:sp>
        <p:nvSpPr>
          <p:cNvPr id="5" name="正方形/長方形 4">
            <a:hlinkClick r:id="rId3"/>
          </p:cNvPr>
          <p:cNvSpPr/>
          <p:nvPr/>
        </p:nvSpPr>
        <p:spPr>
          <a:xfrm>
            <a:off x="5796136" y="6237312"/>
            <a:ext cx="2557110" cy="369332"/>
          </a:xfrm>
          <a:prstGeom prst="rect">
            <a:avLst/>
          </a:prstGeom>
        </p:spPr>
        <p:txBody>
          <a:bodyPr wrap="none">
            <a:spAutoFit/>
          </a:bodyPr>
          <a:lstStyle/>
          <a:p>
            <a:r>
              <a:rPr lang="ja-JP" altLang="en-US" dirty="0">
                <a:hlinkClick r:id="rId3"/>
              </a:rPr>
              <a:t>http://norimune.net/650</a:t>
            </a:r>
            <a:endParaRPr lang="ja-JP" altLang="en-US" dirty="0"/>
          </a:p>
        </p:txBody>
      </p:sp>
    </p:spTree>
    <p:extLst>
      <p:ext uri="{BB962C8B-B14F-4D97-AF65-F5344CB8AC3E}">
        <p14:creationId xmlns:p14="http://schemas.microsoft.com/office/powerpoint/2010/main" val="207592908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調整</a:t>
            </a:r>
            <a:r>
              <a:rPr lang="en-US" altLang="ja-JP" i="1" dirty="0" smtClean="0"/>
              <a:t>p</a:t>
            </a:r>
            <a:r>
              <a:rPr lang="ja-JP" altLang="en-US" dirty="0" smtClean="0"/>
              <a:t>値ってなんやねん</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pPr>
              <a:lnSpc>
                <a:spcPct val="120000"/>
              </a:lnSpc>
            </a:pPr>
            <a:r>
              <a:rPr kumimoji="1" lang="ja-JP" altLang="en-US" dirty="0" smtClean="0"/>
              <a:t>調整</a:t>
            </a:r>
            <a:r>
              <a:rPr kumimoji="1" lang="en-US" altLang="ja-JP" i="1" dirty="0" smtClean="0"/>
              <a:t>p</a:t>
            </a:r>
            <a:r>
              <a:rPr kumimoji="1" lang="ja-JP" altLang="en-US" dirty="0" smtClean="0"/>
              <a:t>値とは</a:t>
            </a:r>
            <a:endParaRPr kumimoji="1" lang="en-US" altLang="ja-JP" dirty="0" smtClean="0"/>
          </a:p>
          <a:p>
            <a:pPr lvl="1">
              <a:lnSpc>
                <a:spcPct val="120000"/>
              </a:lnSpc>
            </a:pPr>
            <a:r>
              <a:rPr lang="ja-JP" altLang="en-US" dirty="0" smtClean="0"/>
              <a:t>検定を比較のペアごとに繰り返すことによって</a:t>
            </a:r>
            <a:r>
              <a:rPr lang="en-US" altLang="ja-JP" dirty="0" smtClean="0"/>
              <a:t/>
            </a:r>
            <a:br>
              <a:rPr lang="en-US" altLang="ja-JP" dirty="0" smtClean="0"/>
            </a:br>
            <a:r>
              <a:rPr lang="ja-JP" altLang="en-US" dirty="0" smtClean="0"/>
              <a:t>第</a:t>
            </a:r>
            <a:r>
              <a:rPr lang="en-US" altLang="ja-JP" dirty="0" smtClean="0"/>
              <a:t>1</a:t>
            </a:r>
            <a:r>
              <a:rPr lang="ja-JP" altLang="en-US" dirty="0" smtClean="0"/>
              <a:t>種の過誤を増やしていることを調整するために，</a:t>
            </a:r>
            <a:r>
              <a:rPr lang="en-US" altLang="ja-JP" dirty="0" smtClean="0"/>
              <a:t/>
            </a:r>
            <a:br>
              <a:rPr lang="en-US" altLang="ja-JP" dirty="0" smtClean="0"/>
            </a:br>
            <a:r>
              <a:rPr lang="en-US" altLang="ja-JP" i="1" dirty="0" smtClean="0"/>
              <a:t>p</a:t>
            </a:r>
            <a:r>
              <a:rPr lang="ja-JP" altLang="en-US" dirty="0"/>
              <a:t>値に検定回数を乗じた</a:t>
            </a:r>
            <a:r>
              <a:rPr lang="ja-JP" altLang="en-US" dirty="0" smtClean="0"/>
              <a:t>もの</a:t>
            </a:r>
            <a:endParaRPr lang="en-US" altLang="ja-JP" dirty="0" smtClean="0"/>
          </a:p>
          <a:p>
            <a:pPr lvl="2">
              <a:lnSpc>
                <a:spcPct val="120000"/>
              </a:lnSpc>
            </a:pPr>
            <a:r>
              <a:rPr lang="ja-JP" altLang="en-US" dirty="0" smtClean="0"/>
              <a:t>つまり</a:t>
            </a:r>
            <a:r>
              <a:rPr lang="en-US" altLang="ja-JP" b="1" i="1" dirty="0" smtClean="0">
                <a:solidFill>
                  <a:srgbClr val="FF0000"/>
                </a:solidFill>
              </a:rPr>
              <a:t>p</a:t>
            </a:r>
            <a:r>
              <a:rPr lang="ja-JP" altLang="en-US" b="1" dirty="0" smtClean="0">
                <a:solidFill>
                  <a:srgbClr val="FF0000"/>
                </a:solidFill>
              </a:rPr>
              <a:t>値より必ず大きくなる</a:t>
            </a:r>
            <a:endParaRPr lang="en-US" altLang="ja-JP" b="1" dirty="0" smtClean="0">
              <a:solidFill>
                <a:srgbClr val="FF0000"/>
              </a:solidFill>
            </a:endParaRPr>
          </a:p>
          <a:p>
            <a:pPr lvl="1">
              <a:lnSpc>
                <a:spcPct val="120000"/>
              </a:lnSpc>
            </a:pPr>
            <a:r>
              <a:rPr lang="en-US" altLang="ja-JP" i="1" dirty="0"/>
              <a:t>p</a:t>
            </a:r>
            <a:r>
              <a:rPr lang="ja-JP" altLang="en-US" dirty="0"/>
              <a:t>値</a:t>
            </a:r>
            <a:r>
              <a:rPr kumimoji="1" lang="ja-JP" altLang="en-US" dirty="0" smtClean="0"/>
              <a:t>と同じ基準（例えば有意水準</a:t>
            </a:r>
            <a:r>
              <a:rPr kumimoji="1" lang="en-US" altLang="ja-JP" dirty="0" smtClean="0"/>
              <a:t>5%</a:t>
            </a:r>
            <a:r>
              <a:rPr kumimoji="1" lang="ja-JP" altLang="en-US" dirty="0" smtClean="0"/>
              <a:t>）で有意かどうかを</a:t>
            </a:r>
            <a:r>
              <a:rPr kumimoji="1" lang="en-US" altLang="ja-JP" dirty="0" smtClean="0"/>
              <a:t/>
            </a:r>
            <a:br>
              <a:rPr kumimoji="1" lang="en-US" altLang="ja-JP" dirty="0" smtClean="0"/>
            </a:br>
            <a:r>
              <a:rPr kumimoji="1" lang="ja-JP" altLang="en-US" dirty="0" smtClean="0"/>
              <a:t>判断してもかまわないが，</a:t>
            </a:r>
            <a:r>
              <a:rPr kumimoji="1" lang="en-US" altLang="ja-JP" b="1" i="1" dirty="0" smtClean="0">
                <a:solidFill>
                  <a:srgbClr val="FF0000"/>
                </a:solidFill>
              </a:rPr>
              <a:t>p</a:t>
            </a:r>
            <a:r>
              <a:rPr kumimoji="1" lang="ja-JP" altLang="en-US" b="1" dirty="0" smtClean="0">
                <a:solidFill>
                  <a:srgbClr val="FF0000"/>
                </a:solidFill>
              </a:rPr>
              <a:t>値そのものではない</a:t>
            </a:r>
            <a:endParaRPr kumimoji="1" lang="en-US" altLang="ja-JP" b="1" dirty="0" smtClean="0">
              <a:solidFill>
                <a:srgbClr val="FF0000"/>
              </a:solidFill>
            </a:endParaRPr>
          </a:p>
          <a:p>
            <a:pPr lvl="1">
              <a:lnSpc>
                <a:spcPct val="120000"/>
              </a:lnSpc>
            </a:pPr>
            <a:r>
              <a:rPr lang="ja-JP" altLang="en-US" dirty="0" smtClean="0"/>
              <a:t>よって調整</a:t>
            </a:r>
            <a:r>
              <a:rPr lang="en-US" altLang="ja-JP" i="1" dirty="0" smtClean="0"/>
              <a:t>p</a:t>
            </a:r>
            <a:r>
              <a:rPr lang="ja-JP" altLang="en-US" dirty="0" smtClean="0"/>
              <a:t>値については，</a:t>
            </a:r>
            <a:r>
              <a:rPr lang="en-US" altLang="ja-JP" dirty="0" smtClean="0"/>
              <a:t/>
            </a:r>
            <a:br>
              <a:rPr lang="en-US" altLang="ja-JP" dirty="0" smtClean="0"/>
            </a:br>
            <a:r>
              <a:rPr lang="ja-JP" altLang="en-US" dirty="0" smtClean="0"/>
              <a:t>レポートで</a:t>
            </a:r>
            <a:r>
              <a:rPr lang="ja-JP" altLang="en-US" b="1" dirty="0" smtClean="0">
                <a:solidFill>
                  <a:srgbClr val="FF0000"/>
                </a:solidFill>
              </a:rPr>
              <a:t>「</a:t>
            </a:r>
            <a:r>
              <a:rPr lang="en-US" altLang="ja-JP" b="1" i="1" dirty="0" smtClean="0">
                <a:solidFill>
                  <a:srgbClr val="FF0000"/>
                </a:solidFill>
              </a:rPr>
              <a:t>p </a:t>
            </a:r>
            <a:r>
              <a:rPr lang="en-US" altLang="ja-JP" b="1" dirty="0" smtClean="0">
                <a:solidFill>
                  <a:srgbClr val="FF0000"/>
                </a:solidFill>
              </a:rPr>
              <a:t>= .**</a:t>
            </a:r>
            <a:r>
              <a:rPr lang="ja-JP" altLang="en-US" b="1" dirty="0" smtClean="0">
                <a:solidFill>
                  <a:srgbClr val="FF0000"/>
                </a:solidFill>
              </a:rPr>
              <a:t>」と書いてはいけない</a:t>
            </a:r>
            <a:endParaRPr lang="en-US" altLang="ja-JP" b="1" dirty="0" smtClean="0">
              <a:solidFill>
                <a:srgbClr val="FF0000"/>
              </a:solidFill>
            </a:endParaRPr>
          </a:p>
          <a:p>
            <a:pPr lvl="1">
              <a:lnSpc>
                <a:spcPct val="120000"/>
              </a:lnSpc>
            </a:pPr>
            <a:r>
              <a:rPr lang="ja-JP" altLang="en-US" dirty="0" smtClean="0"/>
              <a:t>ボンフェローニ法も基本的には同様</a:t>
            </a:r>
            <a:endParaRPr lang="en-US" altLang="ja-JP" dirty="0" smtClean="0"/>
          </a:p>
          <a:p>
            <a:pPr lvl="1">
              <a:lnSpc>
                <a:spcPct val="120000"/>
              </a:lnSpc>
            </a:pPr>
            <a:endParaRPr lang="en-US" altLang="ja-JP" dirty="0"/>
          </a:p>
          <a:p>
            <a:pPr>
              <a:lnSpc>
                <a:spcPct val="120000"/>
              </a:lnSpc>
            </a:pPr>
            <a:r>
              <a:rPr kumimoji="1" lang="ja-JP" altLang="en-US" dirty="0" smtClean="0"/>
              <a:t>参考</a:t>
            </a:r>
            <a:r>
              <a:rPr kumimoji="1" lang="ja-JP" altLang="en-US" sz="2000" dirty="0" smtClean="0"/>
              <a:t>（大正大学・井関龍太氏ブログ）</a:t>
            </a:r>
            <a:endParaRPr kumimoji="1" lang="en-US" altLang="ja-JP" dirty="0" smtClean="0"/>
          </a:p>
          <a:p>
            <a:pPr lvl="1">
              <a:lnSpc>
                <a:spcPct val="120000"/>
              </a:lnSpc>
            </a:pPr>
            <a:r>
              <a:rPr lang="en-US" altLang="ja-JP" dirty="0">
                <a:hlinkClick r:id="rId2"/>
              </a:rPr>
              <a:t>http://riseki.php.xdomain.jp/index.php?%E8%AA%8D%E7%9F%A5%E7%9A%84%E6%96%AD%E6%83%B3%2F%E8%AA%BF%E6%95%B4%E6%B8%88%E3%81%BF%EF%BD%90%E5%80%A4</a:t>
            </a:r>
            <a:endParaRPr kumimoji="1" lang="ja-JP" altLang="en-US" dirty="0"/>
          </a:p>
        </p:txBody>
      </p:sp>
      <p:pic>
        <p:nvPicPr>
          <p:cNvPr id="1026" name="Picture 2" descr="埋め込み画像への固定リンク"/>
          <p:cNvPicPr>
            <a:picLocks noChangeAspect="1" noChangeArrowheads="1"/>
          </p:cNvPicPr>
          <p:nvPr/>
        </p:nvPicPr>
        <p:blipFill rotWithShape="1">
          <a:blip r:embed="rId3">
            <a:extLst>
              <a:ext uri="{28A0092B-C50C-407E-A947-70E740481C1C}">
                <a14:useLocalDpi xmlns:a14="http://schemas.microsoft.com/office/drawing/2010/main" val="0"/>
              </a:ext>
            </a:extLst>
          </a:blip>
          <a:srcRect t="30809" b="18757"/>
          <a:stretch/>
        </p:blipFill>
        <p:spPr bwMode="auto">
          <a:xfrm>
            <a:off x="6444208" y="1772816"/>
            <a:ext cx="2520280" cy="16929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埋め込み画像への固定リンク"/>
          <p:cNvPicPr>
            <a:picLocks noChangeAspect="1" noChangeArrowheads="1"/>
          </p:cNvPicPr>
          <p:nvPr/>
        </p:nvPicPr>
        <p:blipFill rotWithShape="1">
          <a:blip r:embed="rId4">
            <a:extLst>
              <a:ext uri="{28A0092B-C50C-407E-A947-70E740481C1C}">
                <a14:useLocalDpi xmlns:a14="http://schemas.microsoft.com/office/drawing/2010/main" val="0"/>
              </a:ext>
            </a:extLst>
          </a:blip>
          <a:srcRect t="27897" r="3445" b="25862"/>
          <a:stretch/>
        </p:blipFill>
        <p:spPr bwMode="auto">
          <a:xfrm>
            <a:off x="6444208" y="3653319"/>
            <a:ext cx="2520280" cy="16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67493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noAutofit/>
          </a:bodyPr>
          <a:lstStyle/>
          <a:p>
            <a:r>
              <a:rPr lang="ja-JP" altLang="en-US" sz="2400" dirty="0" smtClean="0"/>
              <a:t>サンプルデータを用いた分散分析の演習</a:t>
            </a:r>
            <a:r>
              <a:rPr lang="en-US" altLang="ja-JP" sz="2400" dirty="0" smtClean="0"/>
              <a:t/>
            </a:r>
            <a:br>
              <a:rPr lang="en-US" altLang="ja-JP" sz="2400" dirty="0" smtClean="0"/>
            </a:br>
            <a:r>
              <a:rPr lang="ja-JP" altLang="en-US" sz="3200" dirty="0" smtClean="0"/>
              <a:t>愛着スタイルと現在の行動の関係</a:t>
            </a:r>
          </a:p>
        </p:txBody>
      </p:sp>
      <p:sp>
        <p:nvSpPr>
          <p:cNvPr id="740355" name="Rectangle 3"/>
          <p:cNvSpPr>
            <a:spLocks noGrp="1" noChangeArrowheads="1"/>
          </p:cNvSpPr>
          <p:nvPr>
            <p:ph idx="1"/>
          </p:nvPr>
        </p:nvSpPr>
        <p:spPr/>
        <p:txBody>
          <a:bodyPr/>
          <a:lstStyle/>
          <a:p>
            <a:r>
              <a:rPr lang="ja-JP" altLang="en-US" dirty="0" smtClean="0"/>
              <a:t>性別，愛着スタイルや性格が現在の感情に及ぼす</a:t>
            </a:r>
            <a:br>
              <a:rPr lang="ja-JP" altLang="en-US" dirty="0" smtClean="0"/>
            </a:br>
            <a:r>
              <a:rPr lang="ja-JP" altLang="en-US" dirty="0" smtClean="0"/>
              <a:t>影響を検討してみよう</a:t>
            </a:r>
          </a:p>
        </p:txBody>
      </p:sp>
      <p:pic>
        <p:nvPicPr>
          <p:cNvPr id="740356" name="Picture 18"/>
          <p:cNvPicPr>
            <a:picLocks noChangeAspect="1" noChangeArrowheads="1"/>
          </p:cNvPicPr>
          <p:nvPr/>
        </p:nvPicPr>
        <p:blipFill>
          <a:blip r:embed="rId3" cstate="print"/>
          <a:srcRect/>
          <a:stretch>
            <a:fillRect/>
          </a:stretch>
        </p:blipFill>
        <p:spPr bwMode="auto">
          <a:xfrm>
            <a:off x="1619250" y="2924175"/>
            <a:ext cx="6192838" cy="3565525"/>
          </a:xfrm>
          <a:prstGeom prst="rect">
            <a:avLst/>
          </a:prstGeom>
          <a:noFill/>
          <a:ln w="31750" cap="sq" algn="ctr">
            <a:noFill/>
            <a:miter lim="800000"/>
            <a:headEnd type="none" w="sm" len="sm"/>
            <a:tailEnd type="none" w="sm" len="sm"/>
          </a:ln>
        </p:spPr>
      </p:pic>
    </p:spTree>
    <p:extLst>
      <p:ext uri="{BB962C8B-B14F-4D97-AF65-F5344CB8AC3E}">
        <p14:creationId xmlns:p14="http://schemas.microsoft.com/office/powerpoint/2010/main" val="115334732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r>
              <a:rPr lang="ja-JP" altLang="en-US" smtClean="0"/>
              <a:t>分散分析を適用できる例</a:t>
            </a:r>
          </a:p>
        </p:txBody>
      </p:sp>
      <p:sp>
        <p:nvSpPr>
          <p:cNvPr id="742403" name="Rectangle 3"/>
          <p:cNvSpPr>
            <a:spLocks noGrp="1" noChangeArrowheads="1"/>
          </p:cNvSpPr>
          <p:nvPr>
            <p:ph idx="1"/>
          </p:nvPr>
        </p:nvSpPr>
        <p:spPr/>
        <p:txBody>
          <a:bodyPr>
            <a:normAutofit/>
          </a:bodyPr>
          <a:lstStyle/>
          <a:p>
            <a:r>
              <a:rPr lang="ja-JP" altLang="en-US" dirty="0" smtClean="0"/>
              <a:t>愛着スタイルによって</a:t>
            </a:r>
          </a:p>
          <a:p>
            <a:pPr lvl="1"/>
            <a:r>
              <a:rPr lang="ja-JP" altLang="en-US" dirty="0" smtClean="0"/>
              <a:t>性格の</a:t>
            </a:r>
            <a:r>
              <a:rPr lang="en-US" altLang="ja-JP" dirty="0" smtClean="0"/>
              <a:t>5</a:t>
            </a:r>
            <a:r>
              <a:rPr lang="ja-JP" altLang="en-US" dirty="0" smtClean="0"/>
              <a:t>因子に差はあるか</a:t>
            </a:r>
            <a:r>
              <a:rPr lang="en-US" altLang="ja-JP" dirty="0" smtClean="0"/>
              <a:t>?</a:t>
            </a:r>
          </a:p>
          <a:p>
            <a:pPr lvl="1"/>
            <a:r>
              <a:rPr lang="ja-JP" altLang="en-US" dirty="0" smtClean="0"/>
              <a:t>孤独感に差はあるか</a:t>
            </a:r>
            <a:r>
              <a:rPr lang="en-US" altLang="ja-JP" dirty="0" smtClean="0"/>
              <a:t>?</a:t>
            </a:r>
          </a:p>
          <a:p>
            <a:pPr lvl="1"/>
            <a:r>
              <a:rPr lang="ja-JP" altLang="en-US" dirty="0" smtClean="0"/>
              <a:t>主観的幸福感に差はあるか</a:t>
            </a:r>
            <a:r>
              <a:rPr lang="en-US" altLang="ja-JP" dirty="0" smtClean="0"/>
              <a:t>?</a:t>
            </a:r>
          </a:p>
          <a:p>
            <a:r>
              <a:rPr lang="ja-JP" altLang="en-US" dirty="0"/>
              <a:t>原因（独立変数</a:t>
            </a:r>
            <a:r>
              <a:rPr lang="ja-JP" altLang="en-US" dirty="0" smtClean="0"/>
              <a:t>）</a:t>
            </a:r>
            <a:endParaRPr lang="ja-JP" altLang="en-US" dirty="0"/>
          </a:p>
          <a:p>
            <a:pPr lvl="1"/>
            <a:r>
              <a:rPr lang="ja-JP" altLang="en-US" dirty="0" smtClean="0"/>
              <a:t>愛着スタイル：安定</a:t>
            </a:r>
            <a:r>
              <a:rPr lang="ja-JP" altLang="en-US" dirty="0"/>
              <a:t>・回避・アンビバレントの</a:t>
            </a:r>
            <a:r>
              <a:rPr lang="en-US" altLang="ja-JP" dirty="0"/>
              <a:t>3</a:t>
            </a:r>
            <a:r>
              <a:rPr lang="ja-JP" altLang="en-US" dirty="0"/>
              <a:t>条件</a:t>
            </a:r>
          </a:p>
          <a:p>
            <a:pPr lvl="1"/>
            <a:r>
              <a:rPr lang="ja-JP" altLang="en-US" dirty="0"/>
              <a:t>各回答者はどれかの</a:t>
            </a:r>
            <a:r>
              <a:rPr lang="en-US" altLang="ja-JP" dirty="0"/>
              <a:t>1</a:t>
            </a:r>
            <a:r>
              <a:rPr lang="ja-JP" altLang="en-US" dirty="0" err="1"/>
              <a:t>つの</a:t>
            </a:r>
            <a:r>
              <a:rPr lang="ja-JP" altLang="en-US" dirty="0"/>
              <a:t>条件にしかあてはまらないので</a:t>
            </a:r>
            <a:r>
              <a:rPr lang="ja-JP" altLang="en-US" dirty="0" smtClean="0"/>
              <a:t>，参加者間（対応</a:t>
            </a:r>
            <a:r>
              <a:rPr lang="ja-JP" altLang="en-US" dirty="0"/>
              <a:t>がない）</a:t>
            </a:r>
            <a:r>
              <a:rPr lang="ja-JP" altLang="en-US" dirty="0" smtClean="0"/>
              <a:t>要因</a:t>
            </a:r>
            <a:endParaRPr lang="ja-JP" altLang="en-US" dirty="0"/>
          </a:p>
          <a:p>
            <a:r>
              <a:rPr lang="ja-JP" altLang="en-US" dirty="0"/>
              <a:t>結果（従属変数</a:t>
            </a:r>
            <a:r>
              <a:rPr lang="ja-JP" altLang="en-US" dirty="0" smtClean="0"/>
              <a:t>）</a:t>
            </a:r>
            <a:endParaRPr lang="ja-JP" altLang="en-US" dirty="0"/>
          </a:p>
          <a:p>
            <a:pPr lvl="1"/>
            <a:r>
              <a:rPr lang="ja-JP" altLang="en-US" dirty="0"/>
              <a:t>愛着スタイル各条件での</a:t>
            </a:r>
            <a:r>
              <a:rPr lang="ja-JP" altLang="en-US" dirty="0" smtClean="0"/>
              <a:t>平均得点を</a:t>
            </a:r>
            <a:r>
              <a:rPr lang="ja-JP" altLang="en-US" dirty="0"/>
              <a:t>比べる</a:t>
            </a:r>
          </a:p>
          <a:p>
            <a:pPr lvl="1"/>
            <a:r>
              <a:rPr lang="en-US" altLang="ja-JP" dirty="0"/>
              <a:t>2</a:t>
            </a:r>
            <a:r>
              <a:rPr lang="ja-JP" altLang="en-US" dirty="0"/>
              <a:t>条件間の比較なら対応のない</a:t>
            </a:r>
            <a:r>
              <a:rPr lang="en-US" altLang="ja-JP" i="1" dirty="0"/>
              <a:t>t</a:t>
            </a:r>
            <a:r>
              <a:rPr lang="ja-JP" altLang="en-US" dirty="0"/>
              <a:t>検定だが</a:t>
            </a:r>
            <a:r>
              <a:rPr lang="en-US" altLang="ja-JP" dirty="0"/>
              <a:t>…</a:t>
            </a:r>
          </a:p>
          <a:p>
            <a:pPr lvl="1"/>
            <a:r>
              <a:rPr lang="en-US" altLang="ja-JP" dirty="0"/>
              <a:t>3</a:t>
            </a:r>
            <a:r>
              <a:rPr lang="ja-JP" altLang="en-US" dirty="0"/>
              <a:t>条件以上の比較は分散分析</a:t>
            </a:r>
            <a:r>
              <a:rPr lang="en-US" altLang="ja-JP" dirty="0"/>
              <a:t>!!</a:t>
            </a:r>
            <a:endParaRPr lang="en-US" altLang="ja-JP" dirty="0" smtClean="0"/>
          </a:p>
        </p:txBody>
      </p:sp>
    </p:spTree>
    <p:extLst>
      <p:ext uri="{BB962C8B-B14F-4D97-AF65-F5344CB8AC3E}">
        <p14:creationId xmlns:p14="http://schemas.microsoft.com/office/powerpoint/2010/main" val="16319741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611560" y="2564904"/>
            <a:ext cx="7369637" cy="4203647"/>
          </a:xfrm>
          <a:prstGeom prst="rect">
            <a:avLst/>
          </a:prstGeom>
        </p:spPr>
      </p:pic>
      <p:sp>
        <p:nvSpPr>
          <p:cNvPr id="746498" name="Rectangle 2"/>
          <p:cNvSpPr>
            <a:spLocks noGrp="1" noChangeArrowheads="1"/>
          </p:cNvSpPr>
          <p:nvPr>
            <p:ph type="title"/>
          </p:nvPr>
        </p:nvSpPr>
        <p:spPr/>
        <p:txBody>
          <a:bodyPr/>
          <a:lstStyle/>
          <a:p>
            <a:r>
              <a:rPr lang="en-US" altLang="ja-JP" dirty="0"/>
              <a:t>HAD</a:t>
            </a:r>
            <a:r>
              <a:rPr lang="ja-JP" altLang="en-US" dirty="0" smtClean="0"/>
              <a:t>で分散分析　その</a:t>
            </a:r>
            <a:r>
              <a:rPr lang="en-US" altLang="ja-JP" dirty="0" smtClean="0"/>
              <a:t>2</a:t>
            </a:r>
            <a:endParaRPr lang="ja-JP" altLang="en-US" dirty="0" smtClean="0"/>
          </a:p>
        </p:txBody>
      </p:sp>
      <p:sp>
        <p:nvSpPr>
          <p:cNvPr id="746499" name="Rectangle 3"/>
          <p:cNvSpPr>
            <a:spLocks noGrp="1" noChangeArrowheads="1"/>
          </p:cNvSpPr>
          <p:nvPr>
            <p:ph idx="1"/>
          </p:nvPr>
        </p:nvSpPr>
        <p:spPr/>
        <p:txBody>
          <a:bodyPr/>
          <a:lstStyle/>
          <a:p>
            <a:r>
              <a:rPr lang="ja-JP" altLang="en-US" dirty="0" smtClean="0"/>
              <a:t>まずは孤独感について，</a:t>
            </a:r>
            <a:r>
              <a:rPr lang="en-US" altLang="ja-JP" dirty="0" smtClean="0"/>
              <a:t>2</a:t>
            </a:r>
            <a:r>
              <a:rPr lang="ja-JP" altLang="en-US" dirty="0" smtClean="0"/>
              <a:t>要因以上の分散分析にも適用できる</a:t>
            </a:r>
            <a:r>
              <a:rPr lang="ja-JP" altLang="en-US" dirty="0"/>
              <a:t>メニュー</a:t>
            </a:r>
            <a:r>
              <a:rPr lang="ja-JP" altLang="en-US" dirty="0" smtClean="0"/>
              <a:t>から</a:t>
            </a:r>
            <a:r>
              <a:rPr lang="ja-JP" altLang="en-US" dirty="0"/>
              <a:t>分析してみよう</a:t>
            </a:r>
            <a:endParaRPr lang="ja-JP" altLang="en-US" dirty="0" smtClean="0"/>
          </a:p>
        </p:txBody>
      </p:sp>
      <p:sp>
        <p:nvSpPr>
          <p:cNvPr id="8" name="正方形/長方形 7"/>
          <p:cNvSpPr/>
          <p:nvPr/>
        </p:nvSpPr>
        <p:spPr>
          <a:xfrm>
            <a:off x="5724128" y="2636912"/>
            <a:ext cx="720080" cy="72008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正方形/長方形 8"/>
          <p:cNvSpPr/>
          <p:nvPr/>
        </p:nvSpPr>
        <p:spPr>
          <a:xfrm>
            <a:off x="649952" y="4581128"/>
            <a:ext cx="1473776" cy="64807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0" name="正方形/長方形 9"/>
          <p:cNvSpPr/>
          <p:nvPr/>
        </p:nvSpPr>
        <p:spPr>
          <a:xfrm>
            <a:off x="2123728" y="6421485"/>
            <a:ext cx="792088" cy="319883"/>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5" name="テキスト ボックス 4"/>
          <p:cNvSpPr txBox="1"/>
          <p:nvPr/>
        </p:nvSpPr>
        <p:spPr>
          <a:xfrm>
            <a:off x="2162120" y="4534588"/>
            <a:ext cx="6061275" cy="584775"/>
          </a:xfrm>
          <a:prstGeom prst="rect">
            <a:avLst/>
          </a:prstGeom>
          <a:noFill/>
        </p:spPr>
        <p:txBody>
          <a:bodyPr wrap="none" rtlCol="0">
            <a:spAutoFit/>
          </a:bodyPr>
          <a:lstStyle/>
          <a:p>
            <a:r>
              <a:rPr kumimoji="1" lang="en-US" altLang="ja-JP" sz="1600" dirty="0" smtClean="0">
                <a:solidFill>
                  <a:srgbClr val="FF0000"/>
                </a:solidFill>
              </a:rPr>
              <a:t>$</a:t>
            </a:r>
            <a:r>
              <a:rPr kumimoji="1" lang="ja-JP" altLang="en-US" sz="1600" dirty="0" smtClean="0">
                <a:solidFill>
                  <a:srgbClr val="FF0000"/>
                </a:solidFill>
              </a:rPr>
              <a:t>は「目的変数を投入」ボタンで変数を入れると自動的に挿入される．</a:t>
            </a:r>
            <a:r>
              <a:rPr kumimoji="1" lang="en-US" altLang="ja-JP" sz="1600" dirty="0" smtClean="0">
                <a:solidFill>
                  <a:srgbClr val="FF0000"/>
                </a:solidFill>
              </a:rPr>
              <a:t/>
            </a:r>
            <a:br>
              <a:rPr kumimoji="1" lang="en-US" altLang="ja-JP" sz="1600" dirty="0" smtClean="0">
                <a:solidFill>
                  <a:srgbClr val="FF0000"/>
                </a:solidFill>
              </a:rPr>
            </a:br>
            <a:r>
              <a:rPr kumimoji="1" lang="ja-JP" altLang="en-US" sz="1600" dirty="0" smtClean="0">
                <a:solidFill>
                  <a:srgbClr val="FF0000"/>
                </a:solidFill>
              </a:rPr>
              <a:t>今のところ気にしなくてよい</a:t>
            </a:r>
            <a:endParaRPr kumimoji="1" lang="ja-JP" altLang="en-US" sz="1600" dirty="0">
              <a:solidFill>
                <a:srgbClr val="FF0000"/>
              </a:solidFill>
            </a:endParaRPr>
          </a:p>
        </p:txBody>
      </p:sp>
    </p:spTree>
    <p:extLst>
      <p:ext uri="{BB962C8B-B14F-4D97-AF65-F5344CB8AC3E}">
        <p14:creationId xmlns:p14="http://schemas.microsoft.com/office/powerpoint/2010/main" val="119934322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HAD</a:t>
            </a:r>
            <a:r>
              <a:rPr kumimoji="1" lang="ja-JP" altLang="en-US" dirty="0" smtClean="0"/>
              <a:t>で分散分析　その</a:t>
            </a:r>
            <a:r>
              <a:rPr kumimoji="1" lang="en-US" altLang="ja-JP" dirty="0" smtClean="0"/>
              <a:t>2</a:t>
            </a:r>
            <a:endParaRPr kumimoji="1" lang="ja-JP" altLang="en-US" dirty="0"/>
          </a:p>
        </p:txBody>
      </p:sp>
      <p:pic>
        <p:nvPicPr>
          <p:cNvPr id="4" name="図 3"/>
          <p:cNvPicPr>
            <a:picLocks noChangeAspect="1"/>
          </p:cNvPicPr>
          <p:nvPr/>
        </p:nvPicPr>
        <p:blipFill>
          <a:blip r:embed="rId3"/>
          <a:stretch>
            <a:fillRect/>
          </a:stretch>
        </p:blipFill>
        <p:spPr>
          <a:xfrm>
            <a:off x="457199" y="1772816"/>
            <a:ext cx="8408207" cy="4320480"/>
          </a:xfrm>
          <a:prstGeom prst="rect">
            <a:avLst/>
          </a:prstGeom>
        </p:spPr>
      </p:pic>
      <p:sp>
        <p:nvSpPr>
          <p:cNvPr id="17" name="正方形/長方形 16"/>
          <p:cNvSpPr/>
          <p:nvPr/>
        </p:nvSpPr>
        <p:spPr>
          <a:xfrm>
            <a:off x="3203848" y="2060849"/>
            <a:ext cx="576064" cy="36004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8" name="正方形/長方形 17"/>
          <p:cNvSpPr/>
          <p:nvPr/>
        </p:nvSpPr>
        <p:spPr>
          <a:xfrm>
            <a:off x="4211960" y="2060850"/>
            <a:ext cx="2376264" cy="36004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9" name="正方形/長方形 18"/>
          <p:cNvSpPr/>
          <p:nvPr/>
        </p:nvSpPr>
        <p:spPr>
          <a:xfrm>
            <a:off x="899592" y="4293096"/>
            <a:ext cx="1296144" cy="57606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0" name="正方形/長方形 19"/>
          <p:cNvSpPr/>
          <p:nvPr/>
        </p:nvSpPr>
        <p:spPr>
          <a:xfrm>
            <a:off x="5286177" y="5301208"/>
            <a:ext cx="725983" cy="57606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44612567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r>
              <a:rPr lang="ja-JP" altLang="en-US" smtClean="0"/>
              <a:t>まとめると</a:t>
            </a:r>
          </a:p>
        </p:txBody>
      </p:sp>
      <p:sp>
        <p:nvSpPr>
          <p:cNvPr id="754691" name="Rectangle 3"/>
          <p:cNvSpPr>
            <a:spLocks noGrp="1" noChangeArrowheads="1"/>
          </p:cNvSpPr>
          <p:nvPr>
            <p:ph idx="1"/>
          </p:nvPr>
        </p:nvSpPr>
        <p:spPr/>
        <p:txBody>
          <a:bodyPr>
            <a:normAutofit/>
          </a:bodyPr>
          <a:lstStyle/>
          <a:p>
            <a:r>
              <a:rPr lang="ja-JP" altLang="en-US" dirty="0" smtClean="0"/>
              <a:t>分散分析の結果から</a:t>
            </a:r>
            <a:r>
              <a:rPr lang="en-US" altLang="ja-JP" dirty="0" smtClean="0"/>
              <a:t>…</a:t>
            </a:r>
          </a:p>
          <a:p>
            <a:pPr lvl="1"/>
            <a:r>
              <a:rPr lang="ja-JP" altLang="en-US" dirty="0" smtClean="0"/>
              <a:t>愛着スタイルにより，孤独感は異なる</a:t>
            </a:r>
          </a:p>
          <a:p>
            <a:r>
              <a:rPr lang="ja-JP" altLang="en-US" dirty="0" smtClean="0"/>
              <a:t>その後の多重比較の結果から</a:t>
            </a:r>
            <a:r>
              <a:rPr lang="en-US" altLang="ja-JP" dirty="0" smtClean="0"/>
              <a:t>…</a:t>
            </a:r>
          </a:p>
          <a:p>
            <a:pPr lvl="1"/>
            <a:r>
              <a:rPr lang="ja-JP" altLang="en-US" dirty="0" smtClean="0"/>
              <a:t>安定型の愛着スタイルをもつ個人は，回避型とアンビバレント型の愛着スタイルをもつ個人よりも，孤独感が有意に低い</a:t>
            </a:r>
          </a:p>
          <a:p>
            <a:pPr lvl="1"/>
            <a:r>
              <a:rPr lang="ja-JP" altLang="en-US" dirty="0" smtClean="0"/>
              <a:t>回避型とアンビバレント型の間には，孤独感に有意差がない</a:t>
            </a:r>
            <a:endParaRPr lang="en-US" altLang="ja-JP" dirty="0"/>
          </a:p>
          <a:p>
            <a:r>
              <a:rPr lang="ja-JP" altLang="en-US" dirty="0" smtClean="0"/>
              <a:t>結果をグラフ込みでまとめてみよう（実演）</a:t>
            </a:r>
            <a:endParaRPr lang="en-US" altLang="ja-JP" dirty="0" smtClean="0"/>
          </a:p>
          <a:p>
            <a:pPr lvl="1"/>
            <a:r>
              <a:rPr lang="ja-JP" altLang="en-US" dirty="0" smtClean="0"/>
              <a:t>孤独感の縦軸の範囲は必ず変更！</a:t>
            </a:r>
            <a:endParaRPr lang="en-US" altLang="ja-JP" dirty="0" smtClean="0"/>
          </a:p>
          <a:p>
            <a:pPr lvl="1"/>
            <a:endParaRPr lang="en-US" altLang="ja-JP" dirty="0" smtClean="0"/>
          </a:p>
          <a:p>
            <a:r>
              <a:rPr lang="ja-JP" altLang="en-US" dirty="0" smtClean="0"/>
              <a:t>愛着</a:t>
            </a:r>
            <a:r>
              <a:rPr lang="ja-JP" altLang="en-US" dirty="0"/>
              <a:t>スタイルが外向性に及ぼす影響を検討するために</a:t>
            </a:r>
            <a:r>
              <a:rPr lang="ja-JP" altLang="en-US" dirty="0" smtClean="0"/>
              <a:t>，</a:t>
            </a:r>
            <a:r>
              <a:rPr lang="en-US" altLang="ja-JP" dirty="0" smtClean="0"/>
              <a:t/>
            </a:r>
            <a:br>
              <a:rPr lang="en-US" altLang="ja-JP" dirty="0" smtClean="0"/>
            </a:br>
            <a:r>
              <a:rPr lang="ja-JP" altLang="en-US" dirty="0" smtClean="0"/>
              <a:t>同じ</a:t>
            </a:r>
            <a:r>
              <a:rPr lang="ja-JP" altLang="en-US" dirty="0"/>
              <a:t>データを用いて</a:t>
            </a:r>
            <a:r>
              <a:rPr lang="ja-JP" altLang="en-US" dirty="0" smtClean="0"/>
              <a:t>分析してみよう</a:t>
            </a:r>
            <a:endParaRPr lang="en-US" altLang="ja-JP" dirty="0" smtClean="0"/>
          </a:p>
        </p:txBody>
      </p:sp>
      <p:pic>
        <p:nvPicPr>
          <p:cNvPr id="4" name="Picture 2" descr="レポート に対する画像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4368" y="5244706"/>
            <a:ext cx="1159560"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0243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Documents and Settings\asarin\My Documents\My Dropbox\☆講義関連\2013心理科学統計III\食べ比べ資料☆関学大生協学生委員会だより　カレーの食べ比べ.pn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CrisscrossEtching/>
                    </a14:imgEffect>
                  </a14:imgLayer>
                </a14:imgProps>
              </a:ext>
            </a:extLst>
          </a:blip>
          <a:srcRect/>
          <a:stretch>
            <a:fillRect/>
          </a:stretch>
        </p:blipFill>
        <p:spPr bwMode="auto">
          <a:xfrm rot="1381998">
            <a:off x="5892332" y="2458361"/>
            <a:ext cx="2629766" cy="3714752"/>
          </a:xfrm>
          <a:prstGeom prst="rect">
            <a:avLst/>
          </a:prstGeom>
          <a:solidFill>
            <a:schemeClr val="bg1"/>
          </a:solidFill>
        </p:spPr>
      </p:pic>
      <p:sp>
        <p:nvSpPr>
          <p:cNvPr id="4098" name="Rectangle 2"/>
          <p:cNvSpPr>
            <a:spLocks noGrp="1" noChangeArrowheads="1"/>
          </p:cNvSpPr>
          <p:nvPr>
            <p:ph type="title"/>
          </p:nvPr>
        </p:nvSpPr>
        <p:spPr/>
        <p:txBody>
          <a:bodyPr/>
          <a:lstStyle/>
          <a:p>
            <a:r>
              <a:rPr lang="ja-JP" altLang="en-US" dirty="0" smtClean="0"/>
              <a:t>「参加者内」と「参加者間」</a:t>
            </a:r>
          </a:p>
        </p:txBody>
      </p:sp>
      <p:sp>
        <p:nvSpPr>
          <p:cNvPr id="4099" name="Rectangle 3"/>
          <p:cNvSpPr>
            <a:spLocks noGrp="1" noChangeArrowheads="1"/>
          </p:cNvSpPr>
          <p:nvPr>
            <p:ph idx="1"/>
          </p:nvPr>
        </p:nvSpPr>
        <p:spPr/>
        <p:txBody>
          <a:bodyPr/>
          <a:lstStyle/>
          <a:p>
            <a:r>
              <a:rPr lang="ja-JP" altLang="en-US" dirty="0" smtClean="0"/>
              <a:t>参加者間要因＝「対応がない」</a:t>
            </a:r>
            <a:r>
              <a:rPr lang="en-US" altLang="ja-JP" dirty="0" smtClean="0"/>
              <a:t>2</a:t>
            </a:r>
            <a:r>
              <a:rPr lang="ja-JP" altLang="en-US" dirty="0" smtClean="0"/>
              <a:t>群と同じ意味</a:t>
            </a:r>
          </a:p>
          <a:p>
            <a:pPr lvl="1"/>
            <a:r>
              <a:rPr lang="ja-JP" altLang="en-US" dirty="0" smtClean="0"/>
              <a:t>ある要因のいくつかの水準にそれぞれ異なる参加者を</a:t>
            </a:r>
            <a:br>
              <a:rPr lang="ja-JP" altLang="en-US" dirty="0" smtClean="0"/>
            </a:br>
            <a:r>
              <a:rPr lang="ja-JP" altLang="en-US" dirty="0" smtClean="0"/>
              <a:t>割り当てる．例えば</a:t>
            </a:r>
            <a:r>
              <a:rPr lang="en-US" altLang="ja-JP" dirty="0" smtClean="0"/>
              <a:t>…</a:t>
            </a:r>
          </a:p>
          <a:p>
            <a:pPr lvl="1"/>
            <a:r>
              <a:rPr lang="en-US" altLang="ja-JP" dirty="0" smtClean="0"/>
              <a:t>3</a:t>
            </a:r>
            <a:r>
              <a:rPr lang="ja-JP" altLang="en-US" dirty="0" err="1" smtClean="0"/>
              <a:t>つの</a:t>
            </a:r>
            <a:r>
              <a:rPr lang="ja-JP" altLang="en-US" dirty="0" smtClean="0"/>
              <a:t>学内食堂の同じメニューのおいしさについて，</a:t>
            </a:r>
            <a:br>
              <a:rPr lang="ja-JP" altLang="en-US" dirty="0" smtClean="0"/>
            </a:br>
            <a:r>
              <a:rPr lang="ja-JP" altLang="en-US" dirty="0" smtClean="0"/>
              <a:t>各店</a:t>
            </a:r>
            <a:r>
              <a:rPr lang="en-US" altLang="ja-JP" dirty="0" smtClean="0"/>
              <a:t>4</a:t>
            </a:r>
            <a:r>
              <a:rPr lang="ja-JP" altLang="en-US" dirty="0" smtClean="0"/>
              <a:t>名ずつ，合計</a:t>
            </a:r>
            <a:r>
              <a:rPr lang="en-US" altLang="ja-JP" dirty="0" smtClean="0"/>
              <a:t>12</a:t>
            </a:r>
            <a:r>
              <a:rPr lang="ja-JP" altLang="en-US" dirty="0" smtClean="0"/>
              <a:t>名が評価した結果から，</a:t>
            </a:r>
            <a:br>
              <a:rPr lang="ja-JP" altLang="en-US" dirty="0" smtClean="0"/>
            </a:br>
            <a:r>
              <a:rPr lang="ja-JP" altLang="en-US" dirty="0" smtClean="0"/>
              <a:t>店ごとのおいしさの平均値を比較する</a:t>
            </a:r>
          </a:p>
          <a:p>
            <a:pPr lvl="2"/>
            <a:endParaRPr lang="ja-JP" altLang="en-US" dirty="0" smtClean="0"/>
          </a:p>
          <a:p>
            <a:pPr lvl="2"/>
            <a:endParaRPr lang="ja-JP" altLang="en-US" dirty="0" smtClean="0"/>
          </a:p>
          <a:p>
            <a:pPr lvl="2"/>
            <a:endParaRPr lang="ja-JP" altLang="en-US" dirty="0" smtClean="0"/>
          </a:p>
          <a:p>
            <a:r>
              <a:rPr lang="ja-JP" altLang="en-US" dirty="0" smtClean="0"/>
              <a:t>参加者内要因＝「対応がある」</a:t>
            </a:r>
            <a:r>
              <a:rPr lang="en-US" altLang="ja-JP" dirty="0" smtClean="0"/>
              <a:t>2</a:t>
            </a:r>
            <a:r>
              <a:rPr lang="ja-JP" altLang="en-US" dirty="0" smtClean="0"/>
              <a:t>群と同じ意味</a:t>
            </a:r>
          </a:p>
          <a:p>
            <a:pPr lvl="1"/>
            <a:r>
              <a:rPr lang="ja-JP" altLang="en-US" dirty="0" smtClean="0"/>
              <a:t>ある要因のすべての水準に同じ参加者を割り当てる</a:t>
            </a:r>
          </a:p>
          <a:p>
            <a:pPr lvl="1"/>
            <a:r>
              <a:rPr lang="en-US" altLang="ja-JP" dirty="0" smtClean="0"/>
              <a:t>3</a:t>
            </a:r>
            <a:r>
              <a:rPr lang="ja-JP" altLang="en-US" dirty="0" err="1" smtClean="0"/>
              <a:t>つの</a:t>
            </a:r>
            <a:r>
              <a:rPr lang="ja-JP" altLang="en-US" dirty="0" smtClean="0"/>
              <a:t>食堂の同じメニューのおいしさについて，</a:t>
            </a:r>
            <a:br>
              <a:rPr lang="ja-JP" altLang="en-US" dirty="0" smtClean="0"/>
            </a:br>
            <a:r>
              <a:rPr lang="en-US" altLang="ja-JP" dirty="0" smtClean="0"/>
              <a:t>4</a:t>
            </a:r>
            <a:r>
              <a:rPr lang="ja-JP" altLang="en-US" dirty="0" smtClean="0"/>
              <a:t>名がすべての店を評価した結果から，</a:t>
            </a:r>
            <a:br>
              <a:rPr lang="ja-JP" altLang="en-US" dirty="0" smtClean="0"/>
            </a:br>
            <a:r>
              <a:rPr lang="ja-JP" altLang="en-US" dirty="0" smtClean="0"/>
              <a:t>店ごとのおいしさの平均値を比較する</a:t>
            </a:r>
          </a:p>
        </p:txBody>
      </p:sp>
      <p:sp>
        <p:nvSpPr>
          <p:cNvPr id="4100" name="AutoShape 5"/>
          <p:cNvSpPr>
            <a:spLocks noChangeArrowheads="1"/>
          </p:cNvSpPr>
          <p:nvPr/>
        </p:nvSpPr>
        <p:spPr bwMode="auto">
          <a:xfrm>
            <a:off x="4284663" y="3860800"/>
            <a:ext cx="574675" cy="792163"/>
          </a:xfrm>
          <a:prstGeom prst="upDownArrow">
            <a:avLst>
              <a:gd name="adj1" fmla="val 49722"/>
              <a:gd name="adj2" fmla="val 42266"/>
            </a:avLst>
          </a:prstGeom>
          <a:solidFill>
            <a:schemeClr val="accent1"/>
          </a:solidFill>
          <a:ln w="31750" cap="sq" algn="ctr">
            <a:solidFill>
              <a:schemeClr val="tx1"/>
            </a:solidFill>
            <a:miter lim="800000"/>
            <a:headEnd type="none" w="sm" len="sm"/>
            <a:tailEnd type="none" w="sm" len="sm"/>
          </a:ln>
        </p:spPr>
        <p:txBody>
          <a:bodyPr wrap="none" anchor="ctr"/>
          <a:lstStyle/>
          <a:p>
            <a:endParaRPr lang="ja-JP" altLang="en-US"/>
          </a:p>
        </p:txBody>
      </p:sp>
    </p:spTree>
    <p:extLst>
      <p:ext uri="{BB962C8B-B14F-4D97-AF65-F5344CB8AC3E}">
        <p14:creationId xmlns:p14="http://schemas.microsoft.com/office/powerpoint/2010/main" val="141789517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ja-JP" altLang="en-US" smtClean="0"/>
              <a:t>具体的に何が違うか</a:t>
            </a:r>
            <a:r>
              <a:rPr lang="en-US" altLang="ja-JP" smtClean="0"/>
              <a:t>?</a:t>
            </a:r>
          </a:p>
        </p:txBody>
      </p:sp>
      <p:sp>
        <p:nvSpPr>
          <p:cNvPr id="5123" name="Rectangle 3"/>
          <p:cNvSpPr>
            <a:spLocks noGrp="1" noChangeArrowheads="1"/>
          </p:cNvSpPr>
          <p:nvPr>
            <p:ph idx="1"/>
          </p:nvPr>
        </p:nvSpPr>
        <p:spPr/>
        <p:txBody>
          <a:bodyPr/>
          <a:lstStyle/>
          <a:p>
            <a:r>
              <a:rPr lang="en-US" altLang="ja-JP" dirty="0" smtClean="0"/>
              <a:t>3</a:t>
            </a:r>
            <a:r>
              <a:rPr lang="ja-JP" altLang="en-US" dirty="0" err="1" smtClean="0"/>
              <a:t>つの</a:t>
            </a:r>
            <a:r>
              <a:rPr lang="ja-JP" altLang="en-US" dirty="0" smtClean="0"/>
              <a:t>学内食堂メニューのおいしさ比較の例なら</a:t>
            </a:r>
            <a:r>
              <a:rPr lang="en-US" altLang="ja-JP" dirty="0" smtClean="0"/>
              <a:t>…</a:t>
            </a:r>
          </a:p>
          <a:p>
            <a:pPr lvl="1"/>
            <a:r>
              <a:rPr lang="en-US" altLang="ja-JP" dirty="0" smtClean="0"/>
              <a:t>4</a:t>
            </a:r>
            <a:r>
              <a:rPr lang="ja-JP" altLang="en-US" dirty="0" smtClean="0"/>
              <a:t>名が「すべての食堂」で食べて評価すれば被験者内要因となる</a:t>
            </a:r>
          </a:p>
          <a:p>
            <a:pPr lvl="1"/>
            <a:r>
              <a:rPr lang="ja-JP" altLang="en-US" dirty="0" smtClean="0"/>
              <a:t>店の種類（独立変数；要因）によって，</a:t>
            </a:r>
            <a:br>
              <a:rPr lang="ja-JP" altLang="en-US" dirty="0" smtClean="0"/>
            </a:br>
            <a:r>
              <a:rPr lang="ja-JP" altLang="en-US" dirty="0" smtClean="0"/>
              <a:t>おいしさの評価（従属変数；結果）は異なるか</a:t>
            </a:r>
            <a:r>
              <a:rPr lang="en-US" altLang="ja-JP" dirty="0" smtClean="0"/>
              <a:t>?</a:t>
            </a:r>
          </a:p>
        </p:txBody>
      </p:sp>
      <p:pic>
        <p:nvPicPr>
          <p:cNvPr id="5124" name="Picture 4" descr="j0239195[1]"/>
          <p:cNvPicPr>
            <a:picLocks noChangeAspect="1" noChangeArrowheads="1"/>
          </p:cNvPicPr>
          <p:nvPr/>
        </p:nvPicPr>
        <p:blipFill>
          <a:blip r:embed="rId3" cstate="print"/>
          <a:srcRect/>
          <a:stretch>
            <a:fillRect/>
          </a:stretch>
        </p:blipFill>
        <p:spPr bwMode="auto">
          <a:xfrm>
            <a:off x="684460" y="4941193"/>
            <a:ext cx="1509712" cy="1362075"/>
          </a:xfrm>
          <a:prstGeom prst="rect">
            <a:avLst/>
          </a:prstGeom>
          <a:noFill/>
          <a:ln w="9525">
            <a:noFill/>
            <a:miter lim="800000"/>
            <a:headEnd/>
            <a:tailEnd/>
          </a:ln>
        </p:spPr>
      </p:pic>
      <p:sp>
        <p:nvSpPr>
          <p:cNvPr id="5125" name="AutoShape 5"/>
          <p:cNvSpPr>
            <a:spLocks noChangeArrowheads="1"/>
          </p:cNvSpPr>
          <p:nvPr/>
        </p:nvSpPr>
        <p:spPr bwMode="auto">
          <a:xfrm>
            <a:off x="1259136" y="3501008"/>
            <a:ext cx="1944712" cy="1511623"/>
          </a:xfrm>
          <a:prstGeom prst="cloudCallout">
            <a:avLst>
              <a:gd name="adj1" fmla="val -27412"/>
              <a:gd name="adj2" fmla="val 59468"/>
            </a:avLst>
          </a:prstGeom>
          <a:ln>
            <a:headEnd/>
            <a:tailEnd/>
          </a:ln>
        </p:spPr>
        <p:style>
          <a:lnRef idx="0">
            <a:schemeClr val="accent1"/>
          </a:lnRef>
          <a:fillRef idx="3">
            <a:schemeClr val="accent1"/>
          </a:fillRef>
          <a:effectRef idx="3">
            <a:schemeClr val="accent1"/>
          </a:effectRef>
          <a:fontRef idx="minor">
            <a:schemeClr val="lt1"/>
          </a:fontRef>
        </p:style>
        <p:txBody>
          <a:bodyPr anchor="ctr" anchorCtr="1"/>
          <a:lstStyle/>
          <a:p>
            <a:r>
              <a:rPr lang="en-US" altLang="ja-JP" b="0" dirty="0"/>
              <a:t>A</a:t>
            </a:r>
            <a:r>
              <a:rPr lang="ja-JP" altLang="en-US" b="0" dirty="0"/>
              <a:t>食堂</a:t>
            </a:r>
            <a:r>
              <a:rPr lang="en-US" altLang="ja-JP" b="0" dirty="0"/>
              <a:t>?</a:t>
            </a:r>
          </a:p>
          <a:p>
            <a:r>
              <a:rPr lang="ja-JP" altLang="en-US" b="0" dirty="0"/>
              <a:t>カフェ</a:t>
            </a:r>
            <a:r>
              <a:rPr lang="en-US" altLang="ja-JP" b="0" dirty="0"/>
              <a:t>B?</a:t>
            </a:r>
          </a:p>
          <a:p>
            <a:r>
              <a:rPr lang="ja-JP" altLang="en-US" b="0" dirty="0"/>
              <a:t>定食屋</a:t>
            </a:r>
            <a:r>
              <a:rPr lang="en-US" altLang="ja-JP" b="0" dirty="0"/>
              <a:t>C?</a:t>
            </a:r>
          </a:p>
        </p:txBody>
      </p:sp>
      <p:sp>
        <p:nvSpPr>
          <p:cNvPr id="5126" name="Rectangle 6"/>
          <p:cNvSpPr>
            <a:spLocks noChangeArrowheads="1"/>
          </p:cNvSpPr>
          <p:nvPr/>
        </p:nvSpPr>
        <p:spPr bwMode="auto">
          <a:xfrm>
            <a:off x="3108885" y="3429000"/>
            <a:ext cx="5495563" cy="2881312"/>
          </a:xfrm>
          <a:prstGeom prst="rect">
            <a:avLst/>
          </a:prstGeom>
          <a:noFill/>
          <a:ln w="9525">
            <a:noFill/>
            <a:miter lim="800000"/>
            <a:headEnd/>
            <a:tailEnd/>
          </a:ln>
        </p:spPr>
        <p:txBody>
          <a:bodyPr/>
          <a:lstStyle/>
          <a:p>
            <a:pPr marL="742950" lvl="1" indent="-285750" algn="l">
              <a:spcBef>
                <a:spcPct val="20000"/>
              </a:spcBef>
              <a:buClr>
                <a:schemeClr val="hlink"/>
              </a:buClr>
              <a:buSzPct val="90000"/>
              <a:buFont typeface="Wingdings" pitchFamily="2" charset="2"/>
              <a:buChar char="v"/>
            </a:pPr>
            <a:r>
              <a:rPr lang="ja-JP" altLang="en-US" sz="2000" b="0" dirty="0">
                <a:latin typeface="+mn-ea"/>
                <a:ea typeface="+mn-ea"/>
              </a:rPr>
              <a:t>ある人がすべての食堂のおいしさの評価をおこなえば，それらの評価にはその人</a:t>
            </a:r>
            <a:r>
              <a:rPr lang="ja-JP" altLang="en-US" sz="2000" b="0" dirty="0" smtClean="0">
                <a:latin typeface="+mn-ea"/>
                <a:ea typeface="+mn-ea"/>
              </a:rPr>
              <a:t>の「</a:t>
            </a:r>
            <a:r>
              <a:rPr lang="ja-JP" altLang="en-US" sz="2000" b="0" dirty="0">
                <a:latin typeface="+mn-ea"/>
                <a:ea typeface="+mn-ea"/>
              </a:rPr>
              <a:t>好み」が反映されているだろう</a:t>
            </a:r>
          </a:p>
          <a:p>
            <a:pPr marL="742950" lvl="1" indent="-285750" algn="l">
              <a:spcBef>
                <a:spcPct val="20000"/>
              </a:spcBef>
              <a:buClr>
                <a:schemeClr val="hlink"/>
              </a:buClr>
              <a:buSzPct val="90000"/>
              <a:buFont typeface="Wingdings" pitchFamily="2" charset="2"/>
              <a:buChar char="v"/>
            </a:pPr>
            <a:r>
              <a:rPr lang="ja-JP" altLang="en-US" sz="2000" b="0" dirty="0">
                <a:latin typeface="+mn-ea"/>
                <a:ea typeface="+mn-ea"/>
              </a:rPr>
              <a:t>「個人差」を無視できなさそう→「全体</a:t>
            </a:r>
            <a:r>
              <a:rPr lang="ja-JP" altLang="en-US" sz="2000" b="0" dirty="0" smtClean="0">
                <a:latin typeface="+mn-ea"/>
                <a:ea typeface="+mn-ea"/>
              </a:rPr>
              <a:t>のばらつき</a:t>
            </a:r>
            <a:r>
              <a:rPr lang="ja-JP" altLang="en-US" sz="2000" b="0" dirty="0">
                <a:latin typeface="+mn-ea"/>
                <a:ea typeface="+mn-ea"/>
              </a:rPr>
              <a:t>」を分解する要素が一つ増える</a:t>
            </a:r>
            <a:r>
              <a:rPr lang="en-US" altLang="ja-JP" sz="2000" b="0" dirty="0">
                <a:latin typeface="+mn-ea"/>
                <a:ea typeface="+mn-ea"/>
              </a:rPr>
              <a:t>!!</a:t>
            </a:r>
            <a:endParaRPr lang="ja-JP" altLang="en-US" sz="2000" b="0" dirty="0">
              <a:latin typeface="+mn-ea"/>
              <a:ea typeface="+mn-ea"/>
            </a:endParaRPr>
          </a:p>
          <a:p>
            <a:pPr marL="742950" lvl="1" indent="-285750" algn="l">
              <a:spcBef>
                <a:spcPct val="20000"/>
              </a:spcBef>
              <a:buClr>
                <a:schemeClr val="hlink"/>
              </a:buClr>
              <a:buSzPct val="90000"/>
              <a:buFont typeface="Wingdings" pitchFamily="2" charset="2"/>
              <a:buChar char="v"/>
            </a:pPr>
            <a:r>
              <a:rPr lang="ja-JP" altLang="en-US" sz="2000" b="0" dirty="0">
                <a:latin typeface="+mn-ea"/>
                <a:ea typeface="+mn-ea"/>
              </a:rPr>
              <a:t>それ以外は基本的</a:t>
            </a:r>
            <a:r>
              <a:rPr lang="ja-JP" altLang="en-US" sz="2000" b="0" dirty="0" smtClean="0">
                <a:latin typeface="+mn-ea"/>
                <a:ea typeface="+mn-ea"/>
              </a:rPr>
              <a:t>に参加者間</a:t>
            </a:r>
            <a:r>
              <a:rPr lang="ja-JP" altLang="en-US" sz="2000" b="0" dirty="0">
                <a:latin typeface="+mn-ea"/>
                <a:ea typeface="+mn-ea"/>
              </a:rPr>
              <a:t>の場合と同じ考え方</a:t>
            </a:r>
          </a:p>
        </p:txBody>
      </p:sp>
    </p:spTree>
    <p:extLst>
      <p:ext uri="{BB962C8B-B14F-4D97-AF65-F5344CB8AC3E}">
        <p14:creationId xmlns:p14="http://schemas.microsoft.com/office/powerpoint/2010/main" val="251553101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r>
              <a:rPr lang="ja-JP" altLang="en-US" smtClean="0"/>
              <a:t>ばらつきの分解</a:t>
            </a:r>
          </a:p>
        </p:txBody>
      </p:sp>
      <p:sp>
        <p:nvSpPr>
          <p:cNvPr id="6149" name="Rectangle 3"/>
          <p:cNvSpPr>
            <a:spLocks noGrp="1" noChangeArrowheads="1"/>
          </p:cNvSpPr>
          <p:nvPr>
            <p:ph idx="1"/>
          </p:nvPr>
        </p:nvSpPr>
        <p:spPr/>
        <p:txBody>
          <a:bodyPr/>
          <a:lstStyle/>
          <a:p>
            <a:r>
              <a:rPr lang="ja-JP" altLang="en-US" dirty="0" smtClean="0"/>
              <a:t>同じ人による</a:t>
            </a:r>
            <a:r>
              <a:rPr lang="en-US" altLang="ja-JP" dirty="0" smtClean="0"/>
              <a:t>3</a:t>
            </a:r>
            <a:r>
              <a:rPr lang="ja-JP" altLang="en-US" dirty="0" smtClean="0"/>
              <a:t>店の評価には関連（相関）があるはず</a:t>
            </a:r>
          </a:p>
          <a:p>
            <a:r>
              <a:rPr lang="ja-JP" altLang="en-US" dirty="0" smtClean="0"/>
              <a:t>つまり，</a:t>
            </a:r>
            <a:r>
              <a:rPr lang="en-US" altLang="ja-JP" dirty="0" smtClean="0"/>
              <a:t>4</a:t>
            </a:r>
            <a:r>
              <a:rPr lang="ja-JP" altLang="en-US" dirty="0" smtClean="0"/>
              <a:t>名の評価間に個人差が想定できるはず</a:t>
            </a:r>
          </a:p>
          <a:p>
            <a:r>
              <a:rPr lang="ja-JP" altLang="en-US" dirty="0" smtClean="0"/>
              <a:t>ずれ全体＝要因によるずれ＋個人差によるずれ＋残り</a:t>
            </a:r>
          </a:p>
        </p:txBody>
      </p:sp>
      <p:grpSp>
        <p:nvGrpSpPr>
          <p:cNvPr id="5" name="グループ化 4"/>
          <p:cNvGrpSpPr/>
          <p:nvPr/>
        </p:nvGrpSpPr>
        <p:grpSpPr>
          <a:xfrm>
            <a:off x="179512" y="3015509"/>
            <a:ext cx="9070975" cy="3710563"/>
            <a:chOff x="179512" y="3015509"/>
            <a:chExt cx="9070975" cy="3710563"/>
          </a:xfrm>
        </p:grpSpPr>
        <p:sp>
          <p:nvSpPr>
            <p:cNvPr id="6146" name="AutoShape 123"/>
            <p:cNvSpPr>
              <a:spLocks noChangeArrowheads="1"/>
            </p:cNvSpPr>
            <p:nvPr/>
          </p:nvSpPr>
          <p:spPr bwMode="auto">
            <a:xfrm rot="16200000">
              <a:off x="6819106" y="4401407"/>
              <a:ext cx="720725" cy="3713163"/>
            </a:xfrm>
            <a:prstGeom prst="homePlate">
              <a:avLst>
                <a:gd name="adj" fmla="val 25000"/>
              </a:avLst>
            </a:prstGeom>
            <a:solidFill>
              <a:srgbClr val="FF99CC">
                <a:alpha val="79999"/>
              </a:srgbClr>
            </a:solidFill>
            <a:ln w="31750" cap="sq" algn="ctr">
              <a:noFill/>
              <a:miter lim="800000"/>
              <a:headEnd type="none" w="sm" len="sm"/>
              <a:tailEnd type="none" w="sm" len="sm"/>
            </a:ln>
            <a:effectLst>
              <a:glow rad="101600">
                <a:schemeClr val="accent4">
                  <a:satMod val="175000"/>
                  <a:alpha val="40000"/>
                </a:schemeClr>
              </a:glow>
            </a:effectLst>
          </p:spPr>
          <p:txBody>
            <a:bodyPr wrap="none" anchor="ctr"/>
            <a:lstStyle/>
            <a:p>
              <a:endParaRPr lang="ja-JP" altLang="en-US"/>
            </a:p>
          </p:txBody>
        </p:sp>
        <p:sp>
          <p:nvSpPr>
            <p:cNvPr id="6147" name="Rectangle 98"/>
            <p:cNvSpPr>
              <a:spLocks noChangeArrowheads="1"/>
            </p:cNvSpPr>
            <p:nvPr/>
          </p:nvSpPr>
          <p:spPr bwMode="auto">
            <a:xfrm>
              <a:off x="5365750" y="4005064"/>
              <a:ext cx="3670300" cy="1655762"/>
            </a:xfrm>
            <a:prstGeom prst="rect">
              <a:avLst/>
            </a:prstGeom>
            <a:solidFill>
              <a:srgbClr val="FF99CC">
                <a:alpha val="70195"/>
              </a:srgbClr>
            </a:solidFill>
            <a:ln w="31750" cap="sq" algn="ctr">
              <a:noFill/>
              <a:miter lim="800000"/>
              <a:headEnd type="none" w="sm" len="sm"/>
              <a:tailEnd type="none" w="sm" len="sm"/>
            </a:ln>
          </p:spPr>
          <p:txBody>
            <a:bodyPr wrap="none" anchor="ctr"/>
            <a:lstStyle/>
            <a:p>
              <a:endParaRPr lang="ja-JP" altLang="en-US"/>
            </a:p>
          </p:txBody>
        </p:sp>
        <p:sp>
          <p:nvSpPr>
            <p:cNvPr id="6150" name="Text Box 5"/>
            <p:cNvSpPr txBox="1">
              <a:spLocks noChangeArrowheads="1"/>
            </p:cNvSpPr>
            <p:nvPr/>
          </p:nvSpPr>
          <p:spPr bwMode="auto">
            <a:xfrm>
              <a:off x="5482529" y="6117932"/>
              <a:ext cx="3393878" cy="369332"/>
            </a:xfrm>
            <a:prstGeom prst="rect">
              <a:avLst/>
            </a:prstGeom>
            <a:noFill/>
            <a:ln w="9525">
              <a:noFill/>
              <a:miter lim="800000"/>
              <a:headEnd/>
              <a:tailEnd/>
            </a:ln>
          </p:spPr>
          <p:txBody>
            <a:bodyPr wrap="none">
              <a:spAutoFit/>
            </a:bodyPr>
            <a:lstStyle/>
            <a:p>
              <a:pPr algn="l"/>
              <a:r>
                <a:rPr lang="ja-JP" altLang="en-US" b="0" dirty="0" smtClean="0">
                  <a:latin typeface="+mn-ea"/>
                  <a:ea typeface="+mn-ea"/>
                </a:rPr>
                <a:t>参加者間</a:t>
              </a:r>
              <a:r>
                <a:rPr lang="ja-JP" altLang="en-US" b="0" dirty="0">
                  <a:latin typeface="+mn-ea"/>
                  <a:ea typeface="+mn-ea"/>
                </a:rPr>
                <a:t>要因では「誤差」の部分</a:t>
              </a:r>
            </a:p>
          </p:txBody>
        </p:sp>
        <p:pic>
          <p:nvPicPr>
            <p:cNvPr id="6151" name="Picture 122"/>
            <p:cNvPicPr>
              <a:picLocks noChangeAspect="1" noChangeArrowheads="1"/>
            </p:cNvPicPr>
            <p:nvPr/>
          </p:nvPicPr>
          <p:blipFill>
            <a:blip r:embed="rId3" cstate="print"/>
            <a:srcRect/>
            <a:stretch>
              <a:fillRect/>
            </a:stretch>
          </p:blipFill>
          <p:spPr bwMode="auto">
            <a:xfrm>
              <a:off x="179512" y="3015509"/>
              <a:ext cx="9070975" cy="2657475"/>
            </a:xfrm>
            <a:prstGeom prst="rect">
              <a:avLst/>
            </a:prstGeom>
            <a:noFill/>
            <a:ln w="9525">
              <a:noFill/>
              <a:miter lim="800000"/>
              <a:headEnd/>
              <a:tailEnd/>
            </a:ln>
          </p:spPr>
        </p:pic>
        <p:sp>
          <p:nvSpPr>
            <p:cNvPr id="2" name="正方形/長方形 1"/>
            <p:cNvSpPr/>
            <p:nvPr/>
          </p:nvSpPr>
          <p:spPr>
            <a:xfrm>
              <a:off x="314941" y="5771965"/>
              <a:ext cx="4788128" cy="95410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ja-JP" altLang="en-US" sz="1400" dirty="0" smtClean="0">
                  <a:latin typeface="+mn-ea"/>
                  <a:ea typeface="+mn-ea"/>
                </a:rPr>
                <a:t>もちろん参加者間</a:t>
              </a:r>
              <a:r>
                <a:rPr lang="ja-JP" altLang="en-US" sz="1400" dirty="0">
                  <a:latin typeface="+mn-ea"/>
                  <a:ea typeface="+mn-ea"/>
                </a:rPr>
                <a:t>要因だろうがなんだろう</a:t>
              </a:r>
              <a:r>
                <a:rPr lang="ja-JP" altLang="en-US" sz="1400" dirty="0" smtClean="0">
                  <a:latin typeface="+mn-ea"/>
                  <a:ea typeface="+mn-ea"/>
                </a:rPr>
                <a:t>が「個人差」は存在するが，参加者間</a:t>
              </a:r>
              <a:r>
                <a:rPr lang="ja-JP" altLang="en-US" sz="1400" dirty="0">
                  <a:latin typeface="+mn-ea"/>
                  <a:ea typeface="+mn-ea"/>
                </a:rPr>
                <a:t>要因計画だ</a:t>
              </a:r>
              <a:r>
                <a:rPr lang="ja-JP" altLang="en-US" sz="1400" dirty="0" smtClean="0">
                  <a:latin typeface="+mn-ea"/>
                  <a:ea typeface="+mn-ea"/>
                </a:rPr>
                <a:t>と個人差を具体的に知るための手がかりがない（</a:t>
              </a:r>
              <a:r>
                <a:rPr lang="en-US" altLang="ja-JP" sz="1400" dirty="0" smtClean="0">
                  <a:latin typeface="+mn-ea"/>
                  <a:ea typeface="+mn-ea"/>
                </a:rPr>
                <a:t>1</a:t>
              </a:r>
              <a:r>
                <a:rPr lang="ja-JP" altLang="en-US" sz="1400" dirty="0" smtClean="0">
                  <a:latin typeface="+mn-ea"/>
                  <a:ea typeface="+mn-ea"/>
                </a:rPr>
                <a:t>人は</a:t>
              </a:r>
              <a:r>
                <a:rPr lang="en-US" altLang="ja-JP" sz="1400" dirty="0" smtClean="0">
                  <a:latin typeface="+mn-ea"/>
                  <a:ea typeface="+mn-ea"/>
                </a:rPr>
                <a:t>1</a:t>
              </a:r>
              <a:r>
                <a:rPr lang="ja-JP" altLang="en-US" sz="1400" dirty="0" err="1" smtClean="0">
                  <a:latin typeface="+mn-ea"/>
                  <a:ea typeface="+mn-ea"/>
                </a:rPr>
                <a:t>つしか評</a:t>
              </a:r>
              <a:r>
                <a:rPr lang="ja-JP" altLang="en-US" sz="1400" dirty="0" smtClean="0">
                  <a:latin typeface="+mn-ea"/>
                  <a:ea typeface="+mn-ea"/>
                </a:rPr>
                <a:t>価していない）ので，それ</a:t>
              </a:r>
              <a:r>
                <a:rPr lang="ja-JP" altLang="en-US" sz="1400" dirty="0">
                  <a:latin typeface="+mn-ea"/>
                  <a:ea typeface="+mn-ea"/>
                </a:rPr>
                <a:t>を</a:t>
              </a:r>
              <a:r>
                <a:rPr lang="ja-JP" altLang="en-US" sz="1400" dirty="0" smtClean="0">
                  <a:latin typeface="+mn-ea"/>
                  <a:ea typeface="+mn-ea"/>
                </a:rPr>
                <a:t>分解・特定できない</a:t>
              </a:r>
              <a:r>
                <a:rPr lang="ja-JP" altLang="en-US" sz="1400" dirty="0">
                  <a:latin typeface="+mn-ea"/>
                  <a:ea typeface="+mn-ea"/>
                </a:rPr>
                <a:t>のだ，ということ</a:t>
              </a:r>
            </a:p>
          </p:txBody>
        </p:sp>
        <p:sp>
          <p:nvSpPr>
            <p:cNvPr id="3" name="角丸四角形 2"/>
            <p:cNvSpPr/>
            <p:nvPr/>
          </p:nvSpPr>
          <p:spPr>
            <a:xfrm>
              <a:off x="323528" y="3284984"/>
              <a:ext cx="1152128" cy="5040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smtClean="0"/>
                <a:t>参加者間計画</a:t>
              </a:r>
              <a:endParaRPr kumimoji="1" lang="ja-JP" altLang="en-US" sz="1200" dirty="0"/>
            </a:p>
          </p:txBody>
        </p:sp>
        <p:sp>
          <p:nvSpPr>
            <p:cNvPr id="10" name="角丸四角形 9"/>
            <p:cNvSpPr/>
            <p:nvPr/>
          </p:nvSpPr>
          <p:spPr>
            <a:xfrm>
              <a:off x="323528" y="4284000"/>
              <a:ext cx="1152128" cy="50405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1200" dirty="0" smtClean="0"/>
                <a:t>参加者内計画</a:t>
              </a:r>
              <a:endParaRPr kumimoji="1" lang="ja-JP" altLang="en-US" sz="1200" dirty="0"/>
            </a:p>
          </p:txBody>
        </p:sp>
      </p:grpSp>
    </p:spTree>
    <p:extLst>
      <p:ext uri="{BB962C8B-B14F-4D97-AF65-F5344CB8AC3E}">
        <p14:creationId xmlns:p14="http://schemas.microsoft.com/office/powerpoint/2010/main" val="1151683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座席指定</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solidFill>
                  <a:srgbClr val="FF0000"/>
                </a:solidFill>
              </a:rPr>
              <a:t>当日授業開始まで</a:t>
            </a:r>
            <a:r>
              <a:rPr kumimoji="1" lang="ja-JP" altLang="en-US" smtClean="0">
                <a:solidFill>
                  <a:srgbClr val="FF0000"/>
                </a:solidFill>
              </a:rPr>
              <a:t>に座席表を作成します</a:t>
            </a:r>
            <a:endParaRPr kumimoji="1" lang="en-US" altLang="ja-JP" dirty="0" smtClean="0">
              <a:solidFill>
                <a:srgbClr val="FF0000"/>
              </a:solidFill>
            </a:endParaRPr>
          </a:p>
          <a:p>
            <a:r>
              <a:rPr kumimoji="1" lang="ja-JP" altLang="en-US" dirty="0" smtClean="0"/>
              <a:t>指定された座席で受講して下さい．ただし</a:t>
            </a:r>
            <a:r>
              <a:rPr kumimoji="1" lang="en-US" altLang="ja-JP" dirty="0" smtClean="0"/>
              <a:t>PC</a:t>
            </a:r>
            <a:r>
              <a:rPr kumimoji="1" lang="ja-JP" altLang="en-US" dirty="0" smtClean="0"/>
              <a:t>トラブルの場合はその限りではありません．</a:t>
            </a:r>
            <a:endParaRPr kumimoji="1" lang="ja-JP" altLang="en-US" dirty="0"/>
          </a:p>
        </p:txBody>
      </p:sp>
    </p:spTree>
    <p:extLst>
      <p:ext uri="{BB962C8B-B14F-4D97-AF65-F5344CB8AC3E}">
        <p14:creationId xmlns:p14="http://schemas.microsoft.com/office/powerpoint/2010/main" val="33462715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ja-JP" altLang="en-US" smtClean="0"/>
              <a:t>ただし</a:t>
            </a:r>
            <a:r>
              <a:rPr lang="en-US" altLang="ja-JP" smtClean="0"/>
              <a:t>…</a:t>
            </a:r>
          </a:p>
        </p:txBody>
      </p:sp>
      <p:sp>
        <p:nvSpPr>
          <p:cNvPr id="7171" name="Rectangle 3"/>
          <p:cNvSpPr>
            <a:spLocks noGrp="1" noChangeArrowheads="1"/>
          </p:cNvSpPr>
          <p:nvPr>
            <p:ph idx="1"/>
          </p:nvPr>
        </p:nvSpPr>
        <p:spPr/>
        <p:txBody>
          <a:bodyPr/>
          <a:lstStyle/>
          <a:p>
            <a:pPr eaLnBrk="1" hangingPunct="1"/>
            <a:r>
              <a:rPr lang="ja-JP" altLang="en-US" dirty="0" smtClean="0"/>
              <a:t>分散分析の結果からは「店の種類によっておいしさの評価に違いがある」ことは分かるが，「どの店とどの店の間に違いがある」かは分からない</a:t>
            </a:r>
          </a:p>
          <a:p>
            <a:pPr eaLnBrk="1" hangingPunct="1"/>
            <a:r>
              <a:rPr lang="ja-JP" altLang="en-US" dirty="0" smtClean="0"/>
              <a:t>それを知るためには，</a:t>
            </a:r>
            <a:r>
              <a:rPr lang="ja-JP" altLang="en-US" dirty="0" smtClean="0">
                <a:solidFill>
                  <a:srgbClr val="FF0000"/>
                </a:solidFill>
              </a:rPr>
              <a:t>多重比較</a:t>
            </a:r>
            <a:r>
              <a:rPr lang="ja-JP" altLang="en-US" dirty="0" smtClean="0"/>
              <a:t>を行う必要がある</a:t>
            </a:r>
          </a:p>
        </p:txBody>
      </p:sp>
    </p:spTree>
    <p:extLst>
      <p:ext uri="{BB962C8B-B14F-4D97-AF65-F5344CB8AC3E}">
        <p14:creationId xmlns:p14="http://schemas.microsoft.com/office/powerpoint/2010/main" val="276391785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ja-JP" altLang="en-US" smtClean="0"/>
              <a:t>データファイル</a:t>
            </a:r>
          </a:p>
        </p:txBody>
      </p:sp>
      <p:sp>
        <p:nvSpPr>
          <p:cNvPr id="8195" name="Rectangle 3"/>
          <p:cNvSpPr>
            <a:spLocks noGrp="1" noChangeArrowheads="1"/>
          </p:cNvSpPr>
          <p:nvPr>
            <p:ph idx="1"/>
          </p:nvPr>
        </p:nvSpPr>
        <p:spPr/>
        <p:txBody>
          <a:bodyPr>
            <a:normAutofit/>
          </a:bodyPr>
          <a:lstStyle/>
          <a:p>
            <a:pPr eaLnBrk="1" hangingPunct="1"/>
            <a:r>
              <a:rPr lang="en-US" altLang="ja-JP" dirty="0" smtClean="0"/>
              <a:t>anova_sample2</a:t>
            </a:r>
            <a:r>
              <a:rPr lang="ja-JP" altLang="en-US" dirty="0" smtClean="0"/>
              <a:t>★</a:t>
            </a:r>
            <a:r>
              <a:rPr lang="en-US" altLang="ja-JP" dirty="0" smtClean="0"/>
              <a:t>HAD.xlsm</a:t>
            </a:r>
            <a:endParaRPr lang="ja-JP" altLang="en-US" dirty="0" smtClean="0"/>
          </a:p>
          <a:p>
            <a:pPr lvl="4" eaLnBrk="1" hangingPunct="1"/>
            <a:endParaRPr lang="ja-JP" altLang="en-US" sz="1600" dirty="0" smtClean="0"/>
          </a:p>
          <a:p>
            <a:pPr eaLnBrk="1" hangingPunct="1"/>
            <a:r>
              <a:rPr lang="en-US" altLang="ja-JP" dirty="0" smtClean="0"/>
              <a:t>id</a:t>
            </a:r>
            <a:r>
              <a:rPr lang="ja-JP" altLang="en-US" dirty="0" smtClean="0"/>
              <a:t>：おいしさを評価した人の</a:t>
            </a:r>
            <a:r>
              <a:rPr lang="en-US" altLang="ja-JP" dirty="0" smtClean="0"/>
              <a:t>ID</a:t>
            </a:r>
            <a:r>
              <a:rPr lang="ja-JP" altLang="en-US" dirty="0" smtClean="0"/>
              <a:t>番号</a:t>
            </a:r>
          </a:p>
          <a:p>
            <a:pPr eaLnBrk="1" hangingPunct="1"/>
            <a:r>
              <a:rPr lang="en-US" altLang="ja-JP" dirty="0" smtClean="0"/>
              <a:t>taste1</a:t>
            </a:r>
            <a:r>
              <a:rPr lang="ja-JP" altLang="en-US" dirty="0" smtClean="0"/>
              <a:t>：「</a:t>
            </a:r>
            <a:r>
              <a:rPr lang="en-US" altLang="ja-JP" dirty="0" smtClean="0"/>
              <a:t>A</a:t>
            </a:r>
            <a:r>
              <a:rPr lang="ja-JP" altLang="en-US" dirty="0" smtClean="0"/>
              <a:t>食堂」のおいしさの評価（</a:t>
            </a:r>
            <a:r>
              <a:rPr lang="en-US" altLang="ja-JP" dirty="0" smtClean="0"/>
              <a:t>10</a:t>
            </a:r>
            <a:r>
              <a:rPr lang="ja-JP" altLang="en-US" dirty="0" smtClean="0"/>
              <a:t>段階）</a:t>
            </a:r>
          </a:p>
          <a:p>
            <a:pPr eaLnBrk="1" hangingPunct="1"/>
            <a:r>
              <a:rPr lang="en-US" altLang="ja-JP" dirty="0" smtClean="0"/>
              <a:t>taste2</a:t>
            </a:r>
            <a:r>
              <a:rPr lang="ja-JP" altLang="en-US" dirty="0" smtClean="0"/>
              <a:t>：「カフェ</a:t>
            </a:r>
            <a:r>
              <a:rPr lang="en-US" altLang="ja-JP" dirty="0" smtClean="0"/>
              <a:t>B</a:t>
            </a:r>
            <a:r>
              <a:rPr lang="ja-JP" altLang="en-US" dirty="0" smtClean="0"/>
              <a:t>」のおいしさの評価（</a:t>
            </a:r>
            <a:r>
              <a:rPr lang="en-US" altLang="ja-JP" dirty="0" smtClean="0"/>
              <a:t>10</a:t>
            </a:r>
            <a:r>
              <a:rPr lang="ja-JP" altLang="en-US" dirty="0" smtClean="0"/>
              <a:t>段階）</a:t>
            </a:r>
          </a:p>
          <a:p>
            <a:pPr eaLnBrk="1" hangingPunct="1"/>
            <a:r>
              <a:rPr lang="en-US" altLang="ja-JP" dirty="0" smtClean="0"/>
              <a:t>taste3</a:t>
            </a:r>
            <a:r>
              <a:rPr lang="ja-JP" altLang="en-US" dirty="0" smtClean="0"/>
              <a:t>：「定食屋</a:t>
            </a:r>
            <a:r>
              <a:rPr lang="en-US" altLang="ja-JP" dirty="0" smtClean="0"/>
              <a:t>C</a:t>
            </a:r>
            <a:r>
              <a:rPr lang="ja-JP" altLang="en-US" dirty="0" smtClean="0"/>
              <a:t>」のおいしさの評価（</a:t>
            </a:r>
            <a:r>
              <a:rPr lang="en-US" altLang="ja-JP" dirty="0" smtClean="0"/>
              <a:t>10</a:t>
            </a:r>
            <a:r>
              <a:rPr lang="ja-JP" altLang="en-US" dirty="0" smtClean="0"/>
              <a:t>段階）</a:t>
            </a:r>
          </a:p>
        </p:txBody>
      </p:sp>
    </p:spTree>
    <p:extLst>
      <p:ext uri="{BB962C8B-B14F-4D97-AF65-F5344CB8AC3E}">
        <p14:creationId xmlns:p14="http://schemas.microsoft.com/office/powerpoint/2010/main" val="377628056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1403648" y="2520752"/>
            <a:ext cx="5845079" cy="4032448"/>
          </a:xfrm>
          <a:prstGeom prst="rect">
            <a:avLst/>
          </a:prstGeom>
        </p:spPr>
      </p:pic>
      <p:sp>
        <p:nvSpPr>
          <p:cNvPr id="9218" name="Rectangle 2"/>
          <p:cNvSpPr>
            <a:spLocks noGrp="1" noChangeArrowheads="1"/>
          </p:cNvSpPr>
          <p:nvPr>
            <p:ph type="title"/>
          </p:nvPr>
        </p:nvSpPr>
        <p:spPr/>
        <p:txBody>
          <a:bodyPr>
            <a:normAutofit/>
          </a:bodyPr>
          <a:lstStyle/>
          <a:p>
            <a:pPr eaLnBrk="1" hangingPunct="1"/>
            <a:r>
              <a:rPr lang="en-US" altLang="ja-JP" sz="3600" dirty="0"/>
              <a:t>HAD</a:t>
            </a:r>
            <a:r>
              <a:rPr lang="ja-JP" altLang="en-US" sz="3600" dirty="0" smtClean="0"/>
              <a:t>で被験者内要因の分散分析（その</a:t>
            </a:r>
            <a:r>
              <a:rPr lang="en-US" altLang="ja-JP" sz="3600" dirty="0" smtClean="0"/>
              <a:t>1</a:t>
            </a:r>
            <a:r>
              <a:rPr lang="ja-JP" altLang="en-US" sz="3600" dirty="0" smtClean="0"/>
              <a:t>）</a:t>
            </a:r>
          </a:p>
        </p:txBody>
      </p:sp>
      <p:sp>
        <p:nvSpPr>
          <p:cNvPr id="9219" name="Rectangle 3"/>
          <p:cNvSpPr>
            <a:spLocks noGrp="1" noChangeArrowheads="1"/>
          </p:cNvSpPr>
          <p:nvPr>
            <p:ph idx="1"/>
          </p:nvPr>
        </p:nvSpPr>
        <p:spPr/>
        <p:txBody>
          <a:bodyPr/>
          <a:lstStyle/>
          <a:p>
            <a:pPr eaLnBrk="1" hangingPunct="1"/>
            <a:r>
              <a:rPr lang="en-US" altLang="ja-JP" dirty="0" smtClean="0"/>
              <a:t>1</a:t>
            </a:r>
            <a:r>
              <a:rPr lang="ja-JP" altLang="en-US" dirty="0" smtClean="0"/>
              <a:t>要因であれば「分析」→「平均値の差の検定」の「対応あり」で可能</a:t>
            </a:r>
          </a:p>
        </p:txBody>
      </p:sp>
      <p:sp>
        <p:nvSpPr>
          <p:cNvPr id="5" name="正方形/長方形 4"/>
          <p:cNvSpPr/>
          <p:nvPr/>
        </p:nvSpPr>
        <p:spPr>
          <a:xfrm>
            <a:off x="4139952" y="5085184"/>
            <a:ext cx="1368152" cy="36004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正方形/長方形 5"/>
          <p:cNvSpPr/>
          <p:nvPr/>
        </p:nvSpPr>
        <p:spPr>
          <a:xfrm>
            <a:off x="2483768" y="3645025"/>
            <a:ext cx="1368152"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84748124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r>
              <a:rPr lang="en-US" altLang="ja-JP" sz="3200" dirty="0"/>
              <a:t>HAD</a:t>
            </a:r>
            <a:r>
              <a:rPr lang="ja-JP" altLang="en-US" sz="3200" dirty="0"/>
              <a:t>で被験者内要因の分散分析（その</a:t>
            </a:r>
            <a:r>
              <a:rPr lang="en-US" altLang="ja-JP" sz="3200" dirty="0"/>
              <a:t>1</a:t>
            </a:r>
            <a:r>
              <a:rPr lang="ja-JP" altLang="en-US" sz="3200" dirty="0"/>
              <a:t>）</a:t>
            </a:r>
            <a:endParaRPr lang="en-US" altLang="ja-JP" sz="3200" dirty="0" smtClean="0"/>
          </a:p>
        </p:txBody>
      </p:sp>
      <p:sp>
        <p:nvSpPr>
          <p:cNvPr id="15363" name="Rectangle 3"/>
          <p:cNvSpPr>
            <a:spLocks noGrp="1" noChangeArrowheads="1"/>
          </p:cNvSpPr>
          <p:nvPr>
            <p:ph idx="1"/>
          </p:nvPr>
        </p:nvSpPr>
        <p:spPr/>
        <p:txBody>
          <a:bodyPr>
            <a:normAutofit/>
          </a:bodyPr>
          <a:lstStyle/>
          <a:p>
            <a:r>
              <a:rPr lang="ja-JP" altLang="en-US" sz="2800" dirty="0" smtClean="0"/>
              <a:t>実は，被験者内要因（</a:t>
            </a:r>
            <a:r>
              <a:rPr lang="en-US" altLang="ja-JP" sz="2800" dirty="0" smtClean="0"/>
              <a:t>3</a:t>
            </a:r>
            <a:r>
              <a:rPr lang="ja-JP" altLang="en-US" sz="2800" dirty="0" smtClean="0"/>
              <a:t>水準以上）の場合は</a:t>
            </a:r>
          </a:p>
          <a:p>
            <a:pPr lvl="1"/>
            <a:r>
              <a:rPr lang="ja-JP" altLang="en-US" sz="2400" dirty="0" smtClean="0"/>
              <a:t>「球面性の仮定」を確認する必要がある</a:t>
            </a:r>
          </a:p>
          <a:p>
            <a:pPr lvl="2"/>
            <a:r>
              <a:rPr lang="ja-JP" altLang="en-US" sz="2000" dirty="0" smtClean="0">
                <a:solidFill>
                  <a:srgbClr val="292929"/>
                </a:solidFill>
                <a:latin typeface="MS UI Gothic" pitchFamily="50" charset="-128"/>
              </a:rPr>
              <a:t>「分散の等質性（等分散性）」と類似した概念で「ある要因のもつ水準間の差得点の分散」の等質性を指す</a:t>
            </a:r>
            <a:endParaRPr lang="ja-JP" altLang="en-US" sz="2000" dirty="0" smtClean="0"/>
          </a:p>
          <a:p>
            <a:pPr lvl="1"/>
            <a:r>
              <a:rPr lang="ja-JP" altLang="en-US" sz="2400" dirty="0" smtClean="0"/>
              <a:t>この仮定が満たされていなければ自由度を補正する必要があるのだが，面倒な計算が必要なので，統計ソフトがない環境では省略されることが多い</a:t>
            </a:r>
          </a:p>
          <a:p>
            <a:pPr lvl="8"/>
            <a:endParaRPr lang="ja-JP" altLang="en-US" sz="1700" dirty="0" smtClean="0"/>
          </a:p>
          <a:p>
            <a:pPr lvl="1"/>
            <a:r>
              <a:rPr lang="ja-JP" altLang="en-US" sz="2400" dirty="0" smtClean="0"/>
              <a:t>では，</a:t>
            </a:r>
            <a:r>
              <a:rPr lang="en-US" altLang="ja-JP" sz="2400" dirty="0" smtClean="0"/>
              <a:t>HAD</a:t>
            </a:r>
            <a:r>
              <a:rPr lang="ja-JP" altLang="en-US" sz="2400" dirty="0" smtClean="0"/>
              <a:t>では？</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5301208"/>
            <a:ext cx="8244408" cy="891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6084168" y="5661248"/>
            <a:ext cx="684076" cy="531023"/>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テキスト ボックス 1"/>
          <p:cNvSpPr txBox="1"/>
          <p:nvPr/>
        </p:nvSpPr>
        <p:spPr>
          <a:xfrm>
            <a:off x="4139952" y="4869160"/>
            <a:ext cx="468052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ja-JP" altLang="en-US" dirty="0" smtClean="0">
                <a:latin typeface="+mn-lt"/>
                <a:ea typeface="+mn-ea"/>
              </a:rPr>
              <a:t>この値が</a:t>
            </a:r>
            <a:r>
              <a:rPr lang="en-US" altLang="ja-JP" dirty="0" smtClean="0">
                <a:latin typeface="+mn-lt"/>
                <a:ea typeface="+mn-ea"/>
              </a:rPr>
              <a:t>1</a:t>
            </a:r>
            <a:r>
              <a:rPr lang="ja-JP" altLang="en-US" dirty="0" smtClean="0">
                <a:latin typeface="+mn-lt"/>
                <a:ea typeface="+mn-ea"/>
              </a:rPr>
              <a:t>に満たないときは「補正が必要」</a:t>
            </a:r>
            <a:endParaRPr lang="en-US" altLang="ja-JP" dirty="0" smtClean="0">
              <a:latin typeface="+mn-lt"/>
              <a:ea typeface="+mn-ea"/>
            </a:endParaRPr>
          </a:p>
          <a:p>
            <a:r>
              <a:rPr kumimoji="1" lang="en-US" altLang="ja-JP" dirty="0" smtClean="0">
                <a:latin typeface="+mn-lt"/>
                <a:ea typeface="+mn-ea"/>
              </a:rPr>
              <a:t>1</a:t>
            </a:r>
            <a:r>
              <a:rPr kumimoji="1" lang="ja-JP" altLang="en-US" dirty="0">
                <a:latin typeface="+mn-lt"/>
                <a:ea typeface="+mn-ea"/>
              </a:rPr>
              <a:t>以上</a:t>
            </a:r>
            <a:r>
              <a:rPr kumimoji="1" lang="ja-JP" altLang="en-US" dirty="0" smtClean="0">
                <a:latin typeface="+mn-lt"/>
                <a:ea typeface="+mn-ea"/>
              </a:rPr>
              <a:t>の</a:t>
            </a:r>
            <a:r>
              <a:rPr kumimoji="1" lang="ja-JP" altLang="en-US" dirty="0">
                <a:latin typeface="+mn-lt"/>
                <a:ea typeface="+mn-ea"/>
              </a:rPr>
              <a:t>時</a:t>
            </a:r>
            <a:r>
              <a:rPr kumimoji="1" lang="ja-JP" altLang="en-US" dirty="0" smtClean="0">
                <a:latin typeface="+mn-lt"/>
                <a:ea typeface="+mn-ea"/>
              </a:rPr>
              <a:t>は「補正</a:t>
            </a:r>
            <a:r>
              <a:rPr lang="ja-JP" altLang="en-US" dirty="0" smtClean="0">
                <a:latin typeface="+mn-lt"/>
                <a:ea typeface="+mn-ea"/>
              </a:rPr>
              <a:t>は不要」と判断する→</a:t>
            </a:r>
            <a:r>
              <a:rPr lang="ja-JP" altLang="en-US" dirty="0" smtClean="0">
                <a:solidFill>
                  <a:srgbClr val="FF0000"/>
                </a:solidFill>
                <a:latin typeface="+mn-lt"/>
                <a:ea typeface="+mn-ea"/>
              </a:rPr>
              <a:t>必要</a:t>
            </a:r>
            <a:endParaRPr kumimoji="1" lang="ja-JP" altLang="en-US" dirty="0">
              <a:solidFill>
                <a:srgbClr val="FF0000"/>
              </a:solidFill>
              <a:latin typeface="+mn-lt"/>
              <a:ea typeface="+mn-ea"/>
            </a:endParaRPr>
          </a:p>
        </p:txBody>
      </p:sp>
    </p:spTree>
    <p:extLst>
      <p:ext uri="{BB962C8B-B14F-4D97-AF65-F5344CB8AC3E}">
        <p14:creationId xmlns:p14="http://schemas.microsoft.com/office/powerpoint/2010/main" val="224368461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469530" y="2005739"/>
            <a:ext cx="8278934" cy="4663621"/>
          </a:xfrm>
          <a:prstGeom prst="rect">
            <a:avLst/>
          </a:prstGeom>
        </p:spPr>
      </p:pic>
      <p:sp>
        <p:nvSpPr>
          <p:cNvPr id="9218" name="Rectangle 2"/>
          <p:cNvSpPr>
            <a:spLocks noGrp="1" noChangeArrowheads="1"/>
          </p:cNvSpPr>
          <p:nvPr>
            <p:ph type="title"/>
          </p:nvPr>
        </p:nvSpPr>
        <p:spPr/>
        <p:txBody>
          <a:bodyPr>
            <a:normAutofit/>
          </a:bodyPr>
          <a:lstStyle/>
          <a:p>
            <a:pPr eaLnBrk="1" hangingPunct="1"/>
            <a:r>
              <a:rPr lang="en-US" altLang="ja-JP" sz="3600" dirty="0"/>
              <a:t>HAD</a:t>
            </a:r>
            <a:r>
              <a:rPr lang="ja-JP" altLang="en-US" sz="3600" dirty="0" smtClean="0"/>
              <a:t>で被験者内要因の分散分析（その</a:t>
            </a:r>
            <a:r>
              <a:rPr lang="en-US" altLang="ja-JP" sz="3600" dirty="0" smtClean="0"/>
              <a:t>1</a:t>
            </a:r>
            <a:r>
              <a:rPr lang="ja-JP" altLang="en-US" sz="3600" dirty="0" smtClean="0"/>
              <a:t>）</a:t>
            </a:r>
          </a:p>
        </p:txBody>
      </p:sp>
      <p:sp>
        <p:nvSpPr>
          <p:cNvPr id="9219" name="Rectangle 3"/>
          <p:cNvSpPr>
            <a:spLocks noGrp="1" noChangeArrowheads="1"/>
          </p:cNvSpPr>
          <p:nvPr>
            <p:ph idx="1"/>
          </p:nvPr>
        </p:nvSpPr>
        <p:spPr/>
        <p:txBody>
          <a:bodyPr/>
          <a:lstStyle/>
          <a:p>
            <a:pPr eaLnBrk="1" hangingPunct="1"/>
            <a:r>
              <a:rPr lang="ja-JP" altLang="en-US" dirty="0" smtClean="0"/>
              <a:t>分散分析の結果（主効果の検定）と多重比較</a:t>
            </a:r>
          </a:p>
        </p:txBody>
      </p:sp>
      <p:sp>
        <p:nvSpPr>
          <p:cNvPr id="14" name="テキスト ボックス 13"/>
          <p:cNvSpPr txBox="1"/>
          <p:nvPr/>
        </p:nvSpPr>
        <p:spPr>
          <a:xfrm>
            <a:off x="4572000" y="5641503"/>
            <a:ext cx="1471877" cy="30777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kumimoji="1" lang="ja-JP" altLang="en-US" sz="1400" dirty="0" smtClean="0">
                <a:latin typeface="+mn-ea"/>
                <a:ea typeface="+mn-ea"/>
              </a:rPr>
              <a:t>必ずこちらを見る</a:t>
            </a:r>
            <a:endParaRPr kumimoji="1" lang="ja-JP" altLang="en-US" sz="1400" dirty="0">
              <a:latin typeface="+mn-ea"/>
              <a:ea typeface="+mn-ea"/>
            </a:endParaRPr>
          </a:p>
        </p:txBody>
      </p:sp>
      <p:sp>
        <p:nvSpPr>
          <p:cNvPr id="16" name="正方形/長方形 15"/>
          <p:cNvSpPr/>
          <p:nvPr/>
        </p:nvSpPr>
        <p:spPr>
          <a:xfrm>
            <a:off x="469530" y="2780928"/>
            <a:ext cx="6068832" cy="847325"/>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3" name="テキスト ボックス 2"/>
          <p:cNvSpPr txBox="1"/>
          <p:nvPr/>
        </p:nvSpPr>
        <p:spPr>
          <a:xfrm>
            <a:off x="6568786" y="3068960"/>
            <a:ext cx="1872208" cy="369332"/>
          </a:xfrm>
          <a:prstGeom prst="rect">
            <a:avLst/>
          </a:prstGeom>
          <a:noFill/>
        </p:spPr>
        <p:txBody>
          <a:bodyPr wrap="square" rtlCol="0">
            <a:spAutoFit/>
          </a:bodyPr>
          <a:lstStyle/>
          <a:p>
            <a:r>
              <a:rPr kumimoji="1" lang="ja-JP" altLang="en-US" dirty="0" smtClean="0">
                <a:solidFill>
                  <a:srgbClr val="FF0000"/>
                </a:solidFill>
              </a:rPr>
              <a:t>実は既に補正済</a:t>
            </a:r>
            <a:endParaRPr kumimoji="1" lang="ja-JP" altLang="en-US" dirty="0">
              <a:solidFill>
                <a:srgbClr val="FF0000"/>
              </a:solidFill>
            </a:endParaRPr>
          </a:p>
        </p:txBody>
      </p:sp>
      <p:sp>
        <p:nvSpPr>
          <p:cNvPr id="17" name="正方形/長方形 16"/>
          <p:cNvSpPr/>
          <p:nvPr/>
        </p:nvSpPr>
        <p:spPr>
          <a:xfrm>
            <a:off x="5364088" y="6021288"/>
            <a:ext cx="648072" cy="57606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8" name="正方形/長方形 17"/>
          <p:cNvSpPr/>
          <p:nvPr/>
        </p:nvSpPr>
        <p:spPr>
          <a:xfrm>
            <a:off x="827584" y="5085184"/>
            <a:ext cx="1656184" cy="60092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33788848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563180" y="2088645"/>
            <a:ext cx="8017639" cy="4652723"/>
          </a:xfrm>
          <a:prstGeom prst="rect">
            <a:avLst/>
          </a:prstGeom>
        </p:spPr>
      </p:pic>
      <p:sp>
        <p:nvSpPr>
          <p:cNvPr id="9218" name="Rectangle 2"/>
          <p:cNvSpPr>
            <a:spLocks noGrp="1" noChangeArrowheads="1"/>
          </p:cNvSpPr>
          <p:nvPr>
            <p:ph type="title"/>
          </p:nvPr>
        </p:nvSpPr>
        <p:spPr/>
        <p:txBody>
          <a:bodyPr>
            <a:normAutofit/>
          </a:bodyPr>
          <a:lstStyle/>
          <a:p>
            <a:pPr eaLnBrk="1" hangingPunct="1"/>
            <a:r>
              <a:rPr lang="en-US" altLang="ja-JP" sz="3600" dirty="0"/>
              <a:t>HAD</a:t>
            </a:r>
            <a:r>
              <a:rPr lang="ja-JP" altLang="en-US" sz="3600" dirty="0" smtClean="0"/>
              <a:t>で被験者内要因の分散分析（その</a:t>
            </a:r>
            <a:r>
              <a:rPr lang="en-US" altLang="ja-JP" sz="3600" smtClean="0"/>
              <a:t>2</a:t>
            </a:r>
            <a:r>
              <a:rPr lang="ja-JP" altLang="en-US" sz="3600" smtClean="0"/>
              <a:t>）</a:t>
            </a:r>
            <a:endParaRPr lang="ja-JP" altLang="en-US" sz="3600" dirty="0" smtClean="0"/>
          </a:p>
        </p:txBody>
      </p:sp>
      <p:sp>
        <p:nvSpPr>
          <p:cNvPr id="9219" name="Rectangle 3"/>
          <p:cNvSpPr>
            <a:spLocks noGrp="1" noChangeArrowheads="1"/>
          </p:cNvSpPr>
          <p:nvPr>
            <p:ph idx="1"/>
          </p:nvPr>
        </p:nvSpPr>
        <p:spPr/>
        <p:txBody>
          <a:bodyPr/>
          <a:lstStyle/>
          <a:p>
            <a:pPr eaLnBrk="1" hangingPunct="1"/>
            <a:r>
              <a:rPr lang="en-US" altLang="ja-JP" dirty="0" smtClean="0"/>
              <a:t>2</a:t>
            </a:r>
            <a:r>
              <a:rPr lang="ja-JP" altLang="en-US" dirty="0" smtClean="0"/>
              <a:t>要因以上でもできるのは「回帰分析」→「分散分析」</a:t>
            </a:r>
          </a:p>
        </p:txBody>
      </p:sp>
      <p:sp>
        <p:nvSpPr>
          <p:cNvPr id="6" name="正方形/長方形 5"/>
          <p:cNvSpPr/>
          <p:nvPr/>
        </p:nvSpPr>
        <p:spPr>
          <a:xfrm>
            <a:off x="1907704" y="3356992"/>
            <a:ext cx="1800200"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1403648" y="4437112"/>
            <a:ext cx="1656184"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正方形/長方形 8"/>
          <p:cNvSpPr/>
          <p:nvPr/>
        </p:nvSpPr>
        <p:spPr>
          <a:xfrm>
            <a:off x="3131840" y="4437112"/>
            <a:ext cx="1440160" cy="216024"/>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3" name="左矢印 2"/>
          <p:cNvSpPr/>
          <p:nvPr/>
        </p:nvSpPr>
        <p:spPr>
          <a:xfrm rot="5400000">
            <a:off x="3347864" y="4617132"/>
            <a:ext cx="360040" cy="576064"/>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987824" y="5157192"/>
            <a:ext cx="4902304" cy="646331"/>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kumimoji="1" lang="ja-JP" altLang="en-US" dirty="0" smtClean="0">
                <a:solidFill>
                  <a:srgbClr val="FF0000"/>
                </a:solidFill>
                <a:latin typeface="+mn-ea"/>
                <a:ea typeface="+mn-ea"/>
              </a:rPr>
              <a:t>ここでは「</a:t>
            </a:r>
            <a:r>
              <a:rPr kumimoji="1" lang="en-US" altLang="ja-JP" dirty="0" smtClean="0">
                <a:solidFill>
                  <a:srgbClr val="FF0000"/>
                </a:solidFill>
                <a:latin typeface="+mn-ea"/>
                <a:ea typeface="+mn-ea"/>
              </a:rPr>
              <a:t>$</a:t>
            </a:r>
            <a:r>
              <a:rPr kumimoji="1" lang="ja-JP" altLang="en-US" dirty="0" smtClean="0">
                <a:solidFill>
                  <a:srgbClr val="FF0000"/>
                </a:solidFill>
                <a:latin typeface="+mn-ea"/>
                <a:ea typeface="+mn-ea"/>
              </a:rPr>
              <a:t>」が意味を持つ</a:t>
            </a:r>
            <a:endParaRPr kumimoji="1" lang="en-US" altLang="ja-JP" dirty="0" smtClean="0">
              <a:solidFill>
                <a:srgbClr val="FF0000"/>
              </a:solidFill>
              <a:latin typeface="+mn-ea"/>
              <a:ea typeface="+mn-ea"/>
            </a:endParaRPr>
          </a:p>
          <a:p>
            <a:r>
              <a:rPr lang="en-US" altLang="ja-JP" dirty="0" smtClean="0">
                <a:solidFill>
                  <a:srgbClr val="FF0000"/>
                </a:solidFill>
                <a:latin typeface="+mn-ea"/>
                <a:ea typeface="+mn-ea"/>
              </a:rPr>
              <a:t>$</a:t>
            </a:r>
            <a:r>
              <a:rPr lang="ja-JP" altLang="en-US" dirty="0" smtClean="0">
                <a:solidFill>
                  <a:srgbClr val="FF0000"/>
                </a:solidFill>
                <a:latin typeface="+mn-ea"/>
                <a:ea typeface="+mn-ea"/>
              </a:rPr>
              <a:t>に続けて「参加者内要因」のラベルを設定する</a:t>
            </a:r>
            <a:endParaRPr kumimoji="1" lang="ja-JP" altLang="en-US" dirty="0">
              <a:solidFill>
                <a:srgbClr val="FF0000"/>
              </a:solidFill>
              <a:latin typeface="+mn-ea"/>
              <a:ea typeface="+mn-ea"/>
            </a:endParaRPr>
          </a:p>
        </p:txBody>
      </p:sp>
      <p:sp>
        <p:nvSpPr>
          <p:cNvPr id="13" name="正方形/長方形 12"/>
          <p:cNvSpPr/>
          <p:nvPr/>
        </p:nvSpPr>
        <p:spPr>
          <a:xfrm>
            <a:off x="1409403" y="4797152"/>
            <a:ext cx="648072" cy="216024"/>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6308522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395535" y="2060848"/>
            <a:ext cx="8112635" cy="4610351"/>
          </a:xfrm>
          <a:prstGeom prst="rect">
            <a:avLst/>
          </a:prstGeom>
        </p:spPr>
      </p:pic>
      <p:sp>
        <p:nvSpPr>
          <p:cNvPr id="9218" name="Rectangle 2"/>
          <p:cNvSpPr>
            <a:spLocks noGrp="1" noChangeArrowheads="1"/>
          </p:cNvSpPr>
          <p:nvPr>
            <p:ph type="title"/>
          </p:nvPr>
        </p:nvSpPr>
        <p:spPr/>
        <p:txBody>
          <a:bodyPr>
            <a:normAutofit/>
          </a:bodyPr>
          <a:lstStyle/>
          <a:p>
            <a:pPr eaLnBrk="1" hangingPunct="1"/>
            <a:r>
              <a:rPr lang="en-US" altLang="ja-JP" sz="3600" dirty="0"/>
              <a:t>HAD</a:t>
            </a:r>
            <a:r>
              <a:rPr lang="ja-JP" altLang="en-US" sz="3600" dirty="0" smtClean="0"/>
              <a:t>で被験者内要因の分散分析（その</a:t>
            </a:r>
            <a:r>
              <a:rPr lang="en-US" altLang="ja-JP" sz="3600" dirty="0"/>
              <a:t>2</a:t>
            </a:r>
            <a:r>
              <a:rPr lang="ja-JP" altLang="en-US" sz="3600" dirty="0" smtClean="0"/>
              <a:t>）</a:t>
            </a:r>
          </a:p>
        </p:txBody>
      </p:sp>
      <p:sp>
        <p:nvSpPr>
          <p:cNvPr id="9219" name="Rectangle 3"/>
          <p:cNvSpPr>
            <a:spLocks noGrp="1" noChangeArrowheads="1"/>
          </p:cNvSpPr>
          <p:nvPr>
            <p:ph idx="1"/>
          </p:nvPr>
        </p:nvSpPr>
        <p:spPr/>
        <p:txBody>
          <a:bodyPr/>
          <a:lstStyle/>
          <a:p>
            <a:pPr eaLnBrk="1" hangingPunct="1"/>
            <a:r>
              <a:rPr lang="ja-JP" altLang="en-US" dirty="0" smtClean="0"/>
              <a:t>その</a:t>
            </a:r>
            <a:r>
              <a:rPr lang="en-US" altLang="ja-JP" dirty="0" smtClean="0"/>
              <a:t>1</a:t>
            </a:r>
            <a:r>
              <a:rPr lang="ja-JP" altLang="en-US" dirty="0" smtClean="0"/>
              <a:t>と出力は基本的に同じ</a:t>
            </a:r>
            <a:r>
              <a:rPr lang="ja-JP" altLang="en-US" sz="2000" dirty="0" smtClean="0"/>
              <a:t>（参加者内要因ラベルがつくだけ）</a:t>
            </a:r>
            <a:endParaRPr lang="ja-JP" altLang="en-US" dirty="0" smtClean="0"/>
          </a:p>
        </p:txBody>
      </p:sp>
      <p:sp>
        <p:nvSpPr>
          <p:cNvPr id="16" name="正方形/長方形 15"/>
          <p:cNvSpPr/>
          <p:nvPr/>
        </p:nvSpPr>
        <p:spPr>
          <a:xfrm>
            <a:off x="395535" y="2852936"/>
            <a:ext cx="6120681" cy="693669"/>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8" name="正方形/長方形 17"/>
          <p:cNvSpPr/>
          <p:nvPr/>
        </p:nvSpPr>
        <p:spPr>
          <a:xfrm>
            <a:off x="755576" y="5085184"/>
            <a:ext cx="1656184" cy="64807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9" name="正方形/長方形 18"/>
          <p:cNvSpPr/>
          <p:nvPr/>
        </p:nvSpPr>
        <p:spPr>
          <a:xfrm>
            <a:off x="5220072" y="6021288"/>
            <a:ext cx="648072" cy="59380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53284354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r>
              <a:rPr lang="ja-JP" altLang="en-US" smtClean="0"/>
              <a:t>分析結果の記述</a:t>
            </a:r>
          </a:p>
        </p:txBody>
      </p:sp>
      <p:sp>
        <p:nvSpPr>
          <p:cNvPr id="728067" name="Rectangle 3"/>
          <p:cNvSpPr>
            <a:spLocks noGrp="1" noChangeArrowheads="1"/>
          </p:cNvSpPr>
          <p:nvPr>
            <p:ph idx="1"/>
          </p:nvPr>
        </p:nvSpPr>
        <p:spPr/>
        <p:txBody>
          <a:bodyPr/>
          <a:lstStyle/>
          <a:p>
            <a:r>
              <a:rPr lang="ja-JP" altLang="en-US" dirty="0" smtClean="0"/>
              <a:t>分析の目的</a:t>
            </a:r>
          </a:p>
          <a:p>
            <a:pPr lvl="1"/>
            <a:r>
              <a:rPr lang="ja-JP" altLang="en-US" dirty="0" smtClean="0"/>
              <a:t>店の種類によっておいしさの評価が異なるかどうかを検討する</a:t>
            </a:r>
          </a:p>
          <a:p>
            <a:r>
              <a:rPr lang="ja-JP" altLang="en-US" dirty="0" smtClean="0"/>
              <a:t>検定の対象となった統計量</a:t>
            </a:r>
          </a:p>
          <a:p>
            <a:pPr lvl="1"/>
            <a:r>
              <a:rPr lang="ja-JP" altLang="en-US" dirty="0" smtClean="0"/>
              <a:t>各店のおいしさの評価の平均値</a:t>
            </a:r>
          </a:p>
          <a:p>
            <a:pPr lvl="2"/>
            <a:r>
              <a:rPr lang="en-US" altLang="ja-JP" dirty="0" smtClean="0"/>
              <a:t>A</a:t>
            </a:r>
            <a:r>
              <a:rPr lang="ja-JP" altLang="en-US" dirty="0" smtClean="0"/>
              <a:t>食堂 </a:t>
            </a:r>
            <a:r>
              <a:rPr lang="en-US" altLang="ja-JP" dirty="0" smtClean="0"/>
              <a:t>5.50</a:t>
            </a:r>
            <a:r>
              <a:rPr lang="ja-JP" altLang="en-US" dirty="0" err="1" smtClean="0"/>
              <a:t>，</a:t>
            </a:r>
            <a:r>
              <a:rPr lang="ja-JP" altLang="en-US" dirty="0" smtClean="0"/>
              <a:t>カフェ</a:t>
            </a:r>
            <a:r>
              <a:rPr lang="en-US" altLang="ja-JP" dirty="0" smtClean="0"/>
              <a:t>B 3.50</a:t>
            </a:r>
            <a:r>
              <a:rPr lang="ja-JP" altLang="en-US" dirty="0" err="1" smtClean="0"/>
              <a:t>，</a:t>
            </a:r>
            <a:r>
              <a:rPr lang="ja-JP" altLang="en-US" dirty="0" smtClean="0"/>
              <a:t>喫茶</a:t>
            </a:r>
            <a:r>
              <a:rPr lang="en-US" altLang="ja-JP" dirty="0" smtClean="0"/>
              <a:t>C 7.50</a:t>
            </a:r>
          </a:p>
          <a:p>
            <a:r>
              <a:rPr lang="ja-JP" altLang="en-US" dirty="0" smtClean="0"/>
              <a:t>分析の方法</a:t>
            </a:r>
          </a:p>
          <a:p>
            <a:pPr lvl="1"/>
            <a:r>
              <a:rPr lang="ja-JP" altLang="en-US" dirty="0" smtClean="0"/>
              <a:t>参加者内</a:t>
            </a:r>
            <a:r>
              <a:rPr lang="en-US" altLang="ja-JP" dirty="0" smtClean="0"/>
              <a:t>1</a:t>
            </a:r>
            <a:r>
              <a:rPr lang="ja-JP" altLang="en-US" dirty="0" smtClean="0"/>
              <a:t>要因分散分析</a:t>
            </a:r>
          </a:p>
          <a:p>
            <a:pPr lvl="1"/>
            <a:r>
              <a:rPr lang="ja-JP" altLang="en-US" dirty="0" smtClean="0"/>
              <a:t>独立変数：店の種類</a:t>
            </a:r>
          </a:p>
          <a:p>
            <a:pPr lvl="1"/>
            <a:r>
              <a:rPr lang="ja-JP" altLang="en-US" dirty="0" smtClean="0"/>
              <a:t>従属変数：おいしさの評価</a:t>
            </a:r>
          </a:p>
        </p:txBody>
      </p:sp>
    </p:spTree>
    <p:extLst>
      <p:ext uri="{BB962C8B-B14F-4D97-AF65-F5344CB8AC3E}">
        <p14:creationId xmlns:p14="http://schemas.microsoft.com/office/powerpoint/2010/main" val="143528827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ja-JP" altLang="en-US" smtClean="0"/>
              <a:t>分析結果の記述（続）</a:t>
            </a:r>
          </a:p>
        </p:txBody>
      </p:sp>
      <p:sp>
        <p:nvSpPr>
          <p:cNvPr id="730115" name="Rectangle 3"/>
          <p:cNvSpPr>
            <a:spLocks noGrp="1" noChangeArrowheads="1"/>
          </p:cNvSpPr>
          <p:nvPr>
            <p:ph idx="1"/>
          </p:nvPr>
        </p:nvSpPr>
        <p:spPr/>
        <p:txBody>
          <a:bodyPr>
            <a:normAutofit fontScale="85000" lnSpcReduction="10000"/>
          </a:bodyPr>
          <a:lstStyle/>
          <a:p>
            <a:pPr>
              <a:lnSpc>
                <a:spcPct val="120000"/>
              </a:lnSpc>
            </a:pPr>
            <a:r>
              <a:rPr lang="ja-JP" altLang="en-US" dirty="0" smtClean="0"/>
              <a:t>分散分析</a:t>
            </a:r>
          </a:p>
          <a:p>
            <a:pPr lvl="1">
              <a:lnSpc>
                <a:spcPct val="120000"/>
              </a:lnSpc>
            </a:pPr>
            <a:r>
              <a:rPr lang="en-US" altLang="ja-JP" i="1" dirty="0" smtClean="0"/>
              <a:t>F</a:t>
            </a:r>
            <a:r>
              <a:rPr lang="en-US" altLang="ja-JP" dirty="0" smtClean="0"/>
              <a:t>(2, 6) = 36.00, </a:t>
            </a:r>
            <a:r>
              <a:rPr lang="en-US" altLang="ja-JP" i="1" dirty="0" smtClean="0"/>
              <a:t>p = </a:t>
            </a:r>
            <a:r>
              <a:rPr lang="en-US" altLang="ja-JP" dirty="0" smtClean="0"/>
              <a:t>0</a:t>
            </a:r>
            <a:r>
              <a:rPr lang="en-US" altLang="ja-JP" i="1" dirty="0" smtClean="0"/>
              <a:t>.</a:t>
            </a:r>
            <a:r>
              <a:rPr lang="en-US" altLang="ja-JP" dirty="0" smtClean="0"/>
              <a:t>009, </a:t>
            </a:r>
            <a:r>
              <a:rPr lang="ja-JP" altLang="en-US" dirty="0" smtClean="0"/>
              <a:t>偏</a:t>
            </a:r>
            <a:r>
              <a:rPr lang="el-GR" altLang="ja-JP" dirty="0" smtClean="0"/>
              <a:t>η</a:t>
            </a:r>
            <a:r>
              <a:rPr lang="en-US" altLang="ja-JP" baseline="30000" dirty="0" smtClean="0"/>
              <a:t>2 </a:t>
            </a:r>
            <a:r>
              <a:rPr lang="en-US" altLang="ja-JP" dirty="0" smtClean="0"/>
              <a:t>= 0.92</a:t>
            </a:r>
          </a:p>
          <a:p>
            <a:pPr lvl="1">
              <a:lnSpc>
                <a:spcPct val="120000"/>
              </a:lnSpc>
            </a:pPr>
            <a:r>
              <a:rPr lang="ja-JP" altLang="en-US" dirty="0" smtClean="0"/>
              <a:t>おいしさの評価に対する店の種類の主効果は有意</a:t>
            </a:r>
          </a:p>
          <a:p>
            <a:pPr>
              <a:lnSpc>
                <a:spcPct val="120000"/>
              </a:lnSpc>
            </a:pPr>
            <a:r>
              <a:rPr lang="ja-JP" altLang="en-US" dirty="0" smtClean="0"/>
              <a:t>多重比較</a:t>
            </a:r>
          </a:p>
          <a:p>
            <a:pPr lvl="1">
              <a:lnSpc>
                <a:spcPct val="120000"/>
              </a:lnSpc>
            </a:pPr>
            <a:r>
              <a:rPr lang="ja-JP" altLang="en-US" dirty="0" smtClean="0"/>
              <a:t>「</a:t>
            </a:r>
            <a:r>
              <a:rPr lang="en-US" altLang="ja-JP" dirty="0" smtClean="0"/>
              <a:t>A</a:t>
            </a:r>
            <a:r>
              <a:rPr lang="ja-JP" altLang="en-US" dirty="0" smtClean="0"/>
              <a:t>食堂」</a:t>
            </a:r>
            <a:r>
              <a:rPr lang="ja-JP" altLang="en-US" dirty="0"/>
              <a:t>と</a:t>
            </a:r>
            <a:r>
              <a:rPr lang="ja-JP" altLang="en-US" dirty="0" smtClean="0"/>
              <a:t>「カフェ</a:t>
            </a:r>
            <a:r>
              <a:rPr lang="en-US" altLang="ja-JP" dirty="0" smtClean="0"/>
              <a:t>B</a:t>
            </a:r>
            <a:r>
              <a:rPr lang="ja-JP" altLang="en-US" dirty="0" smtClean="0"/>
              <a:t>」</a:t>
            </a:r>
            <a:r>
              <a:rPr lang="ja-JP" altLang="en-US" dirty="0"/>
              <a:t>の間の</a:t>
            </a:r>
            <a:r>
              <a:rPr lang="ja-JP" altLang="en-US" dirty="0" smtClean="0"/>
              <a:t>差　有意</a:t>
            </a:r>
            <a:r>
              <a:rPr lang="en-US" altLang="ja-JP" dirty="0"/>
              <a:t>(</a:t>
            </a:r>
            <a:r>
              <a:rPr lang="en-US" altLang="ja-JP" i="1" dirty="0"/>
              <a:t>p </a:t>
            </a:r>
            <a:r>
              <a:rPr lang="en-US" altLang="ja-JP" i="1" dirty="0" smtClean="0"/>
              <a:t>&lt; </a:t>
            </a:r>
            <a:r>
              <a:rPr lang="en-US" altLang="ja-JP" dirty="0" smtClean="0"/>
              <a:t>0.05)</a:t>
            </a:r>
            <a:r>
              <a:rPr lang="ja-JP" altLang="en-US" dirty="0"/>
              <a:t>　</a:t>
            </a:r>
            <a:endParaRPr lang="en-US" altLang="ja-JP" dirty="0" smtClean="0"/>
          </a:p>
          <a:p>
            <a:pPr lvl="1">
              <a:lnSpc>
                <a:spcPct val="120000"/>
              </a:lnSpc>
            </a:pPr>
            <a:r>
              <a:rPr lang="ja-JP" altLang="en-US" dirty="0" smtClean="0"/>
              <a:t>「</a:t>
            </a:r>
            <a:r>
              <a:rPr lang="en-US" altLang="ja-JP" dirty="0" smtClean="0"/>
              <a:t>A</a:t>
            </a:r>
            <a:r>
              <a:rPr lang="ja-JP" altLang="en-US" dirty="0" smtClean="0"/>
              <a:t>食堂」</a:t>
            </a:r>
            <a:r>
              <a:rPr lang="ja-JP" altLang="en-US" dirty="0"/>
              <a:t>と「喫茶</a:t>
            </a:r>
            <a:r>
              <a:rPr lang="en-US" altLang="ja-JP" dirty="0"/>
              <a:t>C</a:t>
            </a:r>
            <a:r>
              <a:rPr lang="ja-JP" altLang="en-US" dirty="0"/>
              <a:t>」の間の</a:t>
            </a:r>
            <a:r>
              <a:rPr lang="ja-JP" altLang="en-US" dirty="0" smtClean="0"/>
              <a:t>差　有意</a:t>
            </a:r>
            <a:r>
              <a:rPr lang="en-US" altLang="ja-JP" dirty="0"/>
              <a:t>(</a:t>
            </a:r>
            <a:r>
              <a:rPr lang="en-US" altLang="ja-JP" i="1" dirty="0"/>
              <a:t>p </a:t>
            </a:r>
            <a:r>
              <a:rPr lang="en-US" altLang="ja-JP" i="1" dirty="0" smtClean="0"/>
              <a:t>&lt;</a:t>
            </a:r>
            <a:r>
              <a:rPr lang="en-US" altLang="ja-JP" dirty="0" smtClean="0"/>
              <a:t> 0.05)</a:t>
            </a:r>
            <a:r>
              <a:rPr lang="ja-JP" altLang="en-US" dirty="0"/>
              <a:t>　</a:t>
            </a:r>
            <a:endParaRPr lang="en-US" altLang="ja-JP" dirty="0" smtClean="0"/>
          </a:p>
          <a:p>
            <a:pPr lvl="1">
              <a:lnSpc>
                <a:spcPct val="120000"/>
              </a:lnSpc>
            </a:pPr>
            <a:r>
              <a:rPr lang="ja-JP" altLang="en-US" dirty="0" smtClean="0"/>
              <a:t>「カフェ</a:t>
            </a:r>
            <a:r>
              <a:rPr lang="en-US" altLang="ja-JP" dirty="0" smtClean="0"/>
              <a:t>B</a:t>
            </a:r>
            <a:r>
              <a:rPr lang="ja-JP" altLang="en-US" dirty="0" smtClean="0"/>
              <a:t>」と「喫茶</a:t>
            </a:r>
            <a:r>
              <a:rPr lang="en-US" altLang="ja-JP" dirty="0" smtClean="0"/>
              <a:t>C</a:t>
            </a:r>
            <a:r>
              <a:rPr lang="ja-JP" altLang="en-US" dirty="0" smtClean="0"/>
              <a:t>」の間の差　有意</a:t>
            </a:r>
            <a:r>
              <a:rPr lang="en-US" altLang="ja-JP" dirty="0" smtClean="0"/>
              <a:t>(</a:t>
            </a:r>
            <a:r>
              <a:rPr lang="en-US" altLang="ja-JP" i="1" dirty="0" smtClean="0"/>
              <a:t>p &lt;</a:t>
            </a:r>
            <a:r>
              <a:rPr lang="en-US" altLang="ja-JP" dirty="0" smtClean="0"/>
              <a:t> 0.01)</a:t>
            </a:r>
            <a:r>
              <a:rPr lang="ja-JP" altLang="en-US" dirty="0" smtClean="0"/>
              <a:t>　</a:t>
            </a:r>
            <a:br>
              <a:rPr lang="ja-JP" altLang="en-US" dirty="0" smtClean="0"/>
            </a:br>
            <a:r>
              <a:rPr lang="ja-JP" altLang="en-US" dirty="0" smtClean="0"/>
              <a:t> </a:t>
            </a:r>
            <a:r>
              <a:rPr lang="en-US" altLang="ja-JP" dirty="0" smtClean="0"/>
              <a:t>…</a:t>
            </a:r>
            <a:r>
              <a:rPr lang="ja-JP" altLang="en-US" dirty="0" smtClean="0"/>
              <a:t>多重比較では有意確率のみ示せばよい（検定統計量は不要）</a:t>
            </a:r>
            <a:r>
              <a:rPr lang="en-US" altLang="ja-JP" dirty="0"/>
              <a:t/>
            </a:r>
            <a:br>
              <a:rPr lang="en-US" altLang="ja-JP" dirty="0"/>
            </a:br>
            <a:r>
              <a:rPr lang="en-US" altLang="ja-JP" dirty="0" smtClean="0"/>
              <a:t> …</a:t>
            </a:r>
            <a:r>
              <a:rPr lang="ja-JP" altLang="en-US" dirty="0" smtClean="0"/>
              <a:t>調整</a:t>
            </a:r>
            <a:r>
              <a:rPr lang="en-US" altLang="ja-JP" i="1" dirty="0" smtClean="0"/>
              <a:t>p</a:t>
            </a:r>
            <a:r>
              <a:rPr lang="ja-JP" altLang="en-US" dirty="0" smtClean="0"/>
              <a:t>値（≠</a:t>
            </a:r>
            <a:r>
              <a:rPr lang="en-US" altLang="ja-JP" i="1" dirty="0" smtClean="0"/>
              <a:t>p</a:t>
            </a:r>
            <a:r>
              <a:rPr lang="ja-JP" altLang="en-US" dirty="0" smtClean="0"/>
              <a:t>値）なので</a:t>
            </a:r>
            <a:r>
              <a:rPr lang="en-US" altLang="ja-JP" i="1" dirty="0" smtClean="0"/>
              <a:t>p</a:t>
            </a:r>
            <a:r>
              <a:rPr lang="ja-JP" altLang="en-US" i="1" dirty="0"/>
              <a:t> </a:t>
            </a:r>
            <a:r>
              <a:rPr lang="en-US" altLang="ja-JP" dirty="0" smtClean="0"/>
              <a:t>= </a:t>
            </a:r>
            <a:r>
              <a:rPr lang="ja-JP" altLang="en-US" smtClean="0"/>
              <a:t>とはしない</a:t>
            </a:r>
            <a:r>
              <a:rPr lang="ja-JP" altLang="en-US" dirty="0" smtClean="0"/>
              <a:t>（調整</a:t>
            </a:r>
            <a:r>
              <a:rPr lang="en-US" altLang="ja-JP" i="1" dirty="0" smtClean="0"/>
              <a:t>p</a:t>
            </a:r>
            <a:r>
              <a:rPr lang="ja-JP" altLang="en-US" dirty="0" smtClean="0"/>
              <a:t>値は必ず</a:t>
            </a:r>
            <a:r>
              <a:rPr lang="en-US" altLang="ja-JP" i="1" dirty="0" err="1"/>
              <a:t>p</a:t>
            </a:r>
            <a:r>
              <a:rPr lang="ja-JP" altLang="en-US" dirty="0" smtClean="0"/>
              <a:t>値より大きいので，小なり　</a:t>
            </a:r>
            <a:r>
              <a:rPr lang="en-US" altLang="ja-JP" dirty="0" smtClean="0"/>
              <a:t/>
            </a:r>
            <a:br>
              <a:rPr lang="en-US" altLang="ja-JP" dirty="0" smtClean="0"/>
            </a:br>
            <a:r>
              <a:rPr lang="ja-JP" altLang="en-US" dirty="0" smtClean="0"/>
              <a:t>　 表記</a:t>
            </a:r>
            <a:r>
              <a:rPr lang="en-US" altLang="ja-JP" dirty="0" smtClean="0"/>
              <a:t>&lt;</a:t>
            </a:r>
            <a:r>
              <a:rPr lang="ja-JP" altLang="en-US" dirty="0" smtClean="0"/>
              <a:t>をすれば絶対に</a:t>
            </a:r>
            <a:r>
              <a:rPr lang="ja-JP" altLang="en-US" dirty="0"/>
              <a:t>間違いには</a:t>
            </a:r>
            <a:r>
              <a:rPr lang="ja-JP" altLang="en-US" dirty="0" smtClean="0"/>
              <a:t>ならない）</a:t>
            </a:r>
            <a:endParaRPr lang="en-US" altLang="ja-JP" dirty="0" smtClean="0"/>
          </a:p>
          <a:p>
            <a:pPr>
              <a:lnSpc>
                <a:spcPct val="120000"/>
              </a:lnSpc>
            </a:pPr>
            <a:r>
              <a:rPr lang="ja-JP" altLang="en-US" dirty="0"/>
              <a:t>結果の考察</a:t>
            </a:r>
          </a:p>
          <a:p>
            <a:pPr lvl="1">
              <a:lnSpc>
                <a:spcPct val="120000"/>
              </a:lnSpc>
            </a:pPr>
            <a:r>
              <a:rPr lang="ja-JP" altLang="en-US" dirty="0"/>
              <a:t>分散分析の結果，店の種類によりおいしさの評価に違いがあると</a:t>
            </a:r>
            <a:r>
              <a:rPr lang="ja-JP" altLang="en-US" dirty="0" smtClean="0"/>
              <a:t>いうこと</a:t>
            </a:r>
            <a:r>
              <a:rPr lang="ja-JP" altLang="en-US" dirty="0"/>
              <a:t>がわかった</a:t>
            </a:r>
          </a:p>
          <a:p>
            <a:pPr lvl="1">
              <a:lnSpc>
                <a:spcPct val="120000"/>
              </a:lnSpc>
            </a:pPr>
            <a:r>
              <a:rPr lang="ja-JP" altLang="en-US" dirty="0"/>
              <a:t>多重比較の結果</a:t>
            </a:r>
            <a:r>
              <a:rPr lang="ja-JP" altLang="en-US" dirty="0" smtClean="0"/>
              <a:t>，おいしさの評価は喫茶</a:t>
            </a:r>
            <a:r>
              <a:rPr lang="en-US" altLang="ja-JP" dirty="0" smtClean="0"/>
              <a:t>C</a:t>
            </a:r>
            <a:r>
              <a:rPr lang="ja-JP" altLang="en-US" dirty="0" smtClean="0"/>
              <a:t>＞</a:t>
            </a:r>
            <a:r>
              <a:rPr lang="en-US" altLang="ja-JP" dirty="0" smtClean="0"/>
              <a:t>A</a:t>
            </a:r>
            <a:r>
              <a:rPr lang="ja-JP" altLang="en-US" dirty="0" smtClean="0"/>
              <a:t>食堂＞カフェ</a:t>
            </a:r>
            <a:r>
              <a:rPr lang="en-US" altLang="ja-JP" dirty="0" smtClean="0"/>
              <a:t>B</a:t>
            </a:r>
            <a:r>
              <a:rPr lang="ja-JP" altLang="en-US" dirty="0" smtClean="0"/>
              <a:t>で</a:t>
            </a:r>
            <a:r>
              <a:rPr lang="ja-JP" altLang="en-US" dirty="0"/>
              <a:t>あることが</a:t>
            </a:r>
            <a:r>
              <a:rPr lang="ja-JP" altLang="en-US" dirty="0" smtClean="0"/>
              <a:t>わかった</a:t>
            </a:r>
            <a:endParaRPr lang="ja-JP" altLang="en-US" dirty="0"/>
          </a:p>
        </p:txBody>
      </p:sp>
    </p:spTree>
    <p:extLst>
      <p:ext uri="{BB962C8B-B14F-4D97-AF65-F5344CB8AC3E}">
        <p14:creationId xmlns:p14="http://schemas.microsoft.com/office/powerpoint/2010/main" val="429113821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ja-JP" altLang="en-US" dirty="0" smtClean="0"/>
              <a:t>分析結果の記述（続）</a:t>
            </a:r>
          </a:p>
        </p:txBody>
      </p:sp>
      <p:sp>
        <p:nvSpPr>
          <p:cNvPr id="730115" name="Rectangle 3"/>
          <p:cNvSpPr>
            <a:spLocks noGrp="1" noChangeArrowheads="1"/>
          </p:cNvSpPr>
          <p:nvPr>
            <p:ph idx="1"/>
          </p:nvPr>
        </p:nvSpPr>
        <p:spPr/>
        <p:txBody>
          <a:bodyPr>
            <a:normAutofit fontScale="85000" lnSpcReduction="10000"/>
          </a:bodyPr>
          <a:lstStyle/>
          <a:p>
            <a:pPr>
              <a:lnSpc>
                <a:spcPct val="120000"/>
              </a:lnSpc>
            </a:pPr>
            <a:r>
              <a:rPr lang="ja-JP" altLang="en-US" dirty="0" smtClean="0"/>
              <a:t>分散分析</a:t>
            </a:r>
          </a:p>
          <a:p>
            <a:pPr lvl="1">
              <a:lnSpc>
                <a:spcPct val="120000"/>
              </a:lnSpc>
            </a:pPr>
            <a:r>
              <a:rPr lang="en-US" altLang="ja-JP" i="1" dirty="0" smtClean="0"/>
              <a:t>F</a:t>
            </a:r>
            <a:r>
              <a:rPr lang="en-US" altLang="ja-JP" dirty="0" smtClean="0"/>
              <a:t>(2, 6) = 36.00, </a:t>
            </a:r>
            <a:r>
              <a:rPr lang="en-US" altLang="ja-JP" i="1" dirty="0" smtClean="0"/>
              <a:t>p = </a:t>
            </a:r>
            <a:r>
              <a:rPr lang="en-US" altLang="ja-JP" dirty="0" smtClean="0"/>
              <a:t>0</a:t>
            </a:r>
            <a:r>
              <a:rPr lang="en-US" altLang="ja-JP" i="1" dirty="0" smtClean="0"/>
              <a:t>.</a:t>
            </a:r>
            <a:r>
              <a:rPr lang="en-US" altLang="ja-JP" dirty="0" smtClean="0"/>
              <a:t>009, </a:t>
            </a:r>
            <a:r>
              <a:rPr lang="ja-JP" altLang="en-US" dirty="0" smtClean="0"/>
              <a:t>偏</a:t>
            </a:r>
            <a:r>
              <a:rPr lang="el-GR" altLang="ja-JP" dirty="0" smtClean="0"/>
              <a:t>η</a:t>
            </a:r>
            <a:r>
              <a:rPr lang="en-US" altLang="ja-JP" baseline="30000" dirty="0" smtClean="0"/>
              <a:t>2 </a:t>
            </a:r>
            <a:r>
              <a:rPr lang="en-US" altLang="ja-JP" dirty="0" smtClean="0"/>
              <a:t>= 0.92</a:t>
            </a:r>
          </a:p>
          <a:p>
            <a:pPr lvl="1">
              <a:lnSpc>
                <a:spcPct val="120000"/>
              </a:lnSpc>
            </a:pPr>
            <a:r>
              <a:rPr lang="ja-JP" altLang="en-US" dirty="0" smtClean="0"/>
              <a:t>おいしさの評価に対する店の種類の主効果は有意</a:t>
            </a:r>
          </a:p>
          <a:p>
            <a:pPr>
              <a:lnSpc>
                <a:spcPct val="120000"/>
              </a:lnSpc>
            </a:pPr>
            <a:r>
              <a:rPr lang="ja-JP" altLang="en-US" dirty="0" smtClean="0"/>
              <a:t>多重比較</a:t>
            </a:r>
          </a:p>
          <a:p>
            <a:pPr lvl="1">
              <a:lnSpc>
                <a:spcPct val="120000"/>
              </a:lnSpc>
            </a:pPr>
            <a:r>
              <a:rPr lang="ja-JP" altLang="en-US" dirty="0" smtClean="0"/>
              <a:t>「</a:t>
            </a:r>
            <a:r>
              <a:rPr lang="en-US" altLang="ja-JP" dirty="0" smtClean="0"/>
              <a:t>A</a:t>
            </a:r>
            <a:r>
              <a:rPr lang="ja-JP" altLang="en-US" dirty="0" smtClean="0"/>
              <a:t>食堂」</a:t>
            </a:r>
            <a:r>
              <a:rPr lang="ja-JP" altLang="en-US" dirty="0"/>
              <a:t>と</a:t>
            </a:r>
            <a:r>
              <a:rPr lang="ja-JP" altLang="en-US" dirty="0" smtClean="0"/>
              <a:t>「カフェ</a:t>
            </a:r>
            <a:r>
              <a:rPr lang="en-US" altLang="ja-JP" dirty="0" smtClean="0"/>
              <a:t>B</a:t>
            </a:r>
            <a:r>
              <a:rPr lang="ja-JP" altLang="en-US" dirty="0" smtClean="0"/>
              <a:t>」</a:t>
            </a:r>
            <a:r>
              <a:rPr lang="ja-JP" altLang="en-US" dirty="0"/>
              <a:t>の間の</a:t>
            </a:r>
            <a:r>
              <a:rPr lang="ja-JP" altLang="en-US" dirty="0" smtClean="0"/>
              <a:t>差　有意</a:t>
            </a:r>
            <a:r>
              <a:rPr lang="en-US" altLang="ja-JP" dirty="0"/>
              <a:t>(</a:t>
            </a:r>
            <a:r>
              <a:rPr lang="en-US" altLang="ja-JP" i="1" dirty="0"/>
              <a:t>p </a:t>
            </a:r>
            <a:r>
              <a:rPr lang="en-US" altLang="ja-JP" i="1" dirty="0" smtClean="0"/>
              <a:t>&lt; </a:t>
            </a:r>
            <a:r>
              <a:rPr lang="en-US" altLang="ja-JP" dirty="0" smtClean="0"/>
              <a:t>0.05)</a:t>
            </a:r>
            <a:r>
              <a:rPr lang="ja-JP" altLang="en-US" dirty="0"/>
              <a:t>　</a:t>
            </a:r>
            <a:endParaRPr lang="en-US" altLang="ja-JP" dirty="0" smtClean="0"/>
          </a:p>
          <a:p>
            <a:pPr lvl="1">
              <a:lnSpc>
                <a:spcPct val="120000"/>
              </a:lnSpc>
            </a:pPr>
            <a:r>
              <a:rPr lang="ja-JP" altLang="en-US" dirty="0" smtClean="0"/>
              <a:t>「</a:t>
            </a:r>
            <a:r>
              <a:rPr lang="en-US" altLang="ja-JP" dirty="0" smtClean="0"/>
              <a:t>A</a:t>
            </a:r>
            <a:r>
              <a:rPr lang="ja-JP" altLang="en-US" dirty="0" smtClean="0"/>
              <a:t>食堂」</a:t>
            </a:r>
            <a:r>
              <a:rPr lang="ja-JP" altLang="en-US" dirty="0"/>
              <a:t>と「喫茶</a:t>
            </a:r>
            <a:r>
              <a:rPr lang="en-US" altLang="ja-JP" dirty="0"/>
              <a:t>C</a:t>
            </a:r>
            <a:r>
              <a:rPr lang="ja-JP" altLang="en-US" dirty="0"/>
              <a:t>」の間の</a:t>
            </a:r>
            <a:r>
              <a:rPr lang="ja-JP" altLang="en-US" dirty="0" smtClean="0"/>
              <a:t>差　有意</a:t>
            </a:r>
            <a:r>
              <a:rPr lang="en-US" altLang="ja-JP" dirty="0"/>
              <a:t>(</a:t>
            </a:r>
            <a:r>
              <a:rPr lang="en-US" altLang="ja-JP" i="1" dirty="0"/>
              <a:t>p </a:t>
            </a:r>
            <a:r>
              <a:rPr lang="en-US" altLang="ja-JP" i="1" dirty="0" smtClean="0"/>
              <a:t>&lt;</a:t>
            </a:r>
            <a:r>
              <a:rPr lang="en-US" altLang="ja-JP" dirty="0" smtClean="0"/>
              <a:t> 0.05)</a:t>
            </a:r>
            <a:r>
              <a:rPr lang="ja-JP" altLang="en-US" dirty="0"/>
              <a:t>　</a:t>
            </a:r>
            <a:endParaRPr lang="en-US" altLang="ja-JP" dirty="0" smtClean="0"/>
          </a:p>
          <a:p>
            <a:pPr lvl="1">
              <a:lnSpc>
                <a:spcPct val="120000"/>
              </a:lnSpc>
            </a:pPr>
            <a:r>
              <a:rPr lang="ja-JP" altLang="en-US" dirty="0" smtClean="0"/>
              <a:t>「カフェ</a:t>
            </a:r>
            <a:r>
              <a:rPr lang="en-US" altLang="ja-JP" dirty="0" smtClean="0"/>
              <a:t>B</a:t>
            </a:r>
            <a:r>
              <a:rPr lang="ja-JP" altLang="en-US" dirty="0" smtClean="0"/>
              <a:t>」と「喫茶</a:t>
            </a:r>
            <a:r>
              <a:rPr lang="en-US" altLang="ja-JP" dirty="0" smtClean="0"/>
              <a:t>C</a:t>
            </a:r>
            <a:r>
              <a:rPr lang="ja-JP" altLang="en-US" dirty="0" smtClean="0"/>
              <a:t>」の間の差　有意</a:t>
            </a:r>
            <a:r>
              <a:rPr lang="en-US" altLang="ja-JP" dirty="0" smtClean="0"/>
              <a:t>(</a:t>
            </a:r>
            <a:r>
              <a:rPr lang="en-US" altLang="ja-JP" i="1" dirty="0" smtClean="0"/>
              <a:t>p &lt;</a:t>
            </a:r>
            <a:r>
              <a:rPr lang="en-US" altLang="ja-JP" dirty="0" smtClean="0"/>
              <a:t> 0.01)</a:t>
            </a:r>
            <a:r>
              <a:rPr lang="ja-JP" altLang="en-US" dirty="0" smtClean="0"/>
              <a:t>　</a:t>
            </a:r>
            <a:endParaRPr lang="en-US" altLang="ja-JP" dirty="0"/>
          </a:p>
          <a:p>
            <a:pPr lvl="2">
              <a:lnSpc>
                <a:spcPct val="120000"/>
              </a:lnSpc>
            </a:pPr>
            <a:r>
              <a:rPr lang="ja-JP" altLang="en-US" dirty="0" smtClean="0"/>
              <a:t>多重比較では有意確率のみ示せばよい（検定統計量は不要）</a:t>
            </a:r>
            <a:endParaRPr lang="en-US" altLang="ja-JP" dirty="0" smtClean="0"/>
          </a:p>
          <a:p>
            <a:pPr lvl="2">
              <a:lnSpc>
                <a:spcPct val="120000"/>
              </a:lnSpc>
            </a:pPr>
            <a:r>
              <a:rPr lang="ja-JP" altLang="en-US" dirty="0" smtClean="0"/>
              <a:t>調整</a:t>
            </a:r>
            <a:r>
              <a:rPr lang="en-US" altLang="ja-JP" i="1" dirty="0" smtClean="0"/>
              <a:t>p</a:t>
            </a:r>
            <a:r>
              <a:rPr lang="ja-JP" altLang="en-US" dirty="0" smtClean="0"/>
              <a:t>値（≠</a:t>
            </a:r>
            <a:r>
              <a:rPr lang="en-US" altLang="ja-JP" i="1" dirty="0" smtClean="0"/>
              <a:t>p</a:t>
            </a:r>
            <a:r>
              <a:rPr lang="ja-JP" altLang="en-US" dirty="0" smtClean="0"/>
              <a:t>値）なので</a:t>
            </a:r>
            <a:r>
              <a:rPr lang="en-US" altLang="ja-JP" i="1" dirty="0" smtClean="0"/>
              <a:t>p</a:t>
            </a:r>
            <a:r>
              <a:rPr lang="ja-JP" altLang="en-US" i="1" dirty="0"/>
              <a:t> </a:t>
            </a:r>
            <a:r>
              <a:rPr lang="en-US" altLang="ja-JP" dirty="0" smtClean="0"/>
              <a:t>= </a:t>
            </a:r>
            <a:r>
              <a:rPr lang="ja-JP" altLang="en-US" dirty="0" smtClean="0"/>
              <a:t>とはしない（調整</a:t>
            </a:r>
            <a:r>
              <a:rPr lang="en-US" altLang="ja-JP" i="1" dirty="0" smtClean="0"/>
              <a:t>p</a:t>
            </a:r>
            <a:r>
              <a:rPr lang="ja-JP" altLang="en-US" dirty="0" smtClean="0"/>
              <a:t>値は必ず</a:t>
            </a:r>
            <a:r>
              <a:rPr lang="en-US" altLang="ja-JP" i="1" dirty="0" err="1"/>
              <a:t>p</a:t>
            </a:r>
            <a:r>
              <a:rPr lang="ja-JP" altLang="en-US" dirty="0" smtClean="0"/>
              <a:t>値より大きいので，小なり表記 </a:t>
            </a:r>
            <a:r>
              <a:rPr lang="en-US" altLang="ja-JP" i="1" dirty="0" smtClean="0"/>
              <a:t>p</a:t>
            </a:r>
            <a:r>
              <a:rPr lang="en-US" altLang="ja-JP" dirty="0" smtClean="0"/>
              <a:t> &lt; </a:t>
            </a:r>
            <a:r>
              <a:rPr lang="ja-JP" altLang="en-US" dirty="0" smtClean="0"/>
              <a:t>をすれば絶対に</a:t>
            </a:r>
            <a:r>
              <a:rPr lang="ja-JP" altLang="en-US" dirty="0"/>
              <a:t>間違いには</a:t>
            </a:r>
            <a:r>
              <a:rPr lang="ja-JP" altLang="en-US" dirty="0" smtClean="0"/>
              <a:t>ならない）</a:t>
            </a:r>
            <a:endParaRPr lang="en-US" altLang="ja-JP" dirty="0" smtClean="0"/>
          </a:p>
          <a:p>
            <a:pPr>
              <a:lnSpc>
                <a:spcPct val="120000"/>
              </a:lnSpc>
            </a:pPr>
            <a:r>
              <a:rPr lang="ja-JP" altLang="en-US" dirty="0"/>
              <a:t>結果の考察</a:t>
            </a:r>
          </a:p>
          <a:p>
            <a:pPr lvl="1">
              <a:lnSpc>
                <a:spcPct val="120000"/>
              </a:lnSpc>
            </a:pPr>
            <a:r>
              <a:rPr lang="ja-JP" altLang="en-US" dirty="0"/>
              <a:t>分散分析の結果，店の種類によりおいしさの評価に違いがあると</a:t>
            </a:r>
            <a:r>
              <a:rPr lang="ja-JP" altLang="en-US" dirty="0" smtClean="0"/>
              <a:t>いうこと</a:t>
            </a:r>
            <a:r>
              <a:rPr lang="ja-JP" altLang="en-US" dirty="0"/>
              <a:t>がわかった</a:t>
            </a:r>
          </a:p>
          <a:p>
            <a:pPr lvl="1">
              <a:lnSpc>
                <a:spcPct val="120000"/>
              </a:lnSpc>
            </a:pPr>
            <a:r>
              <a:rPr lang="ja-JP" altLang="en-US" dirty="0"/>
              <a:t>多重比較の結果</a:t>
            </a:r>
            <a:r>
              <a:rPr lang="ja-JP" altLang="en-US" dirty="0" smtClean="0"/>
              <a:t>，おいしさの評価は喫茶</a:t>
            </a:r>
            <a:r>
              <a:rPr lang="en-US" altLang="ja-JP" dirty="0" smtClean="0"/>
              <a:t>C</a:t>
            </a:r>
            <a:r>
              <a:rPr lang="ja-JP" altLang="en-US" dirty="0" smtClean="0"/>
              <a:t>＞</a:t>
            </a:r>
            <a:r>
              <a:rPr lang="en-US" altLang="ja-JP" dirty="0" smtClean="0"/>
              <a:t>A</a:t>
            </a:r>
            <a:r>
              <a:rPr lang="ja-JP" altLang="en-US" dirty="0" smtClean="0"/>
              <a:t>食堂＞カフェ</a:t>
            </a:r>
            <a:r>
              <a:rPr lang="en-US" altLang="ja-JP" dirty="0" smtClean="0"/>
              <a:t>B</a:t>
            </a:r>
            <a:r>
              <a:rPr lang="ja-JP" altLang="en-US" dirty="0" smtClean="0"/>
              <a:t>で</a:t>
            </a:r>
            <a:r>
              <a:rPr lang="ja-JP" altLang="en-US" dirty="0"/>
              <a:t>あることが</a:t>
            </a:r>
            <a:r>
              <a:rPr lang="ja-JP" altLang="en-US" dirty="0" smtClean="0"/>
              <a:t>わかった</a:t>
            </a:r>
            <a:endParaRPr lang="ja-JP" altLang="en-US" dirty="0"/>
          </a:p>
        </p:txBody>
      </p:sp>
    </p:spTree>
    <p:extLst>
      <p:ext uri="{BB962C8B-B14F-4D97-AF65-F5344CB8AC3E}">
        <p14:creationId xmlns:p14="http://schemas.microsoft.com/office/powerpoint/2010/main" val="525283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ja-JP" altLang="en-US" smtClean="0"/>
              <a:t>分析用データのなかみ</a:t>
            </a:r>
            <a:endParaRPr lang="ja-JP" altLang="en-US" dirty="0" smtClean="0"/>
          </a:p>
        </p:txBody>
      </p:sp>
      <p:sp>
        <p:nvSpPr>
          <p:cNvPr id="4099" name="Rectangle 3"/>
          <p:cNvSpPr>
            <a:spLocks noGrp="1" noChangeArrowheads="1"/>
          </p:cNvSpPr>
          <p:nvPr>
            <p:ph idx="1"/>
          </p:nvPr>
        </p:nvSpPr>
        <p:spPr/>
        <p:txBody>
          <a:bodyPr/>
          <a:lstStyle/>
          <a:p>
            <a:pPr marL="182880" lvl="1"/>
            <a:r>
              <a:rPr lang="ja-JP" altLang="en-US" sz="2400" dirty="0" smtClean="0"/>
              <a:t>前回実施した質問紙調査票は「</a:t>
            </a:r>
            <a:r>
              <a:rPr lang="en-US" altLang="ja-JP" sz="2400" dirty="0" smtClean="0"/>
              <a:t>2018</a:t>
            </a:r>
            <a:r>
              <a:rPr lang="ja-JP" altLang="en-US" sz="2400" dirty="0" smtClean="0"/>
              <a:t>心理</a:t>
            </a:r>
            <a:r>
              <a:rPr lang="ja-JP" altLang="en-US" sz="2400" dirty="0"/>
              <a:t>科学統計</a:t>
            </a:r>
            <a:r>
              <a:rPr lang="en-US" altLang="ja-JP" sz="2400" dirty="0"/>
              <a:t>III</a:t>
            </a:r>
            <a:r>
              <a:rPr lang="ja-JP" altLang="en-US" sz="2400" dirty="0"/>
              <a:t>サンプルデータ質問紙</a:t>
            </a:r>
            <a:r>
              <a:rPr lang="ja-JP" altLang="en-US" sz="2400" dirty="0" smtClean="0"/>
              <a:t>」</a:t>
            </a:r>
            <a:r>
              <a:rPr lang="en-US" altLang="ja-JP" sz="2400" dirty="0" smtClean="0"/>
              <a:t>PDF</a:t>
            </a:r>
            <a:r>
              <a:rPr lang="ja-JP" altLang="en-US" sz="2400" dirty="0" smtClean="0"/>
              <a:t>参照</a:t>
            </a:r>
            <a:endParaRPr lang="en-US" altLang="ja-JP" sz="2400" dirty="0" smtClean="0"/>
          </a:p>
          <a:p>
            <a:pPr marL="182880" lvl="1"/>
            <a:r>
              <a:rPr lang="ja-JP" altLang="en-US" sz="2400" dirty="0" smtClean="0"/>
              <a:t>調査票プレビュー</a:t>
            </a:r>
            <a:r>
              <a:rPr lang="en-US" altLang="ja-JP" sz="2400" dirty="0" smtClean="0"/>
              <a:t>URL</a:t>
            </a:r>
            <a:r>
              <a:rPr lang="ja-JP" altLang="en-US" sz="2400" dirty="0" smtClean="0"/>
              <a:t>は</a:t>
            </a:r>
            <a:r>
              <a:rPr lang="en-US" altLang="ja-JP" sz="2400" u="sng" dirty="0">
                <a:hlinkClick r:id="rId3"/>
              </a:rPr>
              <a:t>https://</a:t>
            </a:r>
            <a:r>
              <a:rPr lang="en-US" altLang="ja-JP" sz="2400" u="sng" dirty="0" smtClean="0">
                <a:hlinkClick r:id="rId3"/>
              </a:rPr>
              <a:t>kgpsysci.au1.qualtrics.com/jfe/preview/SV_3pF9vc4UbnixB7T?Q_CHL=preview</a:t>
            </a:r>
            <a:endParaRPr lang="en-US" altLang="ja-JP" sz="2400" u="sng" dirty="0" smtClean="0"/>
          </a:p>
          <a:p>
            <a:pPr marL="182880" lvl="1"/>
            <a:r>
              <a:rPr lang="ja-JP" altLang="en-US" dirty="0" smtClean="0"/>
              <a:t>一般に，質問紙調査では</a:t>
            </a:r>
            <a:r>
              <a:rPr lang="en-US" altLang="ja-JP" dirty="0" smtClean="0"/>
              <a:t>…</a:t>
            </a:r>
          </a:p>
          <a:p>
            <a:pPr lvl="1"/>
            <a:r>
              <a:rPr lang="ja-JP" altLang="en-US" dirty="0" smtClean="0"/>
              <a:t>回答者の属性，特性，パーソナリティ，態度，行動などを同時に尋ねて，それらの間の関係を解析することが多い</a:t>
            </a:r>
          </a:p>
          <a:p>
            <a:pPr lvl="1"/>
            <a:r>
              <a:rPr lang="ja-JP" altLang="en-US" dirty="0" smtClean="0"/>
              <a:t>先行研究で作成された（妥当性・信頼性の保証された）尺度があれば，それを使う方がよい</a:t>
            </a:r>
            <a:endParaRPr lang="en-US" altLang="ja-JP" dirty="0" smtClean="0"/>
          </a:p>
        </p:txBody>
      </p:sp>
    </p:spTree>
    <p:extLst>
      <p:ext uri="{BB962C8B-B14F-4D97-AF65-F5344CB8AC3E}">
        <p14:creationId xmlns:p14="http://schemas.microsoft.com/office/powerpoint/2010/main" val="306302808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ja-JP" altLang="en-US" smtClean="0"/>
              <a:t>心理科学統計</a:t>
            </a:r>
            <a:r>
              <a:rPr lang="en-US" altLang="ja-JP" smtClean="0"/>
              <a:t>III</a:t>
            </a:r>
            <a:endParaRPr lang="en-US" altLang="ja-JP" dirty="0" smtClean="0"/>
          </a:p>
        </p:txBody>
      </p:sp>
      <p:sp>
        <p:nvSpPr>
          <p:cNvPr id="2051" name="Rectangle 3"/>
          <p:cNvSpPr>
            <a:spLocks noGrp="1" noChangeArrowheads="1"/>
          </p:cNvSpPr>
          <p:nvPr>
            <p:ph type="subTitle" idx="1"/>
          </p:nvPr>
        </p:nvSpPr>
        <p:spPr/>
        <p:txBody>
          <a:bodyPr/>
          <a:lstStyle/>
          <a:p>
            <a:r>
              <a:rPr lang="ja-JP" altLang="en-US" dirty="0" smtClean="0"/>
              <a:t>第</a:t>
            </a:r>
            <a:r>
              <a:rPr lang="en-US" altLang="ja-JP" dirty="0" smtClean="0"/>
              <a:t>9</a:t>
            </a:r>
            <a:r>
              <a:rPr lang="ja-JP" altLang="en-US" dirty="0" smtClean="0"/>
              <a:t>回</a:t>
            </a:r>
            <a:r>
              <a:rPr lang="en-US" altLang="ja-JP" dirty="0" smtClean="0"/>
              <a:t>(6/4)</a:t>
            </a:r>
          </a:p>
        </p:txBody>
      </p:sp>
    </p:spTree>
    <p:extLst>
      <p:ext uri="{BB962C8B-B14F-4D97-AF65-F5344CB8AC3E}">
        <p14:creationId xmlns:p14="http://schemas.microsoft.com/office/powerpoint/2010/main" val="26139512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a:t>
            </a:r>
            <a:r>
              <a:rPr lang="ja-JP" altLang="en-US" dirty="0" smtClean="0"/>
              <a:t>再掲</a:t>
            </a:r>
            <a:r>
              <a:rPr lang="en-US" altLang="ja-JP" dirty="0" smtClean="0"/>
              <a:t>】</a:t>
            </a:r>
            <a:r>
              <a:rPr lang="ja-JP" altLang="en-US" dirty="0" smtClean="0"/>
              <a:t>調整</a:t>
            </a:r>
            <a:r>
              <a:rPr lang="en-US" altLang="ja-JP" i="1" dirty="0" smtClean="0"/>
              <a:t>p</a:t>
            </a:r>
            <a:r>
              <a:rPr lang="ja-JP" altLang="en-US" dirty="0" smtClean="0"/>
              <a:t>値ってなんやねん</a:t>
            </a:r>
            <a:endParaRPr kumimoji="1" lang="ja-JP" altLang="en-US" dirty="0"/>
          </a:p>
        </p:txBody>
      </p:sp>
      <p:sp>
        <p:nvSpPr>
          <p:cNvPr id="3" name="コンテンツ プレースホルダー 2"/>
          <p:cNvSpPr>
            <a:spLocks noGrp="1"/>
          </p:cNvSpPr>
          <p:nvPr>
            <p:ph idx="1"/>
          </p:nvPr>
        </p:nvSpPr>
        <p:spPr/>
        <p:txBody>
          <a:bodyPr>
            <a:normAutofit fontScale="85000" lnSpcReduction="10000"/>
          </a:bodyPr>
          <a:lstStyle/>
          <a:p>
            <a:pPr>
              <a:lnSpc>
                <a:spcPct val="120000"/>
              </a:lnSpc>
            </a:pPr>
            <a:r>
              <a:rPr kumimoji="1" lang="ja-JP" altLang="en-US" dirty="0" smtClean="0"/>
              <a:t>調整</a:t>
            </a:r>
            <a:r>
              <a:rPr kumimoji="1" lang="en-US" altLang="ja-JP" i="1" dirty="0" smtClean="0"/>
              <a:t>p</a:t>
            </a:r>
            <a:r>
              <a:rPr kumimoji="1" lang="ja-JP" altLang="en-US" dirty="0" smtClean="0"/>
              <a:t>値とは</a:t>
            </a:r>
            <a:endParaRPr kumimoji="1" lang="en-US" altLang="ja-JP" dirty="0" smtClean="0"/>
          </a:p>
          <a:p>
            <a:pPr lvl="1">
              <a:lnSpc>
                <a:spcPct val="120000"/>
              </a:lnSpc>
            </a:pPr>
            <a:r>
              <a:rPr lang="ja-JP" altLang="en-US" dirty="0" smtClean="0"/>
              <a:t>検定を比較のペアごとに繰り返すことによって</a:t>
            </a:r>
            <a:r>
              <a:rPr lang="en-US" altLang="ja-JP" dirty="0" smtClean="0"/>
              <a:t/>
            </a:r>
            <a:br>
              <a:rPr lang="en-US" altLang="ja-JP" dirty="0" smtClean="0"/>
            </a:br>
            <a:r>
              <a:rPr lang="ja-JP" altLang="en-US" dirty="0" smtClean="0"/>
              <a:t>第</a:t>
            </a:r>
            <a:r>
              <a:rPr lang="en-US" altLang="ja-JP" dirty="0" smtClean="0"/>
              <a:t>1</a:t>
            </a:r>
            <a:r>
              <a:rPr lang="ja-JP" altLang="en-US" dirty="0" smtClean="0"/>
              <a:t>種の過誤を増やしていることを調整するために，</a:t>
            </a:r>
            <a:r>
              <a:rPr lang="en-US" altLang="ja-JP" dirty="0" smtClean="0"/>
              <a:t/>
            </a:r>
            <a:br>
              <a:rPr lang="en-US" altLang="ja-JP" dirty="0" smtClean="0"/>
            </a:br>
            <a:r>
              <a:rPr lang="en-US" altLang="ja-JP" i="1" dirty="0" smtClean="0"/>
              <a:t>p</a:t>
            </a:r>
            <a:r>
              <a:rPr lang="ja-JP" altLang="en-US" dirty="0"/>
              <a:t>値に検定回数を乗じた</a:t>
            </a:r>
            <a:r>
              <a:rPr lang="ja-JP" altLang="en-US" dirty="0" smtClean="0"/>
              <a:t>もの</a:t>
            </a:r>
            <a:endParaRPr lang="en-US" altLang="ja-JP" dirty="0" smtClean="0"/>
          </a:p>
          <a:p>
            <a:pPr lvl="2">
              <a:lnSpc>
                <a:spcPct val="120000"/>
              </a:lnSpc>
            </a:pPr>
            <a:r>
              <a:rPr lang="ja-JP" altLang="en-US" dirty="0" smtClean="0"/>
              <a:t>つまり</a:t>
            </a:r>
            <a:r>
              <a:rPr lang="en-US" altLang="ja-JP" b="1" i="1" dirty="0" smtClean="0">
                <a:solidFill>
                  <a:srgbClr val="FF0000"/>
                </a:solidFill>
              </a:rPr>
              <a:t>p</a:t>
            </a:r>
            <a:r>
              <a:rPr lang="ja-JP" altLang="en-US" b="1" dirty="0" smtClean="0">
                <a:solidFill>
                  <a:srgbClr val="FF0000"/>
                </a:solidFill>
              </a:rPr>
              <a:t>値より必ず大きくなる</a:t>
            </a:r>
            <a:endParaRPr lang="en-US" altLang="ja-JP" b="1" dirty="0" smtClean="0">
              <a:solidFill>
                <a:srgbClr val="FF0000"/>
              </a:solidFill>
            </a:endParaRPr>
          </a:p>
          <a:p>
            <a:pPr lvl="1">
              <a:lnSpc>
                <a:spcPct val="120000"/>
              </a:lnSpc>
            </a:pPr>
            <a:r>
              <a:rPr lang="en-US" altLang="ja-JP" i="1" dirty="0"/>
              <a:t>p</a:t>
            </a:r>
            <a:r>
              <a:rPr lang="ja-JP" altLang="en-US" dirty="0"/>
              <a:t>値</a:t>
            </a:r>
            <a:r>
              <a:rPr kumimoji="1" lang="ja-JP" altLang="en-US" dirty="0" smtClean="0"/>
              <a:t>と同じ基準（例えば有意水準</a:t>
            </a:r>
            <a:r>
              <a:rPr kumimoji="1" lang="en-US" altLang="ja-JP" dirty="0" smtClean="0"/>
              <a:t>5%</a:t>
            </a:r>
            <a:r>
              <a:rPr kumimoji="1" lang="ja-JP" altLang="en-US" dirty="0" smtClean="0"/>
              <a:t>）で有意かどうかを</a:t>
            </a:r>
            <a:r>
              <a:rPr kumimoji="1" lang="en-US" altLang="ja-JP" dirty="0" smtClean="0"/>
              <a:t/>
            </a:r>
            <a:br>
              <a:rPr kumimoji="1" lang="en-US" altLang="ja-JP" dirty="0" smtClean="0"/>
            </a:br>
            <a:r>
              <a:rPr kumimoji="1" lang="ja-JP" altLang="en-US" dirty="0" smtClean="0"/>
              <a:t>判断してもかまわないが，</a:t>
            </a:r>
            <a:r>
              <a:rPr kumimoji="1" lang="en-US" altLang="ja-JP" b="1" i="1" dirty="0" smtClean="0">
                <a:solidFill>
                  <a:srgbClr val="FF0000"/>
                </a:solidFill>
              </a:rPr>
              <a:t>p</a:t>
            </a:r>
            <a:r>
              <a:rPr kumimoji="1" lang="ja-JP" altLang="en-US" b="1" dirty="0" smtClean="0">
                <a:solidFill>
                  <a:srgbClr val="FF0000"/>
                </a:solidFill>
              </a:rPr>
              <a:t>値そのものではない</a:t>
            </a:r>
            <a:endParaRPr kumimoji="1" lang="en-US" altLang="ja-JP" b="1" dirty="0" smtClean="0">
              <a:solidFill>
                <a:srgbClr val="FF0000"/>
              </a:solidFill>
            </a:endParaRPr>
          </a:p>
          <a:p>
            <a:pPr lvl="1">
              <a:lnSpc>
                <a:spcPct val="120000"/>
              </a:lnSpc>
            </a:pPr>
            <a:r>
              <a:rPr lang="ja-JP" altLang="en-US" dirty="0" smtClean="0"/>
              <a:t>よって調整</a:t>
            </a:r>
            <a:r>
              <a:rPr lang="en-US" altLang="ja-JP" i="1" dirty="0" smtClean="0"/>
              <a:t>p</a:t>
            </a:r>
            <a:r>
              <a:rPr lang="ja-JP" altLang="en-US" dirty="0" smtClean="0"/>
              <a:t>値については，</a:t>
            </a:r>
            <a:r>
              <a:rPr lang="en-US" altLang="ja-JP" dirty="0" smtClean="0"/>
              <a:t/>
            </a:r>
            <a:br>
              <a:rPr lang="en-US" altLang="ja-JP" dirty="0" smtClean="0"/>
            </a:br>
            <a:r>
              <a:rPr lang="ja-JP" altLang="en-US" dirty="0" smtClean="0"/>
              <a:t>レポートで</a:t>
            </a:r>
            <a:r>
              <a:rPr lang="ja-JP" altLang="en-US" b="1" dirty="0" smtClean="0">
                <a:solidFill>
                  <a:srgbClr val="FF0000"/>
                </a:solidFill>
              </a:rPr>
              <a:t>「</a:t>
            </a:r>
            <a:r>
              <a:rPr lang="en-US" altLang="ja-JP" b="1" i="1" dirty="0" smtClean="0">
                <a:solidFill>
                  <a:srgbClr val="FF0000"/>
                </a:solidFill>
              </a:rPr>
              <a:t>p </a:t>
            </a:r>
            <a:r>
              <a:rPr lang="en-US" altLang="ja-JP" b="1" dirty="0" smtClean="0">
                <a:solidFill>
                  <a:srgbClr val="FF0000"/>
                </a:solidFill>
              </a:rPr>
              <a:t>= .**</a:t>
            </a:r>
            <a:r>
              <a:rPr lang="ja-JP" altLang="en-US" b="1" dirty="0" smtClean="0">
                <a:solidFill>
                  <a:srgbClr val="FF0000"/>
                </a:solidFill>
              </a:rPr>
              <a:t>」と書いてはいけない</a:t>
            </a:r>
            <a:endParaRPr lang="en-US" altLang="ja-JP" b="1" dirty="0" smtClean="0">
              <a:solidFill>
                <a:srgbClr val="FF0000"/>
              </a:solidFill>
            </a:endParaRPr>
          </a:p>
          <a:p>
            <a:pPr lvl="1">
              <a:lnSpc>
                <a:spcPct val="120000"/>
              </a:lnSpc>
            </a:pPr>
            <a:r>
              <a:rPr lang="ja-JP" altLang="en-US" dirty="0" smtClean="0"/>
              <a:t>ボンフェローニ法も基本的には同様</a:t>
            </a:r>
            <a:endParaRPr lang="en-US" altLang="ja-JP" dirty="0" smtClean="0"/>
          </a:p>
          <a:p>
            <a:pPr lvl="1">
              <a:lnSpc>
                <a:spcPct val="120000"/>
              </a:lnSpc>
            </a:pPr>
            <a:endParaRPr lang="en-US" altLang="ja-JP" dirty="0"/>
          </a:p>
          <a:p>
            <a:pPr>
              <a:lnSpc>
                <a:spcPct val="120000"/>
              </a:lnSpc>
            </a:pPr>
            <a:r>
              <a:rPr kumimoji="1" lang="ja-JP" altLang="en-US" dirty="0" smtClean="0"/>
              <a:t>参考</a:t>
            </a:r>
            <a:r>
              <a:rPr kumimoji="1" lang="ja-JP" altLang="en-US" sz="2000" dirty="0" smtClean="0"/>
              <a:t>（大正大学・井関龍太氏ブログ）</a:t>
            </a:r>
            <a:endParaRPr kumimoji="1" lang="en-US" altLang="ja-JP" dirty="0" smtClean="0"/>
          </a:p>
          <a:p>
            <a:pPr lvl="1">
              <a:lnSpc>
                <a:spcPct val="120000"/>
              </a:lnSpc>
            </a:pPr>
            <a:r>
              <a:rPr lang="en-US" altLang="ja-JP" dirty="0">
                <a:hlinkClick r:id="rId2"/>
              </a:rPr>
              <a:t>http://riseki.php.xdomain.jp/index.php?%E8%AA%8D%E7%9F%A5%E7%9A%84%E6%96%AD%E6%83%B3%2F%E8%AA%BF%E6%95%B4%E6%B8%88%E3%81%BF%EF%BD%90%E5%80%A4</a:t>
            </a:r>
            <a:endParaRPr kumimoji="1" lang="ja-JP" altLang="en-US" dirty="0"/>
          </a:p>
        </p:txBody>
      </p:sp>
      <p:pic>
        <p:nvPicPr>
          <p:cNvPr id="1026" name="Picture 2" descr="埋め込み画像への固定リンク"/>
          <p:cNvPicPr>
            <a:picLocks noChangeAspect="1" noChangeArrowheads="1"/>
          </p:cNvPicPr>
          <p:nvPr/>
        </p:nvPicPr>
        <p:blipFill rotWithShape="1">
          <a:blip r:embed="rId3">
            <a:extLst>
              <a:ext uri="{28A0092B-C50C-407E-A947-70E740481C1C}">
                <a14:useLocalDpi xmlns:a14="http://schemas.microsoft.com/office/drawing/2010/main" val="0"/>
              </a:ext>
            </a:extLst>
          </a:blip>
          <a:srcRect t="30809" b="18757"/>
          <a:stretch/>
        </p:blipFill>
        <p:spPr bwMode="auto">
          <a:xfrm>
            <a:off x="6444208" y="1772816"/>
            <a:ext cx="2520280" cy="16929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埋め込み画像への固定リンク"/>
          <p:cNvPicPr>
            <a:picLocks noChangeAspect="1" noChangeArrowheads="1"/>
          </p:cNvPicPr>
          <p:nvPr/>
        </p:nvPicPr>
        <p:blipFill rotWithShape="1">
          <a:blip r:embed="rId4">
            <a:extLst>
              <a:ext uri="{28A0092B-C50C-407E-A947-70E740481C1C}">
                <a14:useLocalDpi xmlns:a14="http://schemas.microsoft.com/office/drawing/2010/main" val="0"/>
              </a:ext>
            </a:extLst>
          </a:blip>
          <a:srcRect t="27897" r="3445" b="25862"/>
          <a:stretch/>
        </p:blipFill>
        <p:spPr bwMode="auto">
          <a:xfrm>
            <a:off x="6444208" y="3653319"/>
            <a:ext cx="2520280" cy="160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24026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ltLang="ja-JP" dirty="0" smtClean="0"/>
              <a:t>【</a:t>
            </a:r>
            <a:r>
              <a:rPr lang="ja-JP" altLang="en-US" dirty="0" smtClean="0"/>
              <a:t>再掲</a:t>
            </a:r>
            <a:r>
              <a:rPr lang="en-US" altLang="ja-JP" dirty="0" smtClean="0"/>
              <a:t>】</a:t>
            </a:r>
            <a:r>
              <a:rPr lang="ja-JP" altLang="en-US" dirty="0" smtClean="0"/>
              <a:t>分析結果の記述（続）</a:t>
            </a:r>
          </a:p>
        </p:txBody>
      </p:sp>
      <p:sp>
        <p:nvSpPr>
          <p:cNvPr id="730115" name="Rectangle 3"/>
          <p:cNvSpPr>
            <a:spLocks noGrp="1" noChangeArrowheads="1"/>
          </p:cNvSpPr>
          <p:nvPr>
            <p:ph idx="1"/>
          </p:nvPr>
        </p:nvSpPr>
        <p:spPr/>
        <p:txBody>
          <a:bodyPr>
            <a:normAutofit fontScale="85000" lnSpcReduction="10000"/>
          </a:bodyPr>
          <a:lstStyle/>
          <a:p>
            <a:pPr>
              <a:lnSpc>
                <a:spcPct val="120000"/>
              </a:lnSpc>
            </a:pPr>
            <a:r>
              <a:rPr lang="ja-JP" altLang="en-US" dirty="0" smtClean="0"/>
              <a:t>分散分析</a:t>
            </a:r>
          </a:p>
          <a:p>
            <a:pPr lvl="1">
              <a:lnSpc>
                <a:spcPct val="120000"/>
              </a:lnSpc>
            </a:pPr>
            <a:r>
              <a:rPr lang="en-US" altLang="ja-JP" i="1" dirty="0" smtClean="0"/>
              <a:t>F</a:t>
            </a:r>
            <a:r>
              <a:rPr lang="en-US" altLang="ja-JP" dirty="0" smtClean="0"/>
              <a:t>(2, 6) = 36.00, </a:t>
            </a:r>
            <a:r>
              <a:rPr lang="en-US" altLang="ja-JP" i="1" dirty="0" smtClean="0"/>
              <a:t>p = </a:t>
            </a:r>
            <a:r>
              <a:rPr lang="en-US" altLang="ja-JP" dirty="0" smtClean="0"/>
              <a:t>0</a:t>
            </a:r>
            <a:r>
              <a:rPr lang="en-US" altLang="ja-JP" i="1" dirty="0" smtClean="0"/>
              <a:t>.</a:t>
            </a:r>
            <a:r>
              <a:rPr lang="en-US" altLang="ja-JP" dirty="0" smtClean="0"/>
              <a:t>009, </a:t>
            </a:r>
            <a:r>
              <a:rPr lang="ja-JP" altLang="en-US" dirty="0" smtClean="0"/>
              <a:t>偏</a:t>
            </a:r>
            <a:r>
              <a:rPr lang="el-GR" altLang="ja-JP" dirty="0" smtClean="0"/>
              <a:t>η</a:t>
            </a:r>
            <a:r>
              <a:rPr lang="en-US" altLang="ja-JP" baseline="30000" dirty="0" smtClean="0"/>
              <a:t>2 </a:t>
            </a:r>
            <a:r>
              <a:rPr lang="en-US" altLang="ja-JP" dirty="0" smtClean="0"/>
              <a:t>= 0.92</a:t>
            </a:r>
          </a:p>
          <a:p>
            <a:pPr lvl="1">
              <a:lnSpc>
                <a:spcPct val="120000"/>
              </a:lnSpc>
            </a:pPr>
            <a:r>
              <a:rPr lang="ja-JP" altLang="en-US" dirty="0" smtClean="0"/>
              <a:t>おいしさの評価に対する店の種類の主効果は有意</a:t>
            </a:r>
          </a:p>
          <a:p>
            <a:pPr>
              <a:lnSpc>
                <a:spcPct val="120000"/>
              </a:lnSpc>
            </a:pPr>
            <a:r>
              <a:rPr lang="ja-JP" altLang="en-US" dirty="0" smtClean="0"/>
              <a:t>多重比較</a:t>
            </a:r>
          </a:p>
          <a:p>
            <a:pPr lvl="1">
              <a:lnSpc>
                <a:spcPct val="120000"/>
              </a:lnSpc>
            </a:pPr>
            <a:r>
              <a:rPr lang="ja-JP" altLang="en-US" dirty="0" smtClean="0"/>
              <a:t>「</a:t>
            </a:r>
            <a:r>
              <a:rPr lang="en-US" altLang="ja-JP" dirty="0" smtClean="0"/>
              <a:t>A</a:t>
            </a:r>
            <a:r>
              <a:rPr lang="ja-JP" altLang="en-US" dirty="0" smtClean="0"/>
              <a:t>食堂」</a:t>
            </a:r>
            <a:r>
              <a:rPr lang="ja-JP" altLang="en-US" dirty="0"/>
              <a:t>と</a:t>
            </a:r>
            <a:r>
              <a:rPr lang="ja-JP" altLang="en-US" dirty="0" smtClean="0"/>
              <a:t>「カフェ</a:t>
            </a:r>
            <a:r>
              <a:rPr lang="en-US" altLang="ja-JP" dirty="0" smtClean="0"/>
              <a:t>B</a:t>
            </a:r>
            <a:r>
              <a:rPr lang="ja-JP" altLang="en-US" dirty="0" smtClean="0"/>
              <a:t>」</a:t>
            </a:r>
            <a:r>
              <a:rPr lang="ja-JP" altLang="en-US" dirty="0"/>
              <a:t>の間の</a:t>
            </a:r>
            <a:r>
              <a:rPr lang="ja-JP" altLang="en-US" dirty="0" smtClean="0"/>
              <a:t>差　有意</a:t>
            </a:r>
            <a:r>
              <a:rPr lang="en-US" altLang="ja-JP" dirty="0"/>
              <a:t>(</a:t>
            </a:r>
            <a:r>
              <a:rPr lang="en-US" altLang="ja-JP" i="1" dirty="0"/>
              <a:t>p </a:t>
            </a:r>
            <a:r>
              <a:rPr lang="en-US" altLang="ja-JP" i="1" dirty="0" smtClean="0"/>
              <a:t>&lt; </a:t>
            </a:r>
            <a:r>
              <a:rPr lang="en-US" altLang="ja-JP" dirty="0" smtClean="0"/>
              <a:t>0.05)</a:t>
            </a:r>
            <a:r>
              <a:rPr lang="ja-JP" altLang="en-US" dirty="0"/>
              <a:t>　</a:t>
            </a:r>
            <a:endParaRPr lang="en-US" altLang="ja-JP" dirty="0" smtClean="0"/>
          </a:p>
          <a:p>
            <a:pPr lvl="1">
              <a:lnSpc>
                <a:spcPct val="120000"/>
              </a:lnSpc>
            </a:pPr>
            <a:r>
              <a:rPr lang="ja-JP" altLang="en-US" dirty="0" smtClean="0"/>
              <a:t>「</a:t>
            </a:r>
            <a:r>
              <a:rPr lang="en-US" altLang="ja-JP" dirty="0" smtClean="0"/>
              <a:t>A</a:t>
            </a:r>
            <a:r>
              <a:rPr lang="ja-JP" altLang="en-US" dirty="0" smtClean="0"/>
              <a:t>食堂」</a:t>
            </a:r>
            <a:r>
              <a:rPr lang="ja-JP" altLang="en-US" dirty="0"/>
              <a:t>と「喫茶</a:t>
            </a:r>
            <a:r>
              <a:rPr lang="en-US" altLang="ja-JP" dirty="0"/>
              <a:t>C</a:t>
            </a:r>
            <a:r>
              <a:rPr lang="ja-JP" altLang="en-US" dirty="0"/>
              <a:t>」の間の</a:t>
            </a:r>
            <a:r>
              <a:rPr lang="ja-JP" altLang="en-US" dirty="0" smtClean="0"/>
              <a:t>差　有意</a:t>
            </a:r>
            <a:r>
              <a:rPr lang="en-US" altLang="ja-JP" dirty="0"/>
              <a:t>(</a:t>
            </a:r>
            <a:r>
              <a:rPr lang="en-US" altLang="ja-JP" i="1" dirty="0"/>
              <a:t>p </a:t>
            </a:r>
            <a:r>
              <a:rPr lang="en-US" altLang="ja-JP" i="1" dirty="0" smtClean="0"/>
              <a:t>&lt;</a:t>
            </a:r>
            <a:r>
              <a:rPr lang="en-US" altLang="ja-JP" dirty="0" smtClean="0"/>
              <a:t> 0.05)</a:t>
            </a:r>
            <a:r>
              <a:rPr lang="ja-JP" altLang="en-US" dirty="0"/>
              <a:t>　</a:t>
            </a:r>
            <a:endParaRPr lang="en-US" altLang="ja-JP" dirty="0" smtClean="0"/>
          </a:p>
          <a:p>
            <a:pPr lvl="1">
              <a:lnSpc>
                <a:spcPct val="120000"/>
              </a:lnSpc>
            </a:pPr>
            <a:r>
              <a:rPr lang="ja-JP" altLang="en-US" dirty="0" smtClean="0"/>
              <a:t>「カフェ</a:t>
            </a:r>
            <a:r>
              <a:rPr lang="en-US" altLang="ja-JP" dirty="0" smtClean="0"/>
              <a:t>B</a:t>
            </a:r>
            <a:r>
              <a:rPr lang="ja-JP" altLang="en-US" dirty="0" smtClean="0"/>
              <a:t>」と「喫茶</a:t>
            </a:r>
            <a:r>
              <a:rPr lang="en-US" altLang="ja-JP" dirty="0" smtClean="0"/>
              <a:t>C</a:t>
            </a:r>
            <a:r>
              <a:rPr lang="ja-JP" altLang="en-US" dirty="0" smtClean="0"/>
              <a:t>」の間の差　有意</a:t>
            </a:r>
            <a:r>
              <a:rPr lang="en-US" altLang="ja-JP" dirty="0" smtClean="0"/>
              <a:t>(</a:t>
            </a:r>
            <a:r>
              <a:rPr lang="en-US" altLang="ja-JP" i="1" dirty="0" smtClean="0"/>
              <a:t>p &lt;</a:t>
            </a:r>
            <a:r>
              <a:rPr lang="en-US" altLang="ja-JP" dirty="0" smtClean="0"/>
              <a:t> 0.01)</a:t>
            </a:r>
            <a:r>
              <a:rPr lang="ja-JP" altLang="en-US" dirty="0" smtClean="0"/>
              <a:t>　</a:t>
            </a:r>
            <a:endParaRPr lang="en-US" altLang="ja-JP" dirty="0"/>
          </a:p>
          <a:p>
            <a:pPr lvl="2">
              <a:lnSpc>
                <a:spcPct val="120000"/>
              </a:lnSpc>
            </a:pPr>
            <a:r>
              <a:rPr lang="ja-JP" altLang="en-US" dirty="0" smtClean="0"/>
              <a:t>多重比較では有意確率のみ示せばよい（検定統計量は不要）</a:t>
            </a:r>
            <a:endParaRPr lang="en-US" altLang="ja-JP" dirty="0" smtClean="0"/>
          </a:p>
          <a:p>
            <a:pPr lvl="2">
              <a:lnSpc>
                <a:spcPct val="120000"/>
              </a:lnSpc>
            </a:pPr>
            <a:r>
              <a:rPr lang="ja-JP" altLang="en-US" dirty="0" smtClean="0"/>
              <a:t>調整</a:t>
            </a:r>
            <a:r>
              <a:rPr lang="en-US" altLang="ja-JP" i="1" dirty="0" smtClean="0"/>
              <a:t>p</a:t>
            </a:r>
            <a:r>
              <a:rPr lang="ja-JP" altLang="en-US" dirty="0" smtClean="0"/>
              <a:t>値（≠</a:t>
            </a:r>
            <a:r>
              <a:rPr lang="en-US" altLang="ja-JP" i="1" dirty="0" smtClean="0"/>
              <a:t>p</a:t>
            </a:r>
            <a:r>
              <a:rPr lang="ja-JP" altLang="en-US" dirty="0" smtClean="0"/>
              <a:t>値）なので</a:t>
            </a:r>
            <a:r>
              <a:rPr lang="en-US" altLang="ja-JP" i="1" dirty="0" smtClean="0"/>
              <a:t>p</a:t>
            </a:r>
            <a:r>
              <a:rPr lang="ja-JP" altLang="en-US" i="1" dirty="0"/>
              <a:t> </a:t>
            </a:r>
            <a:r>
              <a:rPr lang="en-US" altLang="ja-JP" dirty="0" smtClean="0"/>
              <a:t>= </a:t>
            </a:r>
            <a:r>
              <a:rPr lang="ja-JP" altLang="en-US" dirty="0" smtClean="0"/>
              <a:t>とはしない（調整</a:t>
            </a:r>
            <a:r>
              <a:rPr lang="en-US" altLang="ja-JP" i="1" dirty="0" smtClean="0"/>
              <a:t>p</a:t>
            </a:r>
            <a:r>
              <a:rPr lang="ja-JP" altLang="en-US" dirty="0" smtClean="0"/>
              <a:t>値は必ず</a:t>
            </a:r>
            <a:r>
              <a:rPr lang="en-US" altLang="ja-JP" i="1" dirty="0" err="1"/>
              <a:t>p</a:t>
            </a:r>
            <a:r>
              <a:rPr lang="ja-JP" altLang="en-US" dirty="0" smtClean="0"/>
              <a:t>値より大きいので，小なり表記 </a:t>
            </a:r>
            <a:r>
              <a:rPr lang="en-US" altLang="ja-JP" i="1" dirty="0" smtClean="0"/>
              <a:t>p</a:t>
            </a:r>
            <a:r>
              <a:rPr lang="en-US" altLang="ja-JP" dirty="0" smtClean="0"/>
              <a:t> &lt; </a:t>
            </a:r>
            <a:r>
              <a:rPr lang="ja-JP" altLang="en-US" dirty="0" smtClean="0"/>
              <a:t>をすれば絶対に</a:t>
            </a:r>
            <a:r>
              <a:rPr lang="ja-JP" altLang="en-US" dirty="0"/>
              <a:t>間違いには</a:t>
            </a:r>
            <a:r>
              <a:rPr lang="ja-JP" altLang="en-US" dirty="0" smtClean="0"/>
              <a:t>ならない）</a:t>
            </a:r>
            <a:endParaRPr lang="en-US" altLang="ja-JP" dirty="0" smtClean="0"/>
          </a:p>
          <a:p>
            <a:pPr>
              <a:lnSpc>
                <a:spcPct val="120000"/>
              </a:lnSpc>
            </a:pPr>
            <a:r>
              <a:rPr lang="ja-JP" altLang="en-US" dirty="0"/>
              <a:t>結果の考察</a:t>
            </a:r>
          </a:p>
          <a:p>
            <a:pPr lvl="1">
              <a:lnSpc>
                <a:spcPct val="120000"/>
              </a:lnSpc>
            </a:pPr>
            <a:r>
              <a:rPr lang="ja-JP" altLang="en-US" dirty="0"/>
              <a:t>分散分析の結果，店の種類によりおいしさの評価に違いがあると</a:t>
            </a:r>
            <a:r>
              <a:rPr lang="ja-JP" altLang="en-US" dirty="0" smtClean="0"/>
              <a:t>いうこと</a:t>
            </a:r>
            <a:r>
              <a:rPr lang="ja-JP" altLang="en-US" dirty="0"/>
              <a:t>がわかった</a:t>
            </a:r>
          </a:p>
          <a:p>
            <a:pPr lvl="1">
              <a:lnSpc>
                <a:spcPct val="120000"/>
              </a:lnSpc>
            </a:pPr>
            <a:r>
              <a:rPr lang="ja-JP" altLang="en-US" dirty="0"/>
              <a:t>多重比較の結果</a:t>
            </a:r>
            <a:r>
              <a:rPr lang="ja-JP" altLang="en-US" dirty="0" smtClean="0"/>
              <a:t>，おいしさの評価は喫茶</a:t>
            </a:r>
            <a:r>
              <a:rPr lang="en-US" altLang="ja-JP" dirty="0" smtClean="0"/>
              <a:t>C</a:t>
            </a:r>
            <a:r>
              <a:rPr lang="ja-JP" altLang="en-US" dirty="0" smtClean="0"/>
              <a:t>＞</a:t>
            </a:r>
            <a:r>
              <a:rPr lang="en-US" altLang="ja-JP" dirty="0" smtClean="0"/>
              <a:t>A</a:t>
            </a:r>
            <a:r>
              <a:rPr lang="ja-JP" altLang="en-US" dirty="0" smtClean="0"/>
              <a:t>食堂＞カフェ</a:t>
            </a:r>
            <a:r>
              <a:rPr lang="en-US" altLang="ja-JP" dirty="0" smtClean="0"/>
              <a:t>B</a:t>
            </a:r>
            <a:r>
              <a:rPr lang="ja-JP" altLang="en-US" dirty="0" smtClean="0"/>
              <a:t>で</a:t>
            </a:r>
            <a:r>
              <a:rPr lang="ja-JP" altLang="en-US" dirty="0"/>
              <a:t>あることが</a:t>
            </a:r>
            <a:r>
              <a:rPr lang="ja-JP" altLang="en-US" dirty="0" smtClean="0"/>
              <a:t>わかった</a:t>
            </a:r>
            <a:endParaRPr lang="ja-JP" altLang="en-US" dirty="0"/>
          </a:p>
        </p:txBody>
      </p:sp>
      <p:sp>
        <p:nvSpPr>
          <p:cNvPr id="5" name="正方形/長方形 4"/>
          <p:cNvSpPr/>
          <p:nvPr/>
        </p:nvSpPr>
        <p:spPr>
          <a:xfrm>
            <a:off x="6732240" y="1600200"/>
            <a:ext cx="2232248"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smtClean="0"/>
              <a:t>講義時資料では多重比較の有意確率の記述が「</a:t>
            </a:r>
            <a:r>
              <a:rPr kumimoji="1" lang="en-US" altLang="ja-JP" sz="1200" i="1" dirty="0" smtClean="0"/>
              <a:t>p</a:t>
            </a:r>
            <a:r>
              <a:rPr kumimoji="1" lang="en-US" altLang="ja-JP" sz="1200" dirty="0" smtClean="0"/>
              <a:t>=</a:t>
            </a:r>
            <a:r>
              <a:rPr kumimoji="1" lang="ja-JP" altLang="en-US" sz="1200" dirty="0" smtClean="0"/>
              <a:t>」になっていましたが，前出スライドのルールに従っておらず適切ではなかったので「</a:t>
            </a:r>
            <a:r>
              <a:rPr kumimoji="1" lang="en-US" altLang="ja-JP" sz="1200" i="1" dirty="0" smtClean="0"/>
              <a:t>p</a:t>
            </a:r>
            <a:r>
              <a:rPr kumimoji="1" lang="en-US" altLang="ja-JP" sz="1200" dirty="0" smtClean="0"/>
              <a:t>&lt;</a:t>
            </a:r>
            <a:r>
              <a:rPr kumimoji="1" lang="ja-JP" altLang="en-US" sz="1200" dirty="0" smtClean="0"/>
              <a:t>」表記に修正しました</a:t>
            </a:r>
            <a:endParaRPr kumimoji="1" lang="ja-JP" altLang="en-US" sz="1200" dirty="0"/>
          </a:p>
        </p:txBody>
      </p:sp>
    </p:spTree>
    <p:extLst>
      <p:ext uri="{BB962C8B-B14F-4D97-AF65-F5344CB8AC3E}">
        <p14:creationId xmlns:p14="http://schemas.microsoft.com/office/powerpoint/2010/main" val="33334824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ja-JP" dirty="0" smtClean="0"/>
              <a:t>2</a:t>
            </a:r>
            <a:r>
              <a:rPr lang="ja-JP" altLang="en-US" dirty="0" smtClean="0"/>
              <a:t>要因（以上の）分散分析</a:t>
            </a:r>
            <a:endParaRPr lang="en-US" altLang="ja-JP" dirty="0" smtClean="0"/>
          </a:p>
        </p:txBody>
      </p:sp>
      <p:sp>
        <p:nvSpPr>
          <p:cNvPr id="6147" name="Rectangle 3"/>
          <p:cNvSpPr>
            <a:spLocks noGrp="1" noChangeArrowheads="1"/>
          </p:cNvSpPr>
          <p:nvPr>
            <p:ph idx="1"/>
          </p:nvPr>
        </p:nvSpPr>
        <p:spPr/>
        <p:txBody>
          <a:bodyPr/>
          <a:lstStyle/>
          <a:p>
            <a:pPr eaLnBrk="1" hangingPunct="1"/>
            <a:r>
              <a:rPr lang="en-US" altLang="ja-JP" dirty="0" smtClean="0"/>
              <a:t>2</a:t>
            </a:r>
            <a:r>
              <a:rPr lang="ja-JP" altLang="en-US" dirty="0" smtClean="0"/>
              <a:t>要因分散分析</a:t>
            </a:r>
          </a:p>
          <a:p>
            <a:pPr lvl="1" eaLnBrk="1" hangingPunct="1"/>
            <a:r>
              <a:rPr lang="ja-JP" altLang="en-US" dirty="0" smtClean="0"/>
              <a:t>ある「結果」＝従属変数の値に影響を及ぼす</a:t>
            </a:r>
            <a:br>
              <a:rPr lang="ja-JP" altLang="en-US" dirty="0" smtClean="0"/>
            </a:br>
            <a:r>
              <a:rPr lang="ja-JP" altLang="en-US" dirty="0" smtClean="0"/>
              <a:t>「要因」＝独立変数が</a:t>
            </a:r>
            <a:r>
              <a:rPr lang="en-US" altLang="ja-JP" dirty="0" smtClean="0"/>
              <a:t>2</a:t>
            </a:r>
            <a:r>
              <a:rPr lang="ja-JP" altLang="en-US" dirty="0" smtClean="0"/>
              <a:t>つある場合の分析</a:t>
            </a:r>
          </a:p>
          <a:p>
            <a:pPr lvl="1" eaLnBrk="1" hangingPunct="1"/>
            <a:r>
              <a:rPr lang="ja-JP" altLang="en-US" dirty="0" smtClean="0"/>
              <a:t>最低でも</a:t>
            </a:r>
            <a:r>
              <a:rPr lang="en-US" altLang="ja-JP" dirty="0" smtClean="0"/>
              <a:t>2x2=4</a:t>
            </a:r>
            <a:r>
              <a:rPr lang="ja-JP" altLang="en-US" dirty="0" smtClean="0"/>
              <a:t>つ以上の平均値の比較となるので，分散分析を適用</a:t>
            </a:r>
            <a:endParaRPr lang="en-US" altLang="ja-JP" dirty="0"/>
          </a:p>
          <a:p>
            <a:pPr lvl="1" eaLnBrk="1" hangingPunct="1"/>
            <a:endParaRPr lang="en-US" altLang="ja-JP" dirty="0" smtClean="0"/>
          </a:p>
          <a:p>
            <a:pPr lvl="1" eaLnBrk="1" hangingPunct="1"/>
            <a:endParaRPr lang="en-US" altLang="ja-JP" dirty="0"/>
          </a:p>
          <a:p>
            <a:pPr lvl="1" eaLnBrk="1" hangingPunct="1"/>
            <a:endParaRPr lang="en-US" altLang="ja-JP" dirty="0" smtClean="0"/>
          </a:p>
          <a:p>
            <a:pPr lvl="1" eaLnBrk="1" hangingPunct="1"/>
            <a:endParaRPr lang="en-US" altLang="ja-JP" dirty="0"/>
          </a:p>
          <a:p>
            <a:pPr lvl="1" eaLnBrk="1" hangingPunct="1"/>
            <a:endParaRPr lang="en-US" altLang="ja-JP" dirty="0" smtClean="0"/>
          </a:p>
          <a:p>
            <a:pPr lvl="1" eaLnBrk="1" hangingPunct="1"/>
            <a:endParaRPr lang="en-US" altLang="ja-JP" dirty="0"/>
          </a:p>
          <a:p>
            <a:pPr lvl="1" eaLnBrk="1" hangingPunct="1"/>
            <a:endParaRPr lang="en-US" altLang="ja-JP" dirty="0" smtClean="0"/>
          </a:p>
          <a:p>
            <a:pPr lvl="1" eaLnBrk="1" hangingPunct="1"/>
            <a:endParaRPr lang="en-US" altLang="ja-JP" dirty="0"/>
          </a:p>
          <a:p>
            <a:pPr lvl="1" eaLnBrk="1" hangingPunct="1"/>
            <a:r>
              <a:rPr lang="ja-JP" altLang="en-US" dirty="0" smtClean="0"/>
              <a:t>参加者間</a:t>
            </a:r>
            <a:r>
              <a:rPr lang="en-US" altLang="ja-JP" dirty="0" smtClean="0"/>
              <a:t>2</a:t>
            </a:r>
            <a:r>
              <a:rPr lang="ja-JP" altLang="en-US" dirty="0" smtClean="0"/>
              <a:t>要因，参加者内</a:t>
            </a:r>
            <a:r>
              <a:rPr lang="en-US" altLang="ja-JP" dirty="0" smtClean="0"/>
              <a:t>2</a:t>
            </a:r>
            <a:r>
              <a:rPr lang="ja-JP" altLang="en-US" dirty="0" smtClean="0"/>
              <a:t>要因，混合（間</a:t>
            </a:r>
            <a:r>
              <a:rPr lang="en-US" altLang="ja-JP" dirty="0" smtClean="0"/>
              <a:t>×</a:t>
            </a:r>
            <a:r>
              <a:rPr lang="ja-JP" altLang="en-US" dirty="0" smtClean="0"/>
              <a:t>内）</a:t>
            </a:r>
            <a:r>
              <a:rPr lang="en-US" altLang="ja-JP" dirty="0" smtClean="0"/>
              <a:t>2</a:t>
            </a:r>
            <a:r>
              <a:rPr lang="ja-JP" altLang="en-US" dirty="0" smtClean="0"/>
              <a:t>要因の</a:t>
            </a:r>
            <a:r>
              <a:rPr lang="en-US" altLang="ja-JP" dirty="0" smtClean="0"/>
              <a:t>3</a:t>
            </a:r>
            <a:r>
              <a:rPr lang="ja-JP" altLang="en-US" dirty="0" smtClean="0"/>
              <a:t>パタン</a:t>
            </a:r>
            <a:endParaRPr lang="en-US" altLang="ja-JP" dirty="0" smtClean="0"/>
          </a:p>
        </p:txBody>
      </p:sp>
      <p:graphicFrame>
        <p:nvGraphicFramePr>
          <p:cNvPr id="728128" name="Group 64"/>
          <p:cNvGraphicFramePr>
            <a:graphicFrameLocks noGrp="1"/>
          </p:cNvGraphicFramePr>
          <p:nvPr>
            <p:extLst/>
          </p:nvPr>
        </p:nvGraphicFramePr>
        <p:xfrm>
          <a:off x="829072" y="3645024"/>
          <a:ext cx="4416425" cy="2082420"/>
        </p:xfrm>
        <a:graphic>
          <a:graphicData uri="http://schemas.openxmlformats.org/drawingml/2006/table">
            <a:tbl>
              <a:tblPr/>
              <a:tblGrid>
                <a:gridCol w="1104900">
                  <a:extLst>
                    <a:ext uri="{9D8B030D-6E8A-4147-A177-3AD203B41FA5}">
                      <a16:colId xmlns:a16="http://schemas.microsoft.com/office/drawing/2014/main" val="20000"/>
                    </a:ext>
                  </a:extLst>
                </a:gridCol>
                <a:gridCol w="1103312">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3313">
                  <a:extLst>
                    <a:ext uri="{9D8B030D-6E8A-4147-A177-3AD203B41FA5}">
                      <a16:colId xmlns:a16="http://schemas.microsoft.com/office/drawing/2014/main" val="20003"/>
                    </a:ext>
                  </a:extLst>
                </a:gridCol>
              </a:tblGrid>
              <a:tr h="520700">
                <a:tc rowSpan="2"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従属変数</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X</a:t>
                      </a: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の値</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hMerge="1">
                  <a:txBody>
                    <a:bodyPr/>
                    <a:lstStyle/>
                    <a:p>
                      <a:endParaRPr kumimoji="1" lang="ja-JP"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要因</a:t>
                      </a: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A</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extLst>
                  <a:ext uri="{0D108BD9-81ED-4DB2-BD59-A6C34878D82A}">
                    <a16:rowId xmlns:a16="http://schemas.microsoft.com/office/drawing/2014/main" val="10000"/>
                  </a:ext>
                </a:extLst>
              </a:tr>
              <a:tr h="520700">
                <a:tc gridSpan="2" vMerge="1">
                  <a:txBody>
                    <a:bodyPr/>
                    <a:lstStyle/>
                    <a:p>
                      <a:endParaRPr kumimoji="1" lang="ja-JP" altLang="en-US"/>
                    </a:p>
                  </a:txBody>
                  <a:tcPr/>
                </a:tc>
                <a:tc hMerge="1"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71488">
                <a:tc rowSpan="2">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要因</a:t>
                      </a: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B</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X11</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X21</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5207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X12</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X22</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6170" name="Text Box 62"/>
          <p:cNvSpPr txBox="1">
            <a:spLocks noChangeArrowheads="1"/>
          </p:cNvSpPr>
          <p:nvPr/>
        </p:nvSpPr>
        <p:spPr bwMode="auto">
          <a:xfrm>
            <a:off x="5455047" y="3727574"/>
            <a:ext cx="2573337" cy="1920875"/>
          </a:xfrm>
          <a:prstGeom prst="rect">
            <a:avLst/>
          </a:prstGeom>
          <a:noFill/>
          <a:ln w="31750" cap="sq" algn="ctr">
            <a:noFill/>
            <a:miter lim="800000"/>
            <a:headEnd type="none" w="sm" len="sm"/>
            <a:tailEnd type="none" w="sm" len="sm"/>
          </a:ln>
        </p:spPr>
        <p:txBody>
          <a:bodyPr wrap="none">
            <a:spAutoFit/>
          </a:bodyPr>
          <a:lstStyle/>
          <a:p>
            <a:r>
              <a:rPr lang="ja-JP" altLang="en-US" sz="2000" b="0">
                <a:ea typeface="ＭＳ Ｐゴシック" charset="-128"/>
              </a:rPr>
              <a:t>比較する</a:t>
            </a:r>
            <a:r>
              <a:rPr lang="en-US" altLang="ja-JP" sz="2000" b="0">
                <a:ea typeface="ＭＳ Ｐゴシック" charset="-128"/>
              </a:rPr>
              <a:t>X</a:t>
            </a:r>
            <a:r>
              <a:rPr lang="ja-JP" altLang="en-US" sz="2000" b="0">
                <a:ea typeface="ＭＳ Ｐゴシック" charset="-128"/>
              </a:rPr>
              <a:t>の平均値は</a:t>
            </a:r>
          </a:p>
          <a:p>
            <a:endParaRPr lang="ja-JP" altLang="en-US" sz="1000" b="0">
              <a:ea typeface="ＭＳ Ｐゴシック" charset="-128"/>
            </a:endParaRPr>
          </a:p>
          <a:p>
            <a:r>
              <a:rPr lang="ja-JP" altLang="en-US" sz="2000" b="0">
                <a:solidFill>
                  <a:srgbClr val="FF0000"/>
                </a:solidFill>
                <a:ea typeface="ＭＳ Ｐゴシック" charset="-128"/>
              </a:rPr>
              <a:t>要因</a:t>
            </a:r>
            <a:r>
              <a:rPr lang="en-US" altLang="ja-JP" sz="2000" b="0">
                <a:solidFill>
                  <a:srgbClr val="FF0000"/>
                </a:solidFill>
                <a:ea typeface="ＭＳ Ｐゴシック" charset="-128"/>
              </a:rPr>
              <a:t>A</a:t>
            </a:r>
            <a:r>
              <a:rPr lang="ja-JP" altLang="en-US" sz="2000" b="0">
                <a:solidFill>
                  <a:srgbClr val="FF0000"/>
                </a:solidFill>
                <a:ea typeface="ＭＳ Ｐゴシック" charset="-128"/>
              </a:rPr>
              <a:t>の条件数</a:t>
            </a:r>
            <a:r>
              <a:rPr lang="en-US" altLang="ja-JP" sz="2000" b="0">
                <a:solidFill>
                  <a:srgbClr val="FF0000"/>
                </a:solidFill>
                <a:ea typeface="ＭＳ Ｐゴシック" charset="-128"/>
              </a:rPr>
              <a:t>2</a:t>
            </a:r>
          </a:p>
          <a:p>
            <a:r>
              <a:rPr lang="en-US" altLang="ja-JP" sz="2000" b="0">
                <a:solidFill>
                  <a:srgbClr val="FF0000"/>
                </a:solidFill>
                <a:ea typeface="ＭＳ Ｐゴシック" charset="-128"/>
              </a:rPr>
              <a:t>×</a:t>
            </a:r>
          </a:p>
          <a:p>
            <a:r>
              <a:rPr lang="ja-JP" altLang="en-US" sz="2000" b="0">
                <a:solidFill>
                  <a:srgbClr val="FF0000"/>
                </a:solidFill>
                <a:ea typeface="ＭＳ Ｐゴシック" charset="-128"/>
              </a:rPr>
              <a:t>要因</a:t>
            </a:r>
            <a:r>
              <a:rPr lang="en-US" altLang="ja-JP" sz="2000" b="0">
                <a:solidFill>
                  <a:srgbClr val="FF0000"/>
                </a:solidFill>
                <a:ea typeface="ＭＳ Ｐゴシック" charset="-128"/>
              </a:rPr>
              <a:t>B</a:t>
            </a:r>
            <a:r>
              <a:rPr lang="ja-JP" altLang="en-US" sz="2000" b="0">
                <a:solidFill>
                  <a:srgbClr val="FF0000"/>
                </a:solidFill>
                <a:ea typeface="ＭＳ Ｐゴシック" charset="-128"/>
              </a:rPr>
              <a:t>の条件数</a:t>
            </a:r>
            <a:r>
              <a:rPr lang="en-US" altLang="ja-JP" sz="2000" b="0">
                <a:solidFill>
                  <a:srgbClr val="FF0000"/>
                </a:solidFill>
                <a:ea typeface="ＭＳ Ｐゴシック" charset="-128"/>
              </a:rPr>
              <a:t>2</a:t>
            </a:r>
          </a:p>
          <a:p>
            <a:endParaRPr lang="en-US" altLang="ja-JP" sz="1000" b="0">
              <a:solidFill>
                <a:srgbClr val="FF0000"/>
              </a:solidFill>
              <a:ea typeface="ＭＳ Ｐゴシック" charset="-128"/>
            </a:endParaRPr>
          </a:p>
          <a:p>
            <a:r>
              <a:rPr lang="ja-JP" altLang="en-US" sz="2000" b="0">
                <a:ea typeface="ＭＳ Ｐゴシック" charset="-128"/>
              </a:rPr>
              <a:t>つまり</a:t>
            </a:r>
            <a:r>
              <a:rPr lang="en-US" altLang="ja-JP" sz="2000" b="0">
                <a:ea typeface="ＭＳ Ｐゴシック" charset="-128"/>
              </a:rPr>
              <a:t>4</a:t>
            </a:r>
            <a:r>
              <a:rPr lang="ja-JP" altLang="en-US" sz="2000" b="0">
                <a:ea typeface="ＭＳ Ｐゴシック" charset="-128"/>
              </a:rPr>
              <a:t>つ</a:t>
            </a:r>
          </a:p>
        </p:txBody>
      </p:sp>
      <p:sp>
        <p:nvSpPr>
          <p:cNvPr id="6171" name="AutoShape 63"/>
          <p:cNvSpPr>
            <a:spLocks noChangeArrowheads="1"/>
          </p:cNvSpPr>
          <p:nvPr/>
        </p:nvSpPr>
        <p:spPr bwMode="auto">
          <a:xfrm rot="1934225">
            <a:off x="2702322" y="4510211"/>
            <a:ext cx="503237" cy="287338"/>
          </a:xfrm>
          <a:prstGeom prst="rightArrow">
            <a:avLst>
              <a:gd name="adj1" fmla="val 56907"/>
              <a:gd name="adj2" fmla="val 59668"/>
            </a:avLst>
          </a:prstGeom>
          <a:solidFill>
            <a:schemeClr val="accent1"/>
          </a:solidFill>
          <a:ln w="31750" cap="sq" algn="ctr">
            <a:solidFill>
              <a:schemeClr val="tx1"/>
            </a:solidFill>
            <a:miter lim="800000"/>
            <a:headEnd type="none" w="sm" len="sm"/>
            <a:tailEnd type="none" w="sm" len="sm"/>
          </a:ln>
        </p:spPr>
        <p:txBody>
          <a:bodyPr wrap="none" anchor="ctr"/>
          <a:lstStyle/>
          <a:p>
            <a:endParaRPr lang="ja-JP" altLang="en-US"/>
          </a:p>
        </p:txBody>
      </p:sp>
    </p:spTree>
    <p:extLst>
      <p:ext uri="{BB962C8B-B14F-4D97-AF65-F5344CB8AC3E}">
        <p14:creationId xmlns:p14="http://schemas.microsoft.com/office/powerpoint/2010/main" val="355985714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ja-JP" altLang="en-US" dirty="0" smtClean="0"/>
              <a:t>参加者間</a:t>
            </a:r>
            <a:r>
              <a:rPr lang="en-US" altLang="ja-JP" dirty="0" smtClean="0"/>
              <a:t>2</a:t>
            </a:r>
            <a:r>
              <a:rPr lang="ja-JP" altLang="en-US" dirty="0" smtClean="0"/>
              <a:t>要因分散分析の例</a:t>
            </a:r>
          </a:p>
        </p:txBody>
      </p:sp>
      <p:sp>
        <p:nvSpPr>
          <p:cNvPr id="7171" name="Rectangle 3"/>
          <p:cNvSpPr>
            <a:spLocks noGrp="1" noChangeArrowheads="1"/>
          </p:cNvSpPr>
          <p:nvPr>
            <p:ph idx="1"/>
          </p:nvPr>
        </p:nvSpPr>
        <p:spPr/>
        <p:txBody>
          <a:bodyPr/>
          <a:lstStyle/>
          <a:p>
            <a:pPr eaLnBrk="1" hangingPunct="1"/>
            <a:r>
              <a:rPr lang="ja-JP" altLang="en-US" dirty="0" smtClean="0"/>
              <a:t>性別と恋人の有無による主観的幸福感得点の違い（例）</a:t>
            </a:r>
          </a:p>
          <a:p>
            <a:pPr eaLnBrk="1" hangingPunct="1"/>
            <a:endParaRPr lang="en-US" altLang="ja-JP" dirty="0" smtClean="0"/>
          </a:p>
          <a:p>
            <a:pPr eaLnBrk="1" hangingPunct="1"/>
            <a:endParaRPr lang="en-US" altLang="ja-JP" dirty="0"/>
          </a:p>
          <a:p>
            <a:pPr eaLnBrk="1" hangingPunct="1"/>
            <a:endParaRPr lang="en-US" altLang="ja-JP" dirty="0" smtClean="0"/>
          </a:p>
          <a:p>
            <a:pPr eaLnBrk="1" hangingPunct="1"/>
            <a:endParaRPr lang="en-US" altLang="ja-JP" dirty="0"/>
          </a:p>
          <a:p>
            <a:pPr eaLnBrk="1" hangingPunct="1"/>
            <a:endParaRPr lang="en-US" altLang="ja-JP" dirty="0" smtClean="0"/>
          </a:p>
          <a:p>
            <a:pPr eaLnBrk="1" hangingPunct="1"/>
            <a:endParaRPr lang="ja-JP" altLang="en-US" dirty="0" smtClean="0"/>
          </a:p>
          <a:p>
            <a:pPr marL="0" indent="0" eaLnBrk="1" hangingPunct="1">
              <a:buNone/>
            </a:pPr>
            <a:endParaRPr lang="ja-JP" altLang="en-US" dirty="0" smtClean="0"/>
          </a:p>
          <a:p>
            <a:pPr eaLnBrk="1" hangingPunct="1"/>
            <a:r>
              <a:rPr lang="ja-JP" altLang="en-US" dirty="0" smtClean="0"/>
              <a:t>性別</a:t>
            </a:r>
            <a:r>
              <a:rPr lang="en-US" altLang="ja-JP" dirty="0" smtClean="0"/>
              <a:t>2×</a:t>
            </a:r>
            <a:r>
              <a:rPr lang="ja-JP" altLang="en-US" dirty="0" smtClean="0"/>
              <a:t>恋人の有</a:t>
            </a:r>
            <a:r>
              <a:rPr lang="en-US" altLang="ja-JP" dirty="0" smtClean="0"/>
              <a:t>/</a:t>
            </a:r>
            <a:r>
              <a:rPr lang="ja-JP" altLang="en-US" dirty="0" smtClean="0"/>
              <a:t>無</a:t>
            </a:r>
            <a:r>
              <a:rPr lang="en-US" altLang="ja-JP" dirty="0" smtClean="0"/>
              <a:t>2</a:t>
            </a:r>
            <a:r>
              <a:rPr lang="ja-JP" altLang="en-US" dirty="0" smtClean="0"/>
              <a:t>＝</a:t>
            </a:r>
            <a:r>
              <a:rPr lang="en-US" altLang="ja-JP" dirty="0" smtClean="0"/>
              <a:t>4</a:t>
            </a:r>
            <a:r>
              <a:rPr lang="ja-JP" altLang="en-US" dirty="0" err="1" smtClean="0"/>
              <a:t>つの</a:t>
            </a:r>
            <a:r>
              <a:rPr lang="ja-JP" altLang="en-US" dirty="0" smtClean="0"/>
              <a:t>平均値の比較</a:t>
            </a:r>
          </a:p>
        </p:txBody>
      </p:sp>
      <p:graphicFrame>
        <p:nvGraphicFramePr>
          <p:cNvPr id="933892" name="Group 4"/>
          <p:cNvGraphicFramePr>
            <a:graphicFrameLocks noGrp="1"/>
          </p:cNvGraphicFramePr>
          <p:nvPr>
            <p:extLst/>
          </p:nvPr>
        </p:nvGraphicFramePr>
        <p:xfrm>
          <a:off x="755576" y="2492896"/>
          <a:ext cx="6408738" cy="2447926"/>
        </p:xfrm>
        <a:graphic>
          <a:graphicData uri="http://schemas.openxmlformats.org/drawingml/2006/table">
            <a:tbl>
              <a:tblPr/>
              <a:tblGrid>
                <a:gridCol w="1603375">
                  <a:extLst>
                    <a:ext uri="{9D8B030D-6E8A-4147-A177-3AD203B41FA5}">
                      <a16:colId xmlns:a16="http://schemas.microsoft.com/office/drawing/2014/main" val="20000"/>
                    </a:ext>
                  </a:extLst>
                </a:gridCol>
                <a:gridCol w="1601788">
                  <a:extLst>
                    <a:ext uri="{9D8B030D-6E8A-4147-A177-3AD203B41FA5}">
                      <a16:colId xmlns:a16="http://schemas.microsoft.com/office/drawing/2014/main" val="20001"/>
                    </a:ext>
                  </a:extLst>
                </a:gridCol>
                <a:gridCol w="1601787">
                  <a:extLst>
                    <a:ext uri="{9D8B030D-6E8A-4147-A177-3AD203B41FA5}">
                      <a16:colId xmlns:a16="http://schemas.microsoft.com/office/drawing/2014/main" val="20002"/>
                    </a:ext>
                  </a:extLst>
                </a:gridCol>
                <a:gridCol w="1601788">
                  <a:extLst>
                    <a:ext uri="{9D8B030D-6E8A-4147-A177-3AD203B41FA5}">
                      <a16:colId xmlns:a16="http://schemas.microsoft.com/office/drawing/2014/main" val="20003"/>
                    </a:ext>
                  </a:extLst>
                </a:gridCol>
              </a:tblGrid>
              <a:tr h="612775">
                <a:tc rowSpan="2"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主観的幸福感</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得点</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hMerge="1">
                  <a:txBody>
                    <a:bodyPr/>
                    <a:lstStyle/>
                    <a:p>
                      <a:endParaRPr kumimoji="1" lang="ja-JP"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性別</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extLst>
                  <a:ext uri="{0D108BD9-81ED-4DB2-BD59-A6C34878D82A}">
                    <a16:rowId xmlns:a16="http://schemas.microsoft.com/office/drawing/2014/main" val="10000"/>
                  </a:ext>
                </a:extLst>
              </a:tr>
              <a:tr h="611188">
                <a:tc gridSpan="2" vMerge="1">
                  <a:txBody>
                    <a:bodyPr/>
                    <a:lstStyle/>
                    <a:p>
                      <a:endParaRPr kumimoji="1" lang="ja-JP" altLang="en-US"/>
                    </a:p>
                  </a:txBody>
                  <a:tcPr/>
                </a:tc>
                <a:tc hMerge="1"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男性</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女性</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12775">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恋人の</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有無</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恋人あり</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15.0</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18.2</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611188">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恋人なし</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13.8</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14.3</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9901703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3"/>
          <p:cNvSpPr>
            <a:spLocks noChangeArrowheads="1"/>
          </p:cNvSpPr>
          <p:nvPr/>
        </p:nvSpPr>
        <p:spPr bwMode="auto">
          <a:xfrm>
            <a:off x="5580063" y="3573463"/>
            <a:ext cx="1584325" cy="1439862"/>
          </a:xfrm>
          <a:prstGeom prst="roundRect">
            <a:avLst>
              <a:gd name="adj" fmla="val 16667"/>
            </a:avLst>
          </a:prstGeom>
          <a:solidFill>
            <a:srgbClr val="FF0000">
              <a:alpha val="59999"/>
            </a:srgbClr>
          </a:solidFill>
          <a:ln w="31750" cap="sq" algn="ctr">
            <a:noFill/>
            <a:round/>
            <a:headEnd type="none" w="sm" len="sm"/>
            <a:tailEnd type="none" w="sm" len="sm"/>
          </a:ln>
        </p:spPr>
        <p:txBody>
          <a:bodyPr wrap="none" anchor="ctr"/>
          <a:lstStyle/>
          <a:p>
            <a:endParaRPr lang="ja-JP" altLang="en-US"/>
          </a:p>
        </p:txBody>
      </p:sp>
      <p:sp>
        <p:nvSpPr>
          <p:cNvPr id="8195" name="Rectangle 2"/>
          <p:cNvSpPr>
            <a:spLocks noGrp="1" noChangeArrowheads="1"/>
          </p:cNvSpPr>
          <p:nvPr>
            <p:ph type="title"/>
          </p:nvPr>
        </p:nvSpPr>
        <p:spPr/>
        <p:txBody>
          <a:bodyPr/>
          <a:lstStyle/>
          <a:p>
            <a:pPr eaLnBrk="1" hangingPunct="1"/>
            <a:r>
              <a:rPr lang="en-US" altLang="ja-JP" smtClean="0"/>
              <a:t>2</a:t>
            </a:r>
            <a:r>
              <a:rPr lang="ja-JP" altLang="en-US" smtClean="0"/>
              <a:t>要因以上の場合の考え方</a:t>
            </a:r>
          </a:p>
        </p:txBody>
      </p:sp>
      <p:sp>
        <p:nvSpPr>
          <p:cNvPr id="8196" name="Rectangle 3"/>
          <p:cNvSpPr>
            <a:spLocks noGrp="1" noChangeArrowheads="1"/>
          </p:cNvSpPr>
          <p:nvPr>
            <p:ph idx="1"/>
          </p:nvPr>
        </p:nvSpPr>
        <p:spPr/>
        <p:txBody>
          <a:bodyPr/>
          <a:lstStyle/>
          <a:p>
            <a:pPr eaLnBrk="1" hangingPunct="1"/>
            <a:r>
              <a:rPr lang="ja-JP" altLang="en-US" dirty="0" smtClean="0"/>
              <a:t>ある要因がそれ単独でもつ効果（主効果）に加えて，複数の要因が組み合わさることによって初めて生じる効果</a:t>
            </a:r>
            <a:r>
              <a:rPr lang="ja-JP" altLang="en-US" dirty="0" smtClean="0">
                <a:solidFill>
                  <a:srgbClr val="FF0000"/>
                </a:solidFill>
              </a:rPr>
              <a:t>（交互作用）</a:t>
            </a:r>
            <a:r>
              <a:rPr lang="ja-JP" altLang="en-US" dirty="0" smtClean="0"/>
              <a:t>を検討する必要がある</a:t>
            </a:r>
          </a:p>
        </p:txBody>
      </p:sp>
      <p:pic>
        <p:nvPicPr>
          <p:cNvPr id="8197" name="Picture 22"/>
          <p:cNvPicPr>
            <a:picLocks noChangeAspect="1" noChangeArrowheads="1"/>
          </p:cNvPicPr>
          <p:nvPr/>
        </p:nvPicPr>
        <p:blipFill>
          <a:blip r:embed="rId3" cstate="print"/>
          <a:srcRect/>
          <a:stretch>
            <a:fillRect/>
          </a:stretch>
        </p:blipFill>
        <p:spPr bwMode="auto">
          <a:xfrm>
            <a:off x="107950" y="3860800"/>
            <a:ext cx="8893175" cy="1800225"/>
          </a:xfrm>
          <a:prstGeom prst="rect">
            <a:avLst/>
          </a:prstGeom>
          <a:noFill/>
          <a:ln w="9525">
            <a:noFill/>
            <a:miter lim="800000"/>
            <a:headEnd/>
            <a:tailEnd/>
          </a:ln>
        </p:spPr>
      </p:pic>
    </p:spTree>
    <p:extLst>
      <p:ext uri="{BB962C8B-B14F-4D97-AF65-F5344CB8AC3E}">
        <p14:creationId xmlns:p14="http://schemas.microsoft.com/office/powerpoint/2010/main" val="291531781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交互作用とは</a:t>
            </a:r>
            <a:endParaRPr lang="ja-JP" altLang="en-US" dirty="0"/>
          </a:p>
        </p:txBody>
      </p:sp>
      <p:sp>
        <p:nvSpPr>
          <p:cNvPr id="3" name="コンテンツ プレースホルダ 2"/>
          <p:cNvSpPr>
            <a:spLocks noGrp="1"/>
          </p:cNvSpPr>
          <p:nvPr>
            <p:ph idx="1"/>
          </p:nvPr>
        </p:nvSpPr>
        <p:spPr/>
        <p:txBody>
          <a:bodyPr/>
          <a:lstStyle/>
          <a:p>
            <a:r>
              <a:rPr lang="ja-JP" altLang="en-US" dirty="0" smtClean="0"/>
              <a:t>「ただし，イケメンに限る」ということ</a:t>
            </a:r>
            <a:r>
              <a:rPr lang="en-US" altLang="ja-JP" dirty="0" smtClean="0"/>
              <a:t/>
            </a:r>
            <a:br>
              <a:rPr lang="en-US" altLang="ja-JP" dirty="0" smtClean="0"/>
            </a:br>
            <a:r>
              <a:rPr lang="ja-JP" altLang="en-US" dirty="0" smtClean="0"/>
              <a:t>（中西</a:t>
            </a:r>
            <a:r>
              <a:rPr lang="en-US" altLang="ja-JP" dirty="0" smtClean="0"/>
              <a:t>, 2013</a:t>
            </a:r>
            <a:r>
              <a:rPr lang="ja-JP" altLang="en-US" dirty="0" smtClean="0"/>
              <a:t>）</a:t>
            </a:r>
            <a:endParaRPr lang="en-US" altLang="ja-JP" dirty="0" smtClean="0"/>
          </a:p>
          <a:p>
            <a:endParaRPr lang="en-US" altLang="ja-JP" dirty="0"/>
          </a:p>
          <a:p>
            <a:r>
              <a:rPr lang="ja-JP" altLang="en-US" sz="2000" dirty="0" smtClean="0"/>
              <a:t>医者は非医師よりモテ</a:t>
            </a:r>
            <a:r>
              <a:rPr lang="ja-JP" altLang="en-US" sz="2000" dirty="0" err="1" smtClean="0"/>
              <a:t>る</a:t>
            </a:r>
            <a:r>
              <a:rPr lang="ja-JP" altLang="en-US" sz="2000" dirty="0" smtClean="0"/>
              <a:t>，というが，</a:t>
            </a:r>
            <a:r>
              <a:rPr lang="en-US" altLang="ja-JP" sz="2000" dirty="0"/>
              <a:t/>
            </a:r>
            <a:br>
              <a:rPr lang="en-US" altLang="ja-JP" sz="2000" dirty="0"/>
            </a:br>
            <a:r>
              <a:rPr lang="ja-JP" altLang="en-US" sz="2000" dirty="0" smtClean="0"/>
              <a:t>医者であれば誰でもモテ</a:t>
            </a:r>
            <a:r>
              <a:rPr lang="ja-JP" altLang="en-US" sz="2000" dirty="0" err="1" smtClean="0"/>
              <a:t>る</a:t>
            </a:r>
            <a:r>
              <a:rPr lang="ja-JP" altLang="en-US" sz="2000" dirty="0" smtClean="0"/>
              <a:t>わけではない</a:t>
            </a:r>
            <a:r>
              <a:rPr lang="en-US" altLang="ja-JP" sz="2000" dirty="0" smtClean="0"/>
              <a:t>?</a:t>
            </a:r>
          </a:p>
          <a:p>
            <a:pPr lvl="1"/>
            <a:r>
              <a:rPr lang="ja-JP" altLang="en-US" sz="1600" dirty="0" smtClean="0"/>
              <a:t>「医者であること」の主効果はたいしたことない</a:t>
            </a:r>
            <a:r>
              <a:rPr lang="en-US" altLang="ja-JP" sz="1600" dirty="0" smtClean="0"/>
              <a:t>?</a:t>
            </a:r>
            <a:br>
              <a:rPr lang="en-US" altLang="ja-JP" sz="1600" dirty="0" smtClean="0"/>
            </a:br>
            <a:endParaRPr lang="en-US" altLang="ja-JP" sz="1600" dirty="0" smtClean="0"/>
          </a:p>
          <a:p>
            <a:r>
              <a:rPr lang="ja-JP" altLang="en-US" sz="2000" dirty="0" smtClean="0"/>
              <a:t>イケメンはブサメンよりモテ</a:t>
            </a:r>
            <a:r>
              <a:rPr lang="ja-JP" altLang="en-US" sz="2000" dirty="0" err="1" smtClean="0"/>
              <a:t>る</a:t>
            </a:r>
            <a:r>
              <a:rPr lang="ja-JP" altLang="en-US" sz="2000" dirty="0" smtClean="0"/>
              <a:t>，というが，</a:t>
            </a:r>
            <a:r>
              <a:rPr lang="en-US" altLang="ja-JP" sz="2000" dirty="0" smtClean="0"/>
              <a:t/>
            </a:r>
            <a:br>
              <a:rPr lang="en-US" altLang="ja-JP" sz="2000" dirty="0" smtClean="0"/>
            </a:br>
            <a:r>
              <a:rPr lang="ja-JP" altLang="en-US" sz="2000" dirty="0" smtClean="0"/>
              <a:t>イケメンであれば誰でもモテ</a:t>
            </a:r>
            <a:r>
              <a:rPr lang="ja-JP" altLang="en-US" sz="2000" dirty="0" err="1" smtClean="0"/>
              <a:t>る</a:t>
            </a:r>
            <a:r>
              <a:rPr lang="ja-JP" altLang="en-US" sz="2000" dirty="0" smtClean="0"/>
              <a:t>わけでもない</a:t>
            </a:r>
            <a:r>
              <a:rPr lang="en-US" altLang="ja-JP" sz="2000" dirty="0" smtClean="0"/>
              <a:t>?</a:t>
            </a:r>
          </a:p>
          <a:p>
            <a:pPr lvl="1"/>
            <a:r>
              <a:rPr lang="ja-JP" altLang="en-US" sz="1600" dirty="0" smtClean="0"/>
              <a:t>「イケメンであること」の主効果はたいしたことない</a:t>
            </a:r>
            <a:r>
              <a:rPr lang="en-US" altLang="ja-JP" sz="1600" dirty="0" smtClean="0"/>
              <a:t>?</a:t>
            </a:r>
          </a:p>
          <a:p>
            <a:endParaRPr lang="en-US" altLang="ja-JP" sz="2000" dirty="0"/>
          </a:p>
          <a:p>
            <a:r>
              <a:rPr lang="ja-JP" altLang="en-US" sz="2000" dirty="0" smtClean="0"/>
              <a:t>モテ</a:t>
            </a:r>
            <a:r>
              <a:rPr lang="ja-JP" altLang="en-US" sz="2000" dirty="0" err="1" smtClean="0"/>
              <a:t>るのは</a:t>
            </a:r>
            <a:r>
              <a:rPr lang="ja-JP" altLang="en-US" sz="2000" dirty="0" smtClean="0"/>
              <a:t>「医者」かつ「イケメン」</a:t>
            </a:r>
            <a:endParaRPr lang="en-US" altLang="ja-JP" sz="2000" dirty="0" smtClean="0"/>
          </a:p>
          <a:p>
            <a:pPr lvl="1"/>
            <a:r>
              <a:rPr lang="en-US" altLang="ja-JP" sz="1600" dirty="0"/>
              <a:t>2</a:t>
            </a:r>
            <a:r>
              <a:rPr lang="ja-JP" altLang="en-US" sz="1600" dirty="0" smtClean="0"/>
              <a:t>つが組み合わさると最強！これは間違いない</a:t>
            </a:r>
            <a:r>
              <a:rPr lang="en-US" altLang="ja-JP" sz="1600" dirty="0" smtClean="0"/>
              <a:t>!!</a:t>
            </a:r>
          </a:p>
        </p:txBody>
      </p:sp>
      <p:pic>
        <p:nvPicPr>
          <p:cNvPr id="2050" name="Picture 2" descr="http://stat.ameba.jp/user_images/20130906/06/surgery/e9/70/p/o072109921267421683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7440" y="576064"/>
            <a:ext cx="2073555" cy="285293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742" y="3501008"/>
            <a:ext cx="3012637" cy="330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1619672" y="6453336"/>
            <a:ext cx="4032448" cy="261610"/>
          </a:xfrm>
          <a:prstGeom prst="rect">
            <a:avLst/>
          </a:prstGeom>
        </p:spPr>
        <p:txBody>
          <a:bodyPr wrap="square">
            <a:spAutoFit/>
          </a:bodyPr>
          <a:lstStyle/>
          <a:p>
            <a:r>
              <a:rPr lang="ja-JP" altLang="en-US" sz="1100" b="0" dirty="0" smtClean="0">
                <a:hlinkClick r:id="rId4"/>
              </a:rPr>
              <a:t>漫画出典：</a:t>
            </a:r>
            <a:r>
              <a:rPr lang="en-US" altLang="ja-JP" sz="1100" b="0" dirty="0" smtClean="0">
                <a:hlinkClick r:id="rId4"/>
              </a:rPr>
              <a:t>http</a:t>
            </a:r>
            <a:r>
              <a:rPr lang="en-US" altLang="ja-JP" sz="1100" b="0" dirty="0">
                <a:hlinkClick r:id="rId4"/>
              </a:rPr>
              <a:t>://ameblo.jp/surgery/entry-11607039925.html</a:t>
            </a:r>
            <a:endParaRPr lang="ja-JP" altLang="en-US" sz="1100" dirty="0"/>
          </a:p>
        </p:txBody>
      </p:sp>
    </p:spTree>
    <p:extLst>
      <p:ext uri="{BB962C8B-B14F-4D97-AF65-F5344CB8AC3E}">
        <p14:creationId xmlns:p14="http://schemas.microsoft.com/office/powerpoint/2010/main" val="222630442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主効果・交互作用の各種</a:t>
            </a:r>
            <a:r>
              <a:rPr kumimoji="1" lang="ja-JP" altLang="en-US" dirty="0" smtClean="0"/>
              <a:t>パターン</a:t>
            </a:r>
            <a:endParaRPr kumimoji="1" lang="ja-JP" altLang="en-US" dirty="0"/>
          </a:p>
        </p:txBody>
      </p:sp>
      <p:pic>
        <p:nvPicPr>
          <p:cNvPr id="2171" name="Picture 123" descr="http://i.gyazo.com/f761b74feeb50ab0019d563259e711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9719"/>
            <a:ext cx="8524875" cy="533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72449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主</a:t>
            </a:r>
            <a:r>
              <a:rPr lang="ja-JP" altLang="en-US" dirty="0" smtClean="0"/>
              <a:t>効果・交互</a:t>
            </a:r>
            <a:r>
              <a:rPr lang="ja-JP" altLang="en-US" dirty="0"/>
              <a:t>作用</a:t>
            </a:r>
            <a:r>
              <a:rPr lang="ja-JP" altLang="en-US" dirty="0" smtClean="0"/>
              <a:t>の各種パターン</a:t>
            </a:r>
            <a:endParaRPr kumimoji="1" lang="ja-JP" altLang="en-US" dirty="0"/>
          </a:p>
        </p:txBody>
      </p:sp>
      <p:pic>
        <p:nvPicPr>
          <p:cNvPr id="2171" name="Picture 123" descr="http://i.gyazo.com/f761b74feeb50ab0019d563259e711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9719"/>
            <a:ext cx="8524875" cy="5334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tat.ameba.jp/user_images/20130906/06/surgery/e9/70/p/o072109921267421683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599409"/>
            <a:ext cx="3744416" cy="515181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6372200" y="1597951"/>
            <a:ext cx="2548211" cy="522576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p:cNvSpPr/>
          <p:nvPr/>
        </p:nvSpPr>
        <p:spPr>
          <a:xfrm>
            <a:off x="4067944" y="1537788"/>
            <a:ext cx="4861595" cy="253928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smtClean="0">
                <a:solidFill>
                  <a:schemeClr val="tx1"/>
                </a:solidFill>
              </a:rPr>
              <a:t>要因</a:t>
            </a:r>
            <a:r>
              <a:rPr lang="en-US" altLang="ja-JP" b="1" dirty="0" smtClean="0">
                <a:solidFill>
                  <a:schemeClr val="tx1"/>
                </a:solidFill>
              </a:rPr>
              <a:t>A</a:t>
            </a:r>
            <a:r>
              <a:rPr lang="ja-JP" altLang="en-US" b="1" dirty="0" smtClean="0">
                <a:solidFill>
                  <a:schemeClr val="tx1"/>
                </a:solidFill>
              </a:rPr>
              <a:t>：</a:t>
            </a:r>
            <a:r>
              <a:rPr lang="ja-JP" altLang="en-US" b="1" dirty="0" smtClean="0">
                <a:solidFill>
                  <a:schemeClr val="tx1"/>
                </a:solidFill>
              </a:rPr>
              <a:t>職業（</a:t>
            </a:r>
            <a:r>
              <a:rPr lang="en-US" altLang="ja-JP" b="1" dirty="0" smtClean="0">
                <a:solidFill>
                  <a:schemeClr val="tx1"/>
                </a:solidFill>
              </a:rPr>
              <a:t>1</a:t>
            </a:r>
            <a:r>
              <a:rPr lang="ja-JP" altLang="en-US" b="1" dirty="0" smtClean="0">
                <a:solidFill>
                  <a:schemeClr val="tx1"/>
                </a:solidFill>
              </a:rPr>
              <a:t>医師</a:t>
            </a:r>
            <a:r>
              <a:rPr lang="en-US" altLang="ja-JP" b="1" dirty="0" smtClean="0">
                <a:solidFill>
                  <a:schemeClr val="tx1"/>
                </a:solidFill>
              </a:rPr>
              <a:t>,2</a:t>
            </a:r>
            <a:r>
              <a:rPr lang="ja-JP" altLang="en-US" b="1" dirty="0" smtClean="0">
                <a:solidFill>
                  <a:schemeClr val="tx1"/>
                </a:solidFill>
              </a:rPr>
              <a:t>非医師</a:t>
            </a:r>
            <a:r>
              <a:rPr lang="ja-JP" altLang="en-US" b="1" dirty="0">
                <a:solidFill>
                  <a:schemeClr val="tx1"/>
                </a:solidFill>
              </a:rPr>
              <a:t>）</a:t>
            </a:r>
            <a:endParaRPr lang="en-US" altLang="ja-JP" b="1" dirty="0">
              <a:solidFill>
                <a:schemeClr val="tx1"/>
              </a:solidFill>
            </a:endParaRPr>
          </a:p>
          <a:p>
            <a:pPr algn="ctr"/>
            <a:r>
              <a:rPr lang="ja-JP" altLang="en-US" b="1" dirty="0" smtClean="0">
                <a:solidFill>
                  <a:schemeClr val="tx1"/>
                </a:solidFill>
              </a:rPr>
              <a:t>要因</a:t>
            </a:r>
            <a:r>
              <a:rPr lang="en-US" altLang="ja-JP" b="1" dirty="0">
                <a:solidFill>
                  <a:schemeClr val="tx1"/>
                </a:solidFill>
              </a:rPr>
              <a:t>B</a:t>
            </a:r>
            <a:r>
              <a:rPr lang="ja-JP" altLang="en-US" b="1" dirty="0" smtClean="0">
                <a:solidFill>
                  <a:schemeClr val="tx1"/>
                </a:solidFill>
              </a:rPr>
              <a:t>：</a:t>
            </a:r>
            <a:r>
              <a:rPr lang="ja-JP" altLang="en-US" b="1" dirty="0" smtClean="0">
                <a:solidFill>
                  <a:schemeClr val="tx1"/>
                </a:solidFill>
              </a:rPr>
              <a:t>容姿（</a:t>
            </a:r>
            <a:r>
              <a:rPr lang="en-US" altLang="ja-JP" b="1" dirty="0">
                <a:solidFill>
                  <a:schemeClr val="tx1"/>
                </a:solidFill>
              </a:rPr>
              <a:t>1</a:t>
            </a:r>
            <a:r>
              <a:rPr lang="ja-JP" altLang="en-US" b="1" dirty="0">
                <a:solidFill>
                  <a:schemeClr val="tx1"/>
                </a:solidFill>
              </a:rPr>
              <a:t>ｲｹﾒﾝ</a:t>
            </a:r>
            <a:r>
              <a:rPr lang="en-US" altLang="ja-JP" b="1" dirty="0">
                <a:solidFill>
                  <a:schemeClr val="tx1"/>
                </a:solidFill>
              </a:rPr>
              <a:t>,2</a:t>
            </a:r>
            <a:r>
              <a:rPr lang="ja-JP" altLang="en-US" b="1" dirty="0">
                <a:solidFill>
                  <a:schemeClr val="tx1"/>
                </a:solidFill>
              </a:rPr>
              <a:t>ﾌﾞｻﾒﾝ）</a:t>
            </a:r>
            <a:r>
              <a:rPr lang="en-US" altLang="ja-JP" b="1" dirty="0">
                <a:solidFill>
                  <a:schemeClr val="tx1"/>
                </a:solidFill>
              </a:rPr>
              <a:t> </a:t>
            </a:r>
          </a:p>
          <a:p>
            <a:pPr algn="ctr"/>
            <a:endParaRPr lang="en-US" altLang="ja-JP" sz="1000" b="1" dirty="0" smtClean="0">
              <a:solidFill>
                <a:schemeClr val="tx1"/>
              </a:solidFill>
            </a:endParaRPr>
          </a:p>
          <a:p>
            <a:pPr algn="ctr"/>
            <a:r>
              <a:rPr lang="ja-JP" altLang="en-US" sz="1200" b="1" dirty="0" smtClean="0">
                <a:solidFill>
                  <a:schemeClr val="tx1"/>
                </a:solidFill>
              </a:rPr>
              <a:t>医師</a:t>
            </a:r>
            <a:r>
              <a:rPr lang="ja-JP" altLang="en-US" sz="1200" b="1" dirty="0" smtClean="0">
                <a:solidFill>
                  <a:schemeClr val="tx1"/>
                </a:solidFill>
              </a:rPr>
              <a:t>で</a:t>
            </a:r>
            <a:r>
              <a:rPr lang="ja-JP" altLang="en-US" sz="1200" b="1" dirty="0" smtClean="0">
                <a:solidFill>
                  <a:schemeClr val="tx1"/>
                </a:solidFill>
              </a:rPr>
              <a:t>あればモテ</a:t>
            </a:r>
            <a:r>
              <a:rPr lang="ja-JP" altLang="en-US" sz="1200" b="1" dirty="0" err="1" smtClean="0">
                <a:solidFill>
                  <a:schemeClr val="tx1"/>
                </a:solidFill>
              </a:rPr>
              <a:t>る</a:t>
            </a:r>
            <a:r>
              <a:rPr lang="ja-JP" altLang="en-US" sz="1200" b="1" dirty="0" smtClean="0">
                <a:solidFill>
                  <a:schemeClr val="tx1"/>
                </a:solidFill>
              </a:rPr>
              <a:t>わけでは</a:t>
            </a:r>
            <a:r>
              <a:rPr lang="ja-JP" altLang="en-US" sz="1200" b="1" dirty="0" smtClean="0">
                <a:solidFill>
                  <a:schemeClr val="tx1"/>
                </a:solidFill>
              </a:rPr>
              <a:t>なく（職業ごとの平均にはあまり差はなく），イケメンはモテる（イケメン </a:t>
            </a:r>
            <a:r>
              <a:rPr lang="en-US" altLang="ja-JP" sz="1200" b="1" dirty="0" smtClean="0">
                <a:solidFill>
                  <a:schemeClr val="tx1"/>
                </a:solidFill>
              </a:rPr>
              <a:t>vs </a:t>
            </a:r>
            <a:r>
              <a:rPr lang="ja-JP" altLang="en-US" sz="1200" b="1" dirty="0" smtClean="0">
                <a:solidFill>
                  <a:schemeClr val="tx1"/>
                </a:solidFill>
              </a:rPr>
              <a:t>ブサメンの平均には差がある）</a:t>
            </a:r>
            <a:endParaRPr lang="en-US" altLang="ja-JP" sz="1200" b="1" dirty="0" smtClean="0">
              <a:solidFill>
                <a:schemeClr val="tx1"/>
              </a:solidFill>
            </a:endParaRPr>
          </a:p>
          <a:p>
            <a:pPr algn="ctr"/>
            <a:r>
              <a:rPr lang="en-US" altLang="ja-JP" sz="1200" b="1" dirty="0">
                <a:solidFill>
                  <a:schemeClr val="tx1"/>
                </a:solidFill>
              </a:rPr>
              <a:t/>
            </a:r>
            <a:br>
              <a:rPr lang="en-US" altLang="ja-JP" sz="1200" b="1" dirty="0">
                <a:solidFill>
                  <a:schemeClr val="tx1"/>
                </a:solidFill>
              </a:rPr>
            </a:br>
            <a:r>
              <a:rPr lang="ja-JP" altLang="en-US" b="1" dirty="0" smtClean="0">
                <a:solidFill>
                  <a:schemeClr val="tx1"/>
                </a:solidFill>
              </a:rPr>
              <a:t>つまり，</a:t>
            </a:r>
            <a:r>
              <a:rPr lang="ja-JP" altLang="en-US" b="1" dirty="0" smtClean="0">
                <a:solidFill>
                  <a:schemeClr val="tx1"/>
                </a:solidFill>
              </a:rPr>
              <a:t>医師</a:t>
            </a:r>
            <a:r>
              <a:rPr lang="ja-JP" altLang="en-US" b="1" dirty="0" smtClean="0">
                <a:solidFill>
                  <a:schemeClr val="tx1"/>
                </a:solidFill>
              </a:rPr>
              <a:t>がモテ</a:t>
            </a:r>
            <a:r>
              <a:rPr lang="ja-JP" altLang="en-US" b="1" dirty="0" err="1" smtClean="0">
                <a:solidFill>
                  <a:schemeClr val="tx1"/>
                </a:solidFill>
              </a:rPr>
              <a:t>るのは</a:t>
            </a:r>
            <a:r>
              <a:rPr lang="ja-JP" altLang="en-US" b="1" dirty="0" smtClean="0">
                <a:solidFill>
                  <a:schemeClr val="tx1"/>
                </a:solidFill>
              </a:rPr>
              <a:t>，イケメンに限る</a:t>
            </a:r>
            <a:endParaRPr lang="en-US" altLang="ja-JP" b="1" dirty="0">
              <a:solidFill>
                <a:schemeClr val="tx1"/>
              </a:solidFill>
            </a:endParaRPr>
          </a:p>
        </p:txBody>
      </p:sp>
      <p:sp>
        <p:nvSpPr>
          <p:cNvPr id="11" name="正方形/長方形 10"/>
          <p:cNvSpPr/>
          <p:nvPr/>
        </p:nvSpPr>
        <p:spPr>
          <a:xfrm>
            <a:off x="4067944" y="4394090"/>
            <a:ext cx="2548211" cy="23953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p:nvSpPr>
        <p:spPr>
          <a:xfrm>
            <a:off x="4095875" y="1844823"/>
            <a:ext cx="4892898" cy="187220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4"/>
          <a:stretch>
            <a:fillRect/>
          </a:stretch>
        </p:blipFill>
        <p:spPr>
          <a:xfrm>
            <a:off x="4768123" y="3841710"/>
            <a:ext cx="3208153" cy="2489085"/>
          </a:xfrm>
          <a:prstGeom prst="rect">
            <a:avLst/>
          </a:prstGeom>
        </p:spPr>
      </p:pic>
      <p:sp>
        <p:nvSpPr>
          <p:cNvPr id="16" name="テキスト ボックス 15"/>
          <p:cNvSpPr txBox="1"/>
          <p:nvPr/>
        </p:nvSpPr>
        <p:spPr>
          <a:xfrm>
            <a:off x="4515933" y="6381328"/>
            <a:ext cx="4344459" cy="415498"/>
          </a:xfrm>
          <a:prstGeom prst="rect">
            <a:avLst/>
          </a:prstGeom>
          <a:solidFill>
            <a:schemeClr val="accent2">
              <a:lumMod val="20000"/>
              <a:lumOff val="80000"/>
            </a:schemeClr>
          </a:solidFill>
        </p:spPr>
        <p:txBody>
          <a:bodyPr wrap="none" rtlCol="0">
            <a:spAutoFit/>
          </a:bodyPr>
          <a:lstStyle/>
          <a:p>
            <a:r>
              <a:rPr kumimoji="1" lang="ja-JP" altLang="en-US" sz="1050" dirty="0" smtClean="0"/>
              <a:t>本来このグラフは棒グラフにすべきだが，</a:t>
            </a:r>
            <a:endParaRPr kumimoji="1" lang="en-US" altLang="ja-JP" sz="1050" dirty="0" smtClean="0"/>
          </a:p>
          <a:p>
            <a:r>
              <a:rPr kumimoji="1" lang="ja-JP" altLang="en-US" sz="1050" dirty="0" smtClean="0"/>
              <a:t>交互作用を読み取る際のわかりやすさを重視してあえて折れ線にしてある</a:t>
            </a:r>
            <a:endParaRPr kumimoji="1" lang="ja-JP" altLang="en-US" sz="1050" dirty="0"/>
          </a:p>
        </p:txBody>
      </p:sp>
    </p:spTree>
    <p:extLst>
      <p:ext uri="{BB962C8B-B14F-4D97-AF65-F5344CB8AC3E}">
        <p14:creationId xmlns:p14="http://schemas.microsoft.com/office/powerpoint/2010/main" val="240290357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ja-JP" altLang="en-US" smtClean="0"/>
              <a:t>心理科学統計</a:t>
            </a:r>
            <a:r>
              <a:rPr lang="en-US" altLang="ja-JP" smtClean="0"/>
              <a:t>III</a:t>
            </a:r>
            <a:endParaRPr lang="en-US" altLang="ja-JP" dirty="0" smtClean="0"/>
          </a:p>
        </p:txBody>
      </p:sp>
      <p:sp>
        <p:nvSpPr>
          <p:cNvPr id="2051" name="Rectangle 3"/>
          <p:cNvSpPr>
            <a:spLocks noGrp="1" noChangeArrowheads="1"/>
          </p:cNvSpPr>
          <p:nvPr>
            <p:ph type="subTitle" idx="1"/>
          </p:nvPr>
        </p:nvSpPr>
        <p:spPr/>
        <p:txBody>
          <a:bodyPr/>
          <a:lstStyle/>
          <a:p>
            <a:r>
              <a:rPr lang="ja-JP" altLang="en-US" dirty="0" smtClean="0"/>
              <a:t>第</a:t>
            </a:r>
            <a:r>
              <a:rPr lang="en-US" altLang="ja-JP" dirty="0" smtClean="0"/>
              <a:t>9</a:t>
            </a:r>
            <a:r>
              <a:rPr lang="ja-JP" altLang="en-US" dirty="0" smtClean="0"/>
              <a:t>回</a:t>
            </a:r>
            <a:r>
              <a:rPr lang="en-US" altLang="ja-JP" dirty="0" smtClean="0"/>
              <a:t>(6/4)</a:t>
            </a:r>
          </a:p>
        </p:txBody>
      </p:sp>
    </p:spTree>
    <p:extLst>
      <p:ext uri="{BB962C8B-B14F-4D97-AF65-F5344CB8AC3E}">
        <p14:creationId xmlns:p14="http://schemas.microsoft.com/office/powerpoint/2010/main" val="1336365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ja-JP" altLang="en-US" smtClean="0"/>
              <a:t>使用した尺度</a:t>
            </a:r>
          </a:p>
        </p:txBody>
      </p:sp>
      <p:sp>
        <p:nvSpPr>
          <p:cNvPr id="5123" name="Rectangle 3"/>
          <p:cNvSpPr>
            <a:spLocks noGrp="1" noChangeArrowheads="1"/>
          </p:cNvSpPr>
          <p:nvPr>
            <p:ph idx="1"/>
          </p:nvPr>
        </p:nvSpPr>
        <p:spPr/>
        <p:txBody>
          <a:bodyPr/>
          <a:lstStyle/>
          <a:p>
            <a:pPr marL="457200" indent="-457200">
              <a:buFont typeface="+mj-ea"/>
              <a:buAutoNum type="circleNumDbPlain"/>
            </a:pPr>
            <a:r>
              <a:rPr lang="en-US" altLang="ja-JP" dirty="0"/>
              <a:t>IMC</a:t>
            </a:r>
            <a:endParaRPr lang="ja-JP" altLang="en-US" dirty="0"/>
          </a:p>
          <a:p>
            <a:pPr marL="457200" indent="-457200">
              <a:buFont typeface="+mj-ea"/>
              <a:buAutoNum type="circleNumDbPlain"/>
            </a:pPr>
            <a:r>
              <a:rPr lang="ja-JP" altLang="en-US" dirty="0" smtClean="0"/>
              <a:t>個人属性（性別・年齢）</a:t>
            </a:r>
            <a:endParaRPr lang="en-US" altLang="ja-JP" dirty="0" smtClean="0"/>
          </a:p>
          <a:p>
            <a:pPr marL="457200" indent="-457200">
              <a:buFont typeface="+mj-ea"/>
              <a:buAutoNum type="circleNumDbPlain"/>
            </a:pPr>
            <a:r>
              <a:rPr lang="ja-JP" altLang="en-US" dirty="0" smtClean="0"/>
              <a:t>成人の愛着スタイル</a:t>
            </a:r>
            <a:endParaRPr lang="en-US" altLang="ja-JP" dirty="0" smtClean="0"/>
          </a:p>
          <a:p>
            <a:pPr marL="457200" indent="-457200">
              <a:buFont typeface="+mj-ea"/>
              <a:buAutoNum type="circleNumDbPlain"/>
            </a:pPr>
            <a:r>
              <a:rPr lang="ja-JP" altLang="en-US" dirty="0" smtClean="0"/>
              <a:t>孤独感</a:t>
            </a:r>
          </a:p>
          <a:p>
            <a:pPr marL="457200" indent="-457200">
              <a:buFont typeface="+mj-ea"/>
              <a:buAutoNum type="circleNumDbPlain"/>
            </a:pPr>
            <a:r>
              <a:rPr lang="ja-JP" altLang="en-US" dirty="0" smtClean="0"/>
              <a:t>主観的幸福感</a:t>
            </a:r>
          </a:p>
          <a:p>
            <a:pPr marL="457200" indent="-457200">
              <a:buFont typeface="+mj-ea"/>
              <a:buAutoNum type="circleNumDbPlain"/>
            </a:pPr>
            <a:r>
              <a:rPr lang="ja-JP" altLang="en-US" dirty="0" smtClean="0"/>
              <a:t>性格の</a:t>
            </a:r>
            <a:r>
              <a:rPr lang="en-US" altLang="ja-JP" dirty="0" smtClean="0"/>
              <a:t>5</a:t>
            </a:r>
            <a:r>
              <a:rPr lang="ja-JP" altLang="en-US" dirty="0" smtClean="0"/>
              <a:t>因子尺度</a:t>
            </a:r>
          </a:p>
        </p:txBody>
      </p:sp>
    </p:spTree>
    <p:extLst>
      <p:ext uri="{BB962C8B-B14F-4D97-AF65-F5344CB8AC3E}">
        <p14:creationId xmlns:p14="http://schemas.microsoft.com/office/powerpoint/2010/main" val="379263089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ja-JP" dirty="0" smtClean="0"/>
              <a:t>2</a:t>
            </a:r>
            <a:r>
              <a:rPr lang="ja-JP" altLang="en-US" dirty="0" smtClean="0"/>
              <a:t>要因（以上の）分散分析</a:t>
            </a:r>
            <a:endParaRPr lang="en-US" altLang="ja-JP" dirty="0" smtClean="0"/>
          </a:p>
        </p:txBody>
      </p:sp>
      <p:sp>
        <p:nvSpPr>
          <p:cNvPr id="6147" name="Rectangle 3"/>
          <p:cNvSpPr>
            <a:spLocks noGrp="1" noChangeArrowheads="1"/>
          </p:cNvSpPr>
          <p:nvPr>
            <p:ph idx="1"/>
          </p:nvPr>
        </p:nvSpPr>
        <p:spPr/>
        <p:txBody>
          <a:bodyPr/>
          <a:lstStyle/>
          <a:p>
            <a:pPr eaLnBrk="1" hangingPunct="1"/>
            <a:r>
              <a:rPr lang="en-US" altLang="ja-JP" dirty="0" smtClean="0"/>
              <a:t>2</a:t>
            </a:r>
            <a:r>
              <a:rPr lang="ja-JP" altLang="en-US" dirty="0" smtClean="0"/>
              <a:t>要因分散分析</a:t>
            </a:r>
          </a:p>
          <a:p>
            <a:pPr lvl="1" eaLnBrk="1" hangingPunct="1"/>
            <a:r>
              <a:rPr lang="ja-JP" altLang="en-US" dirty="0" smtClean="0"/>
              <a:t>ある「結果」＝従属変数の値に影響を及ぼす</a:t>
            </a:r>
            <a:br>
              <a:rPr lang="ja-JP" altLang="en-US" dirty="0" smtClean="0"/>
            </a:br>
            <a:r>
              <a:rPr lang="ja-JP" altLang="en-US" dirty="0" smtClean="0"/>
              <a:t>「要因」＝独立変数が</a:t>
            </a:r>
            <a:r>
              <a:rPr lang="en-US" altLang="ja-JP" dirty="0" smtClean="0"/>
              <a:t>2</a:t>
            </a:r>
            <a:r>
              <a:rPr lang="ja-JP" altLang="en-US" dirty="0" smtClean="0"/>
              <a:t>つある場合の分析</a:t>
            </a:r>
          </a:p>
          <a:p>
            <a:pPr lvl="1" eaLnBrk="1" hangingPunct="1"/>
            <a:r>
              <a:rPr lang="ja-JP" altLang="en-US" dirty="0" smtClean="0"/>
              <a:t>最低でも</a:t>
            </a:r>
            <a:r>
              <a:rPr lang="en-US" altLang="ja-JP" dirty="0" smtClean="0"/>
              <a:t>2x2=4</a:t>
            </a:r>
            <a:r>
              <a:rPr lang="ja-JP" altLang="en-US" dirty="0" smtClean="0"/>
              <a:t>つ以上の平均値の比較となるので，分散分析を適用</a:t>
            </a:r>
            <a:endParaRPr lang="en-US" altLang="ja-JP" dirty="0"/>
          </a:p>
          <a:p>
            <a:pPr lvl="1" eaLnBrk="1" hangingPunct="1"/>
            <a:endParaRPr lang="en-US" altLang="ja-JP" dirty="0" smtClean="0"/>
          </a:p>
          <a:p>
            <a:pPr lvl="1" eaLnBrk="1" hangingPunct="1"/>
            <a:endParaRPr lang="en-US" altLang="ja-JP" dirty="0"/>
          </a:p>
          <a:p>
            <a:pPr lvl="1" eaLnBrk="1" hangingPunct="1"/>
            <a:endParaRPr lang="en-US" altLang="ja-JP" dirty="0" smtClean="0"/>
          </a:p>
          <a:p>
            <a:pPr lvl="1" eaLnBrk="1" hangingPunct="1"/>
            <a:endParaRPr lang="en-US" altLang="ja-JP" dirty="0"/>
          </a:p>
          <a:p>
            <a:pPr lvl="1" eaLnBrk="1" hangingPunct="1"/>
            <a:endParaRPr lang="en-US" altLang="ja-JP" dirty="0" smtClean="0"/>
          </a:p>
          <a:p>
            <a:pPr lvl="1" eaLnBrk="1" hangingPunct="1"/>
            <a:endParaRPr lang="en-US" altLang="ja-JP" dirty="0"/>
          </a:p>
          <a:p>
            <a:pPr lvl="1" eaLnBrk="1" hangingPunct="1"/>
            <a:endParaRPr lang="en-US" altLang="ja-JP" dirty="0" smtClean="0"/>
          </a:p>
          <a:p>
            <a:pPr lvl="1" eaLnBrk="1" hangingPunct="1"/>
            <a:endParaRPr lang="en-US" altLang="ja-JP" dirty="0"/>
          </a:p>
          <a:p>
            <a:pPr lvl="1" eaLnBrk="1" hangingPunct="1"/>
            <a:r>
              <a:rPr lang="ja-JP" altLang="en-US" dirty="0" smtClean="0"/>
              <a:t>参加者間</a:t>
            </a:r>
            <a:r>
              <a:rPr lang="en-US" altLang="ja-JP" dirty="0" smtClean="0"/>
              <a:t>2</a:t>
            </a:r>
            <a:r>
              <a:rPr lang="ja-JP" altLang="en-US" dirty="0" smtClean="0"/>
              <a:t>要因，参加者内</a:t>
            </a:r>
            <a:r>
              <a:rPr lang="en-US" altLang="ja-JP" dirty="0" smtClean="0"/>
              <a:t>2</a:t>
            </a:r>
            <a:r>
              <a:rPr lang="ja-JP" altLang="en-US" dirty="0" smtClean="0"/>
              <a:t>要因，混合（間</a:t>
            </a:r>
            <a:r>
              <a:rPr lang="en-US" altLang="ja-JP" dirty="0" smtClean="0"/>
              <a:t>×</a:t>
            </a:r>
            <a:r>
              <a:rPr lang="ja-JP" altLang="en-US" dirty="0" smtClean="0"/>
              <a:t>内）</a:t>
            </a:r>
            <a:r>
              <a:rPr lang="en-US" altLang="ja-JP" dirty="0" smtClean="0"/>
              <a:t>2</a:t>
            </a:r>
            <a:r>
              <a:rPr lang="ja-JP" altLang="en-US" dirty="0" smtClean="0"/>
              <a:t>要因の</a:t>
            </a:r>
            <a:r>
              <a:rPr lang="en-US" altLang="ja-JP" dirty="0" smtClean="0"/>
              <a:t>3</a:t>
            </a:r>
            <a:r>
              <a:rPr lang="ja-JP" altLang="en-US" dirty="0" smtClean="0"/>
              <a:t>パタン</a:t>
            </a:r>
            <a:endParaRPr lang="en-US" altLang="ja-JP" dirty="0" smtClean="0"/>
          </a:p>
        </p:txBody>
      </p:sp>
      <p:graphicFrame>
        <p:nvGraphicFramePr>
          <p:cNvPr id="728128" name="Group 64"/>
          <p:cNvGraphicFramePr>
            <a:graphicFrameLocks noGrp="1"/>
          </p:cNvGraphicFramePr>
          <p:nvPr>
            <p:extLst/>
          </p:nvPr>
        </p:nvGraphicFramePr>
        <p:xfrm>
          <a:off x="829072" y="3645024"/>
          <a:ext cx="4416425" cy="2082420"/>
        </p:xfrm>
        <a:graphic>
          <a:graphicData uri="http://schemas.openxmlformats.org/drawingml/2006/table">
            <a:tbl>
              <a:tblPr/>
              <a:tblGrid>
                <a:gridCol w="1104900">
                  <a:extLst>
                    <a:ext uri="{9D8B030D-6E8A-4147-A177-3AD203B41FA5}">
                      <a16:colId xmlns:a16="http://schemas.microsoft.com/office/drawing/2014/main" val="20000"/>
                    </a:ext>
                  </a:extLst>
                </a:gridCol>
                <a:gridCol w="1103312">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3313">
                  <a:extLst>
                    <a:ext uri="{9D8B030D-6E8A-4147-A177-3AD203B41FA5}">
                      <a16:colId xmlns:a16="http://schemas.microsoft.com/office/drawing/2014/main" val="20003"/>
                    </a:ext>
                  </a:extLst>
                </a:gridCol>
              </a:tblGrid>
              <a:tr h="520700">
                <a:tc rowSpan="2"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従属変数</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X</a:t>
                      </a: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の値</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hMerge="1">
                  <a:txBody>
                    <a:bodyPr/>
                    <a:lstStyle/>
                    <a:p>
                      <a:endParaRPr kumimoji="1" lang="ja-JP"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要因</a:t>
                      </a: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A</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extLst>
                  <a:ext uri="{0D108BD9-81ED-4DB2-BD59-A6C34878D82A}">
                    <a16:rowId xmlns:a16="http://schemas.microsoft.com/office/drawing/2014/main" val="10000"/>
                  </a:ext>
                </a:extLst>
              </a:tr>
              <a:tr h="520700">
                <a:tc gridSpan="2" vMerge="1">
                  <a:txBody>
                    <a:bodyPr/>
                    <a:lstStyle/>
                    <a:p>
                      <a:endParaRPr kumimoji="1" lang="ja-JP" altLang="en-US"/>
                    </a:p>
                  </a:txBody>
                  <a:tcPr/>
                </a:tc>
                <a:tc hMerge="1"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71488">
                <a:tc rowSpan="2">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要因</a:t>
                      </a: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B</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X11</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X21</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520700">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X12</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X22</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6170" name="Text Box 62"/>
          <p:cNvSpPr txBox="1">
            <a:spLocks noChangeArrowheads="1"/>
          </p:cNvSpPr>
          <p:nvPr/>
        </p:nvSpPr>
        <p:spPr bwMode="auto">
          <a:xfrm>
            <a:off x="5455047" y="3727574"/>
            <a:ext cx="2573337" cy="1920875"/>
          </a:xfrm>
          <a:prstGeom prst="rect">
            <a:avLst/>
          </a:prstGeom>
          <a:noFill/>
          <a:ln w="31750" cap="sq" algn="ctr">
            <a:noFill/>
            <a:miter lim="800000"/>
            <a:headEnd type="none" w="sm" len="sm"/>
            <a:tailEnd type="none" w="sm" len="sm"/>
          </a:ln>
        </p:spPr>
        <p:txBody>
          <a:bodyPr wrap="none">
            <a:spAutoFit/>
          </a:bodyPr>
          <a:lstStyle/>
          <a:p>
            <a:r>
              <a:rPr lang="ja-JP" altLang="en-US" sz="2000" b="0">
                <a:ea typeface="ＭＳ Ｐゴシック" charset="-128"/>
              </a:rPr>
              <a:t>比較する</a:t>
            </a:r>
            <a:r>
              <a:rPr lang="en-US" altLang="ja-JP" sz="2000" b="0">
                <a:ea typeface="ＭＳ Ｐゴシック" charset="-128"/>
              </a:rPr>
              <a:t>X</a:t>
            </a:r>
            <a:r>
              <a:rPr lang="ja-JP" altLang="en-US" sz="2000" b="0">
                <a:ea typeface="ＭＳ Ｐゴシック" charset="-128"/>
              </a:rPr>
              <a:t>の平均値は</a:t>
            </a:r>
          </a:p>
          <a:p>
            <a:endParaRPr lang="ja-JP" altLang="en-US" sz="1000" b="0">
              <a:ea typeface="ＭＳ Ｐゴシック" charset="-128"/>
            </a:endParaRPr>
          </a:p>
          <a:p>
            <a:r>
              <a:rPr lang="ja-JP" altLang="en-US" sz="2000" b="0">
                <a:solidFill>
                  <a:srgbClr val="FF0000"/>
                </a:solidFill>
                <a:ea typeface="ＭＳ Ｐゴシック" charset="-128"/>
              </a:rPr>
              <a:t>要因</a:t>
            </a:r>
            <a:r>
              <a:rPr lang="en-US" altLang="ja-JP" sz="2000" b="0">
                <a:solidFill>
                  <a:srgbClr val="FF0000"/>
                </a:solidFill>
                <a:ea typeface="ＭＳ Ｐゴシック" charset="-128"/>
              </a:rPr>
              <a:t>A</a:t>
            </a:r>
            <a:r>
              <a:rPr lang="ja-JP" altLang="en-US" sz="2000" b="0">
                <a:solidFill>
                  <a:srgbClr val="FF0000"/>
                </a:solidFill>
                <a:ea typeface="ＭＳ Ｐゴシック" charset="-128"/>
              </a:rPr>
              <a:t>の条件数</a:t>
            </a:r>
            <a:r>
              <a:rPr lang="en-US" altLang="ja-JP" sz="2000" b="0">
                <a:solidFill>
                  <a:srgbClr val="FF0000"/>
                </a:solidFill>
                <a:ea typeface="ＭＳ Ｐゴシック" charset="-128"/>
              </a:rPr>
              <a:t>2</a:t>
            </a:r>
          </a:p>
          <a:p>
            <a:r>
              <a:rPr lang="en-US" altLang="ja-JP" sz="2000" b="0">
                <a:solidFill>
                  <a:srgbClr val="FF0000"/>
                </a:solidFill>
                <a:ea typeface="ＭＳ Ｐゴシック" charset="-128"/>
              </a:rPr>
              <a:t>×</a:t>
            </a:r>
          </a:p>
          <a:p>
            <a:r>
              <a:rPr lang="ja-JP" altLang="en-US" sz="2000" b="0">
                <a:solidFill>
                  <a:srgbClr val="FF0000"/>
                </a:solidFill>
                <a:ea typeface="ＭＳ Ｐゴシック" charset="-128"/>
              </a:rPr>
              <a:t>要因</a:t>
            </a:r>
            <a:r>
              <a:rPr lang="en-US" altLang="ja-JP" sz="2000" b="0">
                <a:solidFill>
                  <a:srgbClr val="FF0000"/>
                </a:solidFill>
                <a:ea typeface="ＭＳ Ｐゴシック" charset="-128"/>
              </a:rPr>
              <a:t>B</a:t>
            </a:r>
            <a:r>
              <a:rPr lang="ja-JP" altLang="en-US" sz="2000" b="0">
                <a:solidFill>
                  <a:srgbClr val="FF0000"/>
                </a:solidFill>
                <a:ea typeface="ＭＳ Ｐゴシック" charset="-128"/>
              </a:rPr>
              <a:t>の条件数</a:t>
            </a:r>
            <a:r>
              <a:rPr lang="en-US" altLang="ja-JP" sz="2000" b="0">
                <a:solidFill>
                  <a:srgbClr val="FF0000"/>
                </a:solidFill>
                <a:ea typeface="ＭＳ Ｐゴシック" charset="-128"/>
              </a:rPr>
              <a:t>2</a:t>
            </a:r>
          </a:p>
          <a:p>
            <a:endParaRPr lang="en-US" altLang="ja-JP" sz="1000" b="0">
              <a:solidFill>
                <a:srgbClr val="FF0000"/>
              </a:solidFill>
              <a:ea typeface="ＭＳ Ｐゴシック" charset="-128"/>
            </a:endParaRPr>
          </a:p>
          <a:p>
            <a:r>
              <a:rPr lang="ja-JP" altLang="en-US" sz="2000" b="0">
                <a:ea typeface="ＭＳ Ｐゴシック" charset="-128"/>
              </a:rPr>
              <a:t>つまり</a:t>
            </a:r>
            <a:r>
              <a:rPr lang="en-US" altLang="ja-JP" sz="2000" b="0">
                <a:ea typeface="ＭＳ Ｐゴシック" charset="-128"/>
              </a:rPr>
              <a:t>4</a:t>
            </a:r>
            <a:r>
              <a:rPr lang="ja-JP" altLang="en-US" sz="2000" b="0">
                <a:ea typeface="ＭＳ Ｐゴシック" charset="-128"/>
              </a:rPr>
              <a:t>つ</a:t>
            </a:r>
          </a:p>
        </p:txBody>
      </p:sp>
      <p:sp>
        <p:nvSpPr>
          <p:cNvPr id="6171" name="AutoShape 63"/>
          <p:cNvSpPr>
            <a:spLocks noChangeArrowheads="1"/>
          </p:cNvSpPr>
          <p:nvPr/>
        </p:nvSpPr>
        <p:spPr bwMode="auto">
          <a:xfrm rot="1934225">
            <a:off x="2702322" y="4510211"/>
            <a:ext cx="503237" cy="287338"/>
          </a:xfrm>
          <a:prstGeom prst="rightArrow">
            <a:avLst>
              <a:gd name="adj1" fmla="val 56907"/>
              <a:gd name="adj2" fmla="val 59668"/>
            </a:avLst>
          </a:prstGeom>
          <a:solidFill>
            <a:schemeClr val="accent1"/>
          </a:solidFill>
          <a:ln w="31750" cap="sq" algn="ctr">
            <a:solidFill>
              <a:schemeClr val="tx1"/>
            </a:solidFill>
            <a:miter lim="800000"/>
            <a:headEnd type="none" w="sm" len="sm"/>
            <a:tailEnd type="none" w="sm" len="sm"/>
          </a:ln>
        </p:spPr>
        <p:txBody>
          <a:bodyPr wrap="none" anchor="ctr"/>
          <a:lstStyle/>
          <a:p>
            <a:endParaRPr lang="ja-JP" altLang="en-US"/>
          </a:p>
        </p:txBody>
      </p:sp>
    </p:spTree>
    <p:extLst>
      <p:ext uri="{BB962C8B-B14F-4D97-AF65-F5344CB8AC3E}">
        <p14:creationId xmlns:p14="http://schemas.microsoft.com/office/powerpoint/2010/main" val="396099662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ja-JP" altLang="en-US" dirty="0" smtClean="0"/>
              <a:t>参加者間</a:t>
            </a:r>
            <a:r>
              <a:rPr lang="en-US" altLang="ja-JP" dirty="0" smtClean="0"/>
              <a:t>2</a:t>
            </a:r>
            <a:r>
              <a:rPr lang="ja-JP" altLang="en-US" dirty="0" smtClean="0"/>
              <a:t>要因分散分析の例</a:t>
            </a:r>
          </a:p>
        </p:txBody>
      </p:sp>
      <p:sp>
        <p:nvSpPr>
          <p:cNvPr id="7171" name="Rectangle 3"/>
          <p:cNvSpPr>
            <a:spLocks noGrp="1" noChangeArrowheads="1"/>
          </p:cNvSpPr>
          <p:nvPr>
            <p:ph idx="1"/>
          </p:nvPr>
        </p:nvSpPr>
        <p:spPr/>
        <p:txBody>
          <a:bodyPr/>
          <a:lstStyle/>
          <a:p>
            <a:pPr eaLnBrk="1" hangingPunct="1"/>
            <a:r>
              <a:rPr lang="ja-JP" altLang="en-US" dirty="0" smtClean="0"/>
              <a:t>性別と恋人の有無による主観的幸福感得点の違い（例）</a:t>
            </a:r>
          </a:p>
          <a:p>
            <a:pPr eaLnBrk="1" hangingPunct="1"/>
            <a:endParaRPr lang="en-US" altLang="ja-JP" dirty="0" smtClean="0"/>
          </a:p>
          <a:p>
            <a:pPr eaLnBrk="1" hangingPunct="1"/>
            <a:endParaRPr lang="en-US" altLang="ja-JP" dirty="0"/>
          </a:p>
          <a:p>
            <a:pPr eaLnBrk="1" hangingPunct="1"/>
            <a:endParaRPr lang="en-US" altLang="ja-JP" dirty="0" smtClean="0"/>
          </a:p>
          <a:p>
            <a:pPr eaLnBrk="1" hangingPunct="1"/>
            <a:endParaRPr lang="en-US" altLang="ja-JP" dirty="0"/>
          </a:p>
          <a:p>
            <a:pPr eaLnBrk="1" hangingPunct="1"/>
            <a:endParaRPr lang="en-US" altLang="ja-JP" dirty="0" smtClean="0"/>
          </a:p>
          <a:p>
            <a:pPr eaLnBrk="1" hangingPunct="1"/>
            <a:endParaRPr lang="ja-JP" altLang="en-US" dirty="0" smtClean="0"/>
          </a:p>
          <a:p>
            <a:pPr marL="0" indent="0" eaLnBrk="1" hangingPunct="1">
              <a:buNone/>
            </a:pPr>
            <a:endParaRPr lang="ja-JP" altLang="en-US" dirty="0" smtClean="0"/>
          </a:p>
          <a:p>
            <a:pPr eaLnBrk="1" hangingPunct="1"/>
            <a:r>
              <a:rPr lang="ja-JP" altLang="en-US" dirty="0" smtClean="0"/>
              <a:t>性別</a:t>
            </a:r>
            <a:r>
              <a:rPr lang="en-US" altLang="ja-JP" dirty="0" smtClean="0"/>
              <a:t>2×</a:t>
            </a:r>
            <a:r>
              <a:rPr lang="ja-JP" altLang="en-US" dirty="0" smtClean="0"/>
              <a:t>恋人の有</a:t>
            </a:r>
            <a:r>
              <a:rPr lang="en-US" altLang="ja-JP" dirty="0" smtClean="0"/>
              <a:t>/</a:t>
            </a:r>
            <a:r>
              <a:rPr lang="ja-JP" altLang="en-US" dirty="0" smtClean="0"/>
              <a:t>無</a:t>
            </a:r>
            <a:r>
              <a:rPr lang="en-US" altLang="ja-JP" dirty="0" smtClean="0"/>
              <a:t>2</a:t>
            </a:r>
            <a:r>
              <a:rPr lang="ja-JP" altLang="en-US" dirty="0" smtClean="0"/>
              <a:t>＝</a:t>
            </a:r>
            <a:r>
              <a:rPr lang="en-US" altLang="ja-JP" dirty="0" smtClean="0"/>
              <a:t>4</a:t>
            </a:r>
            <a:r>
              <a:rPr lang="ja-JP" altLang="en-US" dirty="0" err="1" smtClean="0"/>
              <a:t>つの</a:t>
            </a:r>
            <a:r>
              <a:rPr lang="ja-JP" altLang="en-US" dirty="0" smtClean="0"/>
              <a:t>平均値の比較</a:t>
            </a:r>
          </a:p>
        </p:txBody>
      </p:sp>
      <p:graphicFrame>
        <p:nvGraphicFramePr>
          <p:cNvPr id="933892" name="Group 4"/>
          <p:cNvGraphicFramePr>
            <a:graphicFrameLocks noGrp="1"/>
          </p:cNvGraphicFramePr>
          <p:nvPr>
            <p:extLst/>
          </p:nvPr>
        </p:nvGraphicFramePr>
        <p:xfrm>
          <a:off x="755576" y="2492896"/>
          <a:ext cx="6408738" cy="2447926"/>
        </p:xfrm>
        <a:graphic>
          <a:graphicData uri="http://schemas.openxmlformats.org/drawingml/2006/table">
            <a:tbl>
              <a:tblPr/>
              <a:tblGrid>
                <a:gridCol w="1603375">
                  <a:extLst>
                    <a:ext uri="{9D8B030D-6E8A-4147-A177-3AD203B41FA5}">
                      <a16:colId xmlns:a16="http://schemas.microsoft.com/office/drawing/2014/main" val="20000"/>
                    </a:ext>
                  </a:extLst>
                </a:gridCol>
                <a:gridCol w="1601788">
                  <a:extLst>
                    <a:ext uri="{9D8B030D-6E8A-4147-A177-3AD203B41FA5}">
                      <a16:colId xmlns:a16="http://schemas.microsoft.com/office/drawing/2014/main" val="20001"/>
                    </a:ext>
                  </a:extLst>
                </a:gridCol>
                <a:gridCol w="1601787">
                  <a:extLst>
                    <a:ext uri="{9D8B030D-6E8A-4147-A177-3AD203B41FA5}">
                      <a16:colId xmlns:a16="http://schemas.microsoft.com/office/drawing/2014/main" val="20002"/>
                    </a:ext>
                  </a:extLst>
                </a:gridCol>
                <a:gridCol w="1601788">
                  <a:extLst>
                    <a:ext uri="{9D8B030D-6E8A-4147-A177-3AD203B41FA5}">
                      <a16:colId xmlns:a16="http://schemas.microsoft.com/office/drawing/2014/main" val="20003"/>
                    </a:ext>
                  </a:extLst>
                </a:gridCol>
              </a:tblGrid>
              <a:tr h="612775">
                <a:tc rowSpan="2"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主観的幸福感</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得点</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hMerge="1">
                  <a:txBody>
                    <a:bodyPr/>
                    <a:lstStyle/>
                    <a:p>
                      <a:endParaRPr kumimoji="1" lang="ja-JP"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性別</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extLst>
                  <a:ext uri="{0D108BD9-81ED-4DB2-BD59-A6C34878D82A}">
                    <a16:rowId xmlns:a16="http://schemas.microsoft.com/office/drawing/2014/main" val="10000"/>
                  </a:ext>
                </a:extLst>
              </a:tr>
              <a:tr h="611188">
                <a:tc gridSpan="2" vMerge="1">
                  <a:txBody>
                    <a:bodyPr/>
                    <a:lstStyle/>
                    <a:p>
                      <a:endParaRPr kumimoji="1" lang="ja-JP" altLang="en-US"/>
                    </a:p>
                  </a:txBody>
                  <a:tcPr/>
                </a:tc>
                <a:tc hMerge="1"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男性</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女性</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612775">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恋人の</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有無</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恋人あり</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15.0</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18.2</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611188">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Tahoma" pitchFamily="34" charset="0"/>
                          <a:ea typeface="MS UI Gothic" pitchFamily="50" charset="-128"/>
                        </a:rPr>
                        <a:t>恋人なし</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13.8</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14.3</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3463684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3"/>
          <p:cNvSpPr>
            <a:spLocks noChangeArrowheads="1"/>
          </p:cNvSpPr>
          <p:nvPr/>
        </p:nvSpPr>
        <p:spPr bwMode="auto">
          <a:xfrm>
            <a:off x="5580063" y="3573463"/>
            <a:ext cx="1584325" cy="1439862"/>
          </a:xfrm>
          <a:prstGeom prst="roundRect">
            <a:avLst>
              <a:gd name="adj" fmla="val 16667"/>
            </a:avLst>
          </a:prstGeom>
          <a:solidFill>
            <a:srgbClr val="FF0000">
              <a:alpha val="59999"/>
            </a:srgbClr>
          </a:solidFill>
          <a:ln w="31750" cap="sq" algn="ctr">
            <a:noFill/>
            <a:round/>
            <a:headEnd type="none" w="sm" len="sm"/>
            <a:tailEnd type="none" w="sm" len="sm"/>
          </a:ln>
        </p:spPr>
        <p:txBody>
          <a:bodyPr wrap="none" anchor="ctr"/>
          <a:lstStyle/>
          <a:p>
            <a:endParaRPr lang="ja-JP" altLang="en-US"/>
          </a:p>
        </p:txBody>
      </p:sp>
      <p:sp>
        <p:nvSpPr>
          <p:cNvPr id="8195" name="Rectangle 2"/>
          <p:cNvSpPr>
            <a:spLocks noGrp="1" noChangeArrowheads="1"/>
          </p:cNvSpPr>
          <p:nvPr>
            <p:ph type="title"/>
          </p:nvPr>
        </p:nvSpPr>
        <p:spPr/>
        <p:txBody>
          <a:bodyPr/>
          <a:lstStyle/>
          <a:p>
            <a:pPr eaLnBrk="1" hangingPunct="1"/>
            <a:r>
              <a:rPr lang="en-US" altLang="ja-JP" smtClean="0"/>
              <a:t>2</a:t>
            </a:r>
            <a:r>
              <a:rPr lang="ja-JP" altLang="en-US" smtClean="0"/>
              <a:t>要因以上の場合の考え方</a:t>
            </a:r>
          </a:p>
        </p:txBody>
      </p:sp>
      <p:sp>
        <p:nvSpPr>
          <p:cNvPr id="8196" name="Rectangle 3"/>
          <p:cNvSpPr>
            <a:spLocks noGrp="1" noChangeArrowheads="1"/>
          </p:cNvSpPr>
          <p:nvPr>
            <p:ph idx="1"/>
          </p:nvPr>
        </p:nvSpPr>
        <p:spPr/>
        <p:txBody>
          <a:bodyPr/>
          <a:lstStyle/>
          <a:p>
            <a:pPr eaLnBrk="1" hangingPunct="1"/>
            <a:r>
              <a:rPr lang="ja-JP" altLang="en-US" dirty="0" smtClean="0"/>
              <a:t>ある要因がそれ単独でもつ効果（主効果）に加えて，複数の要因が組み合わさることによって初めて生じる効果</a:t>
            </a:r>
            <a:r>
              <a:rPr lang="ja-JP" altLang="en-US" dirty="0" smtClean="0">
                <a:solidFill>
                  <a:srgbClr val="FF0000"/>
                </a:solidFill>
              </a:rPr>
              <a:t>（交互作用）</a:t>
            </a:r>
            <a:r>
              <a:rPr lang="ja-JP" altLang="en-US" dirty="0" smtClean="0"/>
              <a:t>を検討する必要がある</a:t>
            </a:r>
          </a:p>
        </p:txBody>
      </p:sp>
      <p:pic>
        <p:nvPicPr>
          <p:cNvPr id="8197" name="Picture 22"/>
          <p:cNvPicPr>
            <a:picLocks noChangeAspect="1" noChangeArrowheads="1"/>
          </p:cNvPicPr>
          <p:nvPr/>
        </p:nvPicPr>
        <p:blipFill>
          <a:blip r:embed="rId3" cstate="print"/>
          <a:srcRect/>
          <a:stretch>
            <a:fillRect/>
          </a:stretch>
        </p:blipFill>
        <p:spPr bwMode="auto">
          <a:xfrm>
            <a:off x="107950" y="3860800"/>
            <a:ext cx="8893175" cy="1800225"/>
          </a:xfrm>
          <a:prstGeom prst="rect">
            <a:avLst/>
          </a:prstGeom>
          <a:noFill/>
          <a:ln w="9525">
            <a:noFill/>
            <a:miter lim="800000"/>
            <a:headEnd/>
            <a:tailEnd/>
          </a:ln>
        </p:spPr>
      </p:pic>
    </p:spTree>
    <p:extLst>
      <p:ext uri="{BB962C8B-B14F-4D97-AF65-F5344CB8AC3E}">
        <p14:creationId xmlns:p14="http://schemas.microsoft.com/office/powerpoint/2010/main" val="3195827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交互作用とは</a:t>
            </a:r>
            <a:endParaRPr lang="ja-JP" altLang="en-US" dirty="0"/>
          </a:p>
        </p:txBody>
      </p:sp>
      <p:sp>
        <p:nvSpPr>
          <p:cNvPr id="3" name="コンテンツ プレースホルダ 2"/>
          <p:cNvSpPr>
            <a:spLocks noGrp="1"/>
          </p:cNvSpPr>
          <p:nvPr>
            <p:ph idx="1"/>
          </p:nvPr>
        </p:nvSpPr>
        <p:spPr/>
        <p:txBody>
          <a:bodyPr/>
          <a:lstStyle/>
          <a:p>
            <a:r>
              <a:rPr lang="ja-JP" altLang="en-US" dirty="0" smtClean="0"/>
              <a:t>「ただし，イケメンに限る」ということ</a:t>
            </a:r>
            <a:r>
              <a:rPr lang="en-US" altLang="ja-JP" dirty="0" smtClean="0"/>
              <a:t/>
            </a:r>
            <a:br>
              <a:rPr lang="en-US" altLang="ja-JP" dirty="0" smtClean="0"/>
            </a:br>
            <a:r>
              <a:rPr lang="ja-JP" altLang="en-US" dirty="0" smtClean="0"/>
              <a:t>（中西</a:t>
            </a:r>
            <a:r>
              <a:rPr lang="en-US" altLang="ja-JP" dirty="0" smtClean="0"/>
              <a:t>, 2013</a:t>
            </a:r>
            <a:r>
              <a:rPr lang="ja-JP" altLang="en-US" dirty="0" smtClean="0"/>
              <a:t>）</a:t>
            </a:r>
            <a:endParaRPr lang="en-US" altLang="ja-JP" dirty="0" smtClean="0"/>
          </a:p>
          <a:p>
            <a:endParaRPr lang="en-US" altLang="ja-JP" dirty="0"/>
          </a:p>
          <a:p>
            <a:r>
              <a:rPr lang="ja-JP" altLang="en-US" sz="2000" dirty="0" smtClean="0"/>
              <a:t>医者は非医師よりモテ</a:t>
            </a:r>
            <a:r>
              <a:rPr lang="ja-JP" altLang="en-US" sz="2000" dirty="0" err="1" smtClean="0"/>
              <a:t>る</a:t>
            </a:r>
            <a:r>
              <a:rPr lang="ja-JP" altLang="en-US" sz="2000" dirty="0" smtClean="0"/>
              <a:t>，というが，</a:t>
            </a:r>
            <a:r>
              <a:rPr lang="en-US" altLang="ja-JP" sz="2000" dirty="0"/>
              <a:t/>
            </a:r>
            <a:br>
              <a:rPr lang="en-US" altLang="ja-JP" sz="2000" dirty="0"/>
            </a:br>
            <a:r>
              <a:rPr lang="ja-JP" altLang="en-US" sz="2000" dirty="0" smtClean="0"/>
              <a:t>医者であれば誰でもモテ</a:t>
            </a:r>
            <a:r>
              <a:rPr lang="ja-JP" altLang="en-US" sz="2000" dirty="0" err="1" smtClean="0"/>
              <a:t>る</a:t>
            </a:r>
            <a:r>
              <a:rPr lang="ja-JP" altLang="en-US" sz="2000" dirty="0" smtClean="0"/>
              <a:t>わけではない</a:t>
            </a:r>
            <a:r>
              <a:rPr lang="en-US" altLang="ja-JP" sz="2000" dirty="0" smtClean="0"/>
              <a:t>?</a:t>
            </a:r>
          </a:p>
          <a:p>
            <a:pPr lvl="1"/>
            <a:r>
              <a:rPr lang="ja-JP" altLang="en-US" sz="1600" dirty="0" smtClean="0"/>
              <a:t>「医者であること」の主効果はたいしたことない</a:t>
            </a:r>
            <a:r>
              <a:rPr lang="en-US" altLang="ja-JP" sz="1600" dirty="0" smtClean="0"/>
              <a:t>?</a:t>
            </a:r>
            <a:br>
              <a:rPr lang="en-US" altLang="ja-JP" sz="1600" dirty="0" smtClean="0"/>
            </a:br>
            <a:endParaRPr lang="en-US" altLang="ja-JP" sz="1600" dirty="0" smtClean="0"/>
          </a:p>
          <a:p>
            <a:r>
              <a:rPr lang="ja-JP" altLang="en-US" sz="2000" dirty="0" smtClean="0"/>
              <a:t>イケメンはブサメンよりモテ</a:t>
            </a:r>
            <a:r>
              <a:rPr lang="ja-JP" altLang="en-US" sz="2000" dirty="0" err="1" smtClean="0"/>
              <a:t>る</a:t>
            </a:r>
            <a:r>
              <a:rPr lang="ja-JP" altLang="en-US" sz="2000" dirty="0" smtClean="0"/>
              <a:t>，というが，</a:t>
            </a:r>
            <a:r>
              <a:rPr lang="en-US" altLang="ja-JP" sz="2000" dirty="0" smtClean="0"/>
              <a:t/>
            </a:r>
            <a:br>
              <a:rPr lang="en-US" altLang="ja-JP" sz="2000" dirty="0" smtClean="0"/>
            </a:br>
            <a:r>
              <a:rPr lang="ja-JP" altLang="en-US" sz="2000" dirty="0" smtClean="0"/>
              <a:t>イケメンであれば誰でもモテ</a:t>
            </a:r>
            <a:r>
              <a:rPr lang="ja-JP" altLang="en-US" sz="2000" dirty="0" err="1" smtClean="0"/>
              <a:t>る</a:t>
            </a:r>
            <a:r>
              <a:rPr lang="ja-JP" altLang="en-US" sz="2000" dirty="0" smtClean="0"/>
              <a:t>わけでもない</a:t>
            </a:r>
            <a:r>
              <a:rPr lang="en-US" altLang="ja-JP" sz="2000" dirty="0" smtClean="0"/>
              <a:t>?</a:t>
            </a:r>
          </a:p>
          <a:p>
            <a:pPr lvl="1"/>
            <a:r>
              <a:rPr lang="ja-JP" altLang="en-US" sz="1600" dirty="0" smtClean="0"/>
              <a:t>「イケメンであること」の主効果はたいしたことない</a:t>
            </a:r>
            <a:r>
              <a:rPr lang="en-US" altLang="ja-JP" sz="1600" dirty="0" smtClean="0"/>
              <a:t>?</a:t>
            </a:r>
          </a:p>
          <a:p>
            <a:endParaRPr lang="en-US" altLang="ja-JP" sz="2000" dirty="0"/>
          </a:p>
          <a:p>
            <a:r>
              <a:rPr lang="ja-JP" altLang="en-US" sz="2000" dirty="0" smtClean="0"/>
              <a:t>モテ</a:t>
            </a:r>
            <a:r>
              <a:rPr lang="ja-JP" altLang="en-US" sz="2000" dirty="0" err="1" smtClean="0"/>
              <a:t>るのは</a:t>
            </a:r>
            <a:r>
              <a:rPr lang="ja-JP" altLang="en-US" sz="2000" dirty="0" smtClean="0"/>
              <a:t>「医者」かつ「イケメン」</a:t>
            </a:r>
            <a:endParaRPr lang="en-US" altLang="ja-JP" sz="2000" dirty="0" smtClean="0"/>
          </a:p>
          <a:p>
            <a:pPr lvl="1"/>
            <a:r>
              <a:rPr lang="ja-JP" altLang="en-US" sz="1600" dirty="0" smtClean="0"/>
              <a:t>二つが組み合わさると最強！これは間違いない</a:t>
            </a:r>
            <a:r>
              <a:rPr lang="en-US" altLang="ja-JP" sz="1600" dirty="0" smtClean="0"/>
              <a:t>!!</a:t>
            </a:r>
          </a:p>
        </p:txBody>
      </p:sp>
      <p:pic>
        <p:nvPicPr>
          <p:cNvPr id="2050" name="Picture 2" descr="http://stat.ameba.jp/user_images/20130906/06/surgery/e9/70/p/o072109921267421683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7440" y="576064"/>
            <a:ext cx="2073555" cy="285293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742" y="3501008"/>
            <a:ext cx="3012637" cy="3302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正方形/長方形 4"/>
          <p:cNvSpPr/>
          <p:nvPr/>
        </p:nvSpPr>
        <p:spPr>
          <a:xfrm>
            <a:off x="1619672" y="6453336"/>
            <a:ext cx="4032448" cy="261610"/>
          </a:xfrm>
          <a:prstGeom prst="rect">
            <a:avLst/>
          </a:prstGeom>
        </p:spPr>
        <p:txBody>
          <a:bodyPr wrap="square">
            <a:spAutoFit/>
          </a:bodyPr>
          <a:lstStyle/>
          <a:p>
            <a:r>
              <a:rPr lang="ja-JP" altLang="en-US" sz="1100" b="0" dirty="0" smtClean="0">
                <a:hlinkClick r:id="rId4"/>
              </a:rPr>
              <a:t>漫画出典：</a:t>
            </a:r>
            <a:r>
              <a:rPr lang="en-US" altLang="ja-JP" sz="1100" b="0" dirty="0" smtClean="0">
                <a:hlinkClick r:id="rId4"/>
              </a:rPr>
              <a:t>http</a:t>
            </a:r>
            <a:r>
              <a:rPr lang="en-US" altLang="ja-JP" sz="1100" b="0" dirty="0">
                <a:hlinkClick r:id="rId4"/>
              </a:rPr>
              <a:t>://ameblo.jp/surgery/entry-11607039925.html</a:t>
            </a:r>
            <a:endParaRPr lang="ja-JP" altLang="en-US" sz="1100" dirty="0"/>
          </a:p>
        </p:txBody>
      </p:sp>
    </p:spTree>
    <p:extLst>
      <p:ext uri="{BB962C8B-B14F-4D97-AF65-F5344CB8AC3E}">
        <p14:creationId xmlns:p14="http://schemas.microsoft.com/office/powerpoint/2010/main" val="215533503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主効果・交互作用の各種</a:t>
            </a:r>
            <a:r>
              <a:rPr kumimoji="1" lang="ja-JP" altLang="en-US" dirty="0" smtClean="0"/>
              <a:t>パターン</a:t>
            </a:r>
            <a:endParaRPr kumimoji="1" lang="ja-JP" altLang="en-US" dirty="0"/>
          </a:p>
        </p:txBody>
      </p:sp>
      <p:pic>
        <p:nvPicPr>
          <p:cNvPr id="2171" name="Picture 123" descr="http://i.gyazo.com/f761b74feeb50ab0019d563259e711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9719"/>
            <a:ext cx="8524875" cy="533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4174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主</a:t>
            </a:r>
            <a:r>
              <a:rPr lang="ja-JP" altLang="en-US" dirty="0" smtClean="0"/>
              <a:t>効果・交互</a:t>
            </a:r>
            <a:r>
              <a:rPr lang="ja-JP" altLang="en-US" dirty="0"/>
              <a:t>作用</a:t>
            </a:r>
            <a:r>
              <a:rPr lang="ja-JP" altLang="en-US" dirty="0" smtClean="0"/>
              <a:t>の各種パターン</a:t>
            </a:r>
            <a:endParaRPr kumimoji="1" lang="ja-JP" altLang="en-US" dirty="0"/>
          </a:p>
        </p:txBody>
      </p:sp>
      <p:pic>
        <p:nvPicPr>
          <p:cNvPr id="2171" name="Picture 123" descr="http://i.gyazo.com/f761b74feeb50ab0019d563259e711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9719"/>
            <a:ext cx="8524875" cy="53340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tat.ameba.jp/user_images/20130906/06/surgery/e9/70/p/o072109921267421683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4197" y="1564663"/>
            <a:ext cx="3744416" cy="515181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6372200" y="1597951"/>
            <a:ext cx="2548211" cy="5225769"/>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p:nvSpPr>
        <p:spPr>
          <a:xfrm>
            <a:off x="98325" y="1340768"/>
            <a:ext cx="2548211" cy="295232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tx1"/>
                </a:solidFill>
              </a:rPr>
              <a:t>要因</a:t>
            </a:r>
            <a:r>
              <a:rPr lang="en-US" altLang="ja-JP" b="1" dirty="0">
                <a:solidFill>
                  <a:schemeClr val="tx1"/>
                </a:solidFill>
              </a:rPr>
              <a:t>A</a:t>
            </a:r>
            <a:r>
              <a:rPr lang="ja-JP" altLang="en-US" b="1" dirty="0">
                <a:solidFill>
                  <a:schemeClr val="tx1"/>
                </a:solidFill>
              </a:rPr>
              <a:t>：容姿</a:t>
            </a:r>
            <a:endParaRPr lang="en-US" altLang="ja-JP" b="1" dirty="0">
              <a:solidFill>
                <a:schemeClr val="tx1"/>
              </a:solidFill>
            </a:endParaRPr>
          </a:p>
          <a:p>
            <a:pPr algn="ctr"/>
            <a:r>
              <a:rPr lang="ja-JP" altLang="en-US" b="1" dirty="0">
                <a:solidFill>
                  <a:schemeClr val="tx1"/>
                </a:solidFill>
              </a:rPr>
              <a:t>（</a:t>
            </a:r>
            <a:r>
              <a:rPr lang="en-US" altLang="ja-JP" b="1" dirty="0">
                <a:solidFill>
                  <a:schemeClr val="tx1"/>
                </a:solidFill>
              </a:rPr>
              <a:t>1</a:t>
            </a:r>
            <a:r>
              <a:rPr lang="ja-JP" altLang="en-US" b="1" dirty="0">
                <a:solidFill>
                  <a:schemeClr val="tx1"/>
                </a:solidFill>
              </a:rPr>
              <a:t>ｲｹﾒﾝ</a:t>
            </a:r>
            <a:r>
              <a:rPr lang="en-US" altLang="ja-JP" b="1" dirty="0">
                <a:solidFill>
                  <a:schemeClr val="tx1"/>
                </a:solidFill>
              </a:rPr>
              <a:t>,2</a:t>
            </a:r>
            <a:r>
              <a:rPr lang="ja-JP" altLang="en-US" b="1" dirty="0">
                <a:solidFill>
                  <a:schemeClr val="tx1"/>
                </a:solidFill>
              </a:rPr>
              <a:t>ﾌﾞｻﾒﾝ）</a:t>
            </a:r>
            <a:r>
              <a:rPr lang="en-US" altLang="ja-JP" b="1" dirty="0">
                <a:solidFill>
                  <a:schemeClr val="tx1"/>
                </a:solidFill>
              </a:rPr>
              <a:t> </a:t>
            </a:r>
          </a:p>
          <a:p>
            <a:pPr algn="ctr"/>
            <a:endParaRPr lang="en-US" altLang="ja-JP" sz="1000" b="1" dirty="0">
              <a:solidFill>
                <a:schemeClr val="tx1"/>
              </a:solidFill>
            </a:endParaRPr>
          </a:p>
          <a:p>
            <a:pPr algn="ctr"/>
            <a:r>
              <a:rPr lang="ja-JP" altLang="en-US" b="1" dirty="0" smtClean="0">
                <a:solidFill>
                  <a:schemeClr val="tx1"/>
                </a:solidFill>
              </a:rPr>
              <a:t>要因</a:t>
            </a:r>
            <a:r>
              <a:rPr lang="en-US" altLang="ja-JP" b="1" dirty="0" smtClean="0">
                <a:solidFill>
                  <a:schemeClr val="tx1"/>
                </a:solidFill>
              </a:rPr>
              <a:t>B</a:t>
            </a:r>
            <a:r>
              <a:rPr lang="ja-JP" altLang="en-US" b="1" dirty="0" smtClean="0">
                <a:solidFill>
                  <a:schemeClr val="tx1"/>
                </a:solidFill>
              </a:rPr>
              <a:t>：職業</a:t>
            </a:r>
            <a:endParaRPr lang="en-US" altLang="ja-JP" b="1" dirty="0" smtClean="0">
              <a:solidFill>
                <a:schemeClr val="tx1"/>
              </a:solidFill>
            </a:endParaRPr>
          </a:p>
          <a:p>
            <a:pPr algn="ctr"/>
            <a:r>
              <a:rPr lang="ja-JP" altLang="en-US" b="1" dirty="0" smtClean="0">
                <a:solidFill>
                  <a:schemeClr val="tx1"/>
                </a:solidFill>
              </a:rPr>
              <a:t>（</a:t>
            </a:r>
            <a:r>
              <a:rPr lang="en-US" altLang="ja-JP" b="1" dirty="0">
                <a:solidFill>
                  <a:schemeClr val="tx1"/>
                </a:solidFill>
              </a:rPr>
              <a:t>1</a:t>
            </a:r>
            <a:r>
              <a:rPr lang="ja-JP" altLang="en-US" b="1" dirty="0" smtClean="0">
                <a:solidFill>
                  <a:schemeClr val="tx1"/>
                </a:solidFill>
              </a:rPr>
              <a:t>医師</a:t>
            </a:r>
            <a:r>
              <a:rPr lang="en-US" altLang="ja-JP" b="1" dirty="0" smtClean="0">
                <a:solidFill>
                  <a:schemeClr val="tx1"/>
                </a:solidFill>
              </a:rPr>
              <a:t>,2</a:t>
            </a:r>
            <a:r>
              <a:rPr lang="ja-JP" altLang="en-US" b="1" dirty="0" smtClean="0">
                <a:solidFill>
                  <a:schemeClr val="tx1"/>
                </a:solidFill>
              </a:rPr>
              <a:t>非医師）</a:t>
            </a:r>
            <a:endParaRPr lang="en-US" altLang="ja-JP" b="1" dirty="0" smtClean="0">
              <a:solidFill>
                <a:schemeClr val="tx1"/>
              </a:solidFill>
            </a:endParaRPr>
          </a:p>
          <a:p>
            <a:pPr algn="ctr"/>
            <a:endParaRPr lang="en-US" altLang="ja-JP" b="1" dirty="0" smtClean="0">
              <a:solidFill>
                <a:schemeClr val="tx1"/>
              </a:solidFill>
            </a:endParaRPr>
          </a:p>
          <a:p>
            <a:pPr algn="ctr"/>
            <a:r>
              <a:rPr lang="ja-JP" altLang="en-US" b="1" dirty="0" smtClean="0">
                <a:solidFill>
                  <a:schemeClr val="tx1"/>
                </a:solidFill>
              </a:rPr>
              <a:t>→医師でｲｹﾒﾝが最強</a:t>
            </a:r>
            <a:endParaRPr lang="en-US" altLang="ja-JP" b="1" dirty="0">
              <a:solidFill>
                <a:schemeClr val="tx1"/>
              </a:solidFill>
            </a:endParaRPr>
          </a:p>
          <a:p>
            <a:pPr algn="ctr"/>
            <a:endParaRPr kumimoji="1" lang="ja-JP" altLang="en-US" dirty="0"/>
          </a:p>
        </p:txBody>
      </p:sp>
      <p:sp>
        <p:nvSpPr>
          <p:cNvPr id="7" name="正方形/長方形 6"/>
          <p:cNvSpPr/>
          <p:nvPr/>
        </p:nvSpPr>
        <p:spPr>
          <a:xfrm>
            <a:off x="242218" y="1482841"/>
            <a:ext cx="2376264" cy="52997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9195463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主効果・交互作用の各種パターン</a:t>
            </a:r>
            <a:endParaRPr kumimoji="1" lang="ja-JP" altLang="en-US" dirty="0"/>
          </a:p>
        </p:txBody>
      </p:sp>
      <p:pic>
        <p:nvPicPr>
          <p:cNvPr id="2171" name="Picture 123" descr="http://i.gyazo.com/f761b74feeb50ab0019d563259e711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9719"/>
            <a:ext cx="8524875" cy="53340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628800"/>
            <a:ext cx="6192688" cy="4794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6536110" y="4077072"/>
            <a:ext cx="2376264" cy="26670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solidFill>
                  <a:schemeClr val="tx1"/>
                </a:solidFill>
              </a:rPr>
              <a:t>要因</a:t>
            </a:r>
            <a:r>
              <a:rPr kumimoji="1" lang="en-US" altLang="ja-JP" sz="1600" b="1" dirty="0" smtClean="0">
                <a:solidFill>
                  <a:schemeClr val="tx1"/>
                </a:solidFill>
              </a:rPr>
              <a:t>A</a:t>
            </a:r>
            <a:r>
              <a:rPr kumimoji="1" lang="ja-JP" altLang="en-US" sz="1600" b="1" dirty="0" smtClean="0">
                <a:solidFill>
                  <a:schemeClr val="tx1"/>
                </a:solidFill>
              </a:rPr>
              <a:t>：容姿</a:t>
            </a:r>
            <a:endParaRPr kumimoji="1" lang="en-US" altLang="ja-JP" sz="1600" b="1" dirty="0" smtClean="0">
              <a:solidFill>
                <a:schemeClr val="tx1"/>
              </a:solidFill>
            </a:endParaRPr>
          </a:p>
          <a:p>
            <a:pPr algn="ctr"/>
            <a:r>
              <a:rPr lang="ja-JP" altLang="en-US" sz="1600" b="1" dirty="0" smtClean="0">
                <a:solidFill>
                  <a:schemeClr val="tx1"/>
                </a:solidFill>
              </a:rPr>
              <a:t>（</a:t>
            </a:r>
            <a:r>
              <a:rPr lang="en-US" altLang="ja-JP" sz="1600" b="1" dirty="0" smtClean="0">
                <a:solidFill>
                  <a:schemeClr val="tx1"/>
                </a:solidFill>
              </a:rPr>
              <a:t>1</a:t>
            </a:r>
            <a:r>
              <a:rPr lang="ja-JP" altLang="en-US" sz="1600" b="1" dirty="0">
                <a:solidFill>
                  <a:schemeClr val="tx1"/>
                </a:solidFill>
              </a:rPr>
              <a:t>ｲｹﾒﾝ</a:t>
            </a:r>
            <a:r>
              <a:rPr lang="en-US" altLang="ja-JP" sz="1600" b="1" dirty="0">
                <a:solidFill>
                  <a:schemeClr val="tx1"/>
                </a:solidFill>
              </a:rPr>
              <a:t>,2</a:t>
            </a:r>
            <a:r>
              <a:rPr lang="ja-JP" altLang="en-US" sz="1600" b="1" dirty="0" smtClean="0">
                <a:solidFill>
                  <a:schemeClr val="tx1"/>
                </a:solidFill>
              </a:rPr>
              <a:t>ﾌﾞｻﾒﾝ</a:t>
            </a:r>
            <a:r>
              <a:rPr lang="ja-JP" altLang="en-US" sz="1600" b="1" dirty="0">
                <a:solidFill>
                  <a:schemeClr val="tx1"/>
                </a:solidFill>
              </a:rPr>
              <a:t>）</a:t>
            </a:r>
            <a:r>
              <a:rPr lang="en-US" altLang="ja-JP" sz="1600" b="1" dirty="0" smtClean="0">
                <a:solidFill>
                  <a:schemeClr val="tx1"/>
                </a:solidFill>
              </a:rPr>
              <a:t> </a:t>
            </a:r>
          </a:p>
          <a:p>
            <a:pPr algn="ctr"/>
            <a:endParaRPr kumimoji="1" lang="en-US" altLang="ja-JP" sz="900" b="1" dirty="0" smtClean="0">
              <a:solidFill>
                <a:schemeClr val="tx1"/>
              </a:solidFill>
            </a:endParaRPr>
          </a:p>
          <a:p>
            <a:pPr algn="ctr"/>
            <a:r>
              <a:rPr kumimoji="1" lang="ja-JP" altLang="en-US" sz="1600" b="1" dirty="0" smtClean="0">
                <a:solidFill>
                  <a:schemeClr val="tx1"/>
                </a:solidFill>
              </a:rPr>
              <a:t>要因</a:t>
            </a:r>
            <a:r>
              <a:rPr kumimoji="1" lang="en-US" altLang="ja-JP" sz="1600" b="1" dirty="0" smtClean="0">
                <a:solidFill>
                  <a:schemeClr val="tx1"/>
                </a:solidFill>
              </a:rPr>
              <a:t>B</a:t>
            </a:r>
          </a:p>
          <a:p>
            <a:pPr algn="ctr"/>
            <a:r>
              <a:rPr kumimoji="1" lang="ja-JP" altLang="en-US" sz="1600" b="1" dirty="0" smtClean="0">
                <a:solidFill>
                  <a:schemeClr val="tx1"/>
                </a:solidFill>
              </a:rPr>
              <a:t>シャツのデザイン</a:t>
            </a:r>
            <a:endParaRPr kumimoji="1" lang="en-US" altLang="ja-JP" sz="1600" b="1" dirty="0" smtClean="0">
              <a:solidFill>
                <a:schemeClr val="tx1"/>
              </a:solidFill>
            </a:endParaRPr>
          </a:p>
          <a:p>
            <a:pPr algn="ctr"/>
            <a:endParaRPr lang="en-US" altLang="ja-JP" sz="900" b="1" dirty="0">
              <a:solidFill>
                <a:schemeClr val="tx1"/>
              </a:solidFill>
            </a:endParaRPr>
          </a:p>
          <a:p>
            <a:pPr algn="ctr"/>
            <a:r>
              <a:rPr kumimoji="1" lang="ja-JP" altLang="en-US" sz="1600" b="1" dirty="0" smtClean="0">
                <a:solidFill>
                  <a:schemeClr val="tx1"/>
                </a:solidFill>
              </a:rPr>
              <a:t>→イケメンは何を</a:t>
            </a:r>
            <a:r>
              <a:rPr kumimoji="1" lang="en-US" altLang="ja-JP" sz="1600" b="1" dirty="0" smtClean="0">
                <a:solidFill>
                  <a:schemeClr val="tx1"/>
                </a:solidFill>
              </a:rPr>
              <a:t/>
            </a:r>
            <a:br>
              <a:rPr kumimoji="1" lang="en-US" altLang="ja-JP" sz="1600" b="1" dirty="0" smtClean="0">
                <a:solidFill>
                  <a:schemeClr val="tx1"/>
                </a:solidFill>
              </a:rPr>
            </a:br>
            <a:r>
              <a:rPr kumimoji="1" lang="ja-JP" altLang="en-US" sz="1600" b="1" dirty="0" smtClean="0">
                <a:solidFill>
                  <a:schemeClr val="tx1"/>
                </a:solidFill>
              </a:rPr>
              <a:t>着てようがモテ</a:t>
            </a:r>
            <a:r>
              <a:rPr kumimoji="1" lang="ja-JP" altLang="en-US" sz="1600" b="1" dirty="0" err="1" smtClean="0">
                <a:solidFill>
                  <a:schemeClr val="tx1"/>
                </a:solidFill>
              </a:rPr>
              <a:t>る</a:t>
            </a:r>
            <a:endParaRPr kumimoji="1" lang="en-US" altLang="ja-JP" sz="1600" b="1" dirty="0" smtClean="0">
              <a:solidFill>
                <a:schemeClr val="tx1"/>
              </a:solidFill>
            </a:endParaRPr>
          </a:p>
          <a:p>
            <a:pPr algn="ctr"/>
            <a:endParaRPr kumimoji="1" lang="en-US" altLang="ja-JP" sz="1400" b="1" dirty="0" smtClean="0">
              <a:solidFill>
                <a:schemeClr val="tx1"/>
              </a:solidFill>
            </a:endParaRPr>
          </a:p>
          <a:p>
            <a:pPr algn="ctr"/>
            <a:r>
              <a:rPr kumimoji="1" lang="ja-JP" altLang="en-US" sz="1400" b="1" dirty="0" smtClean="0">
                <a:solidFill>
                  <a:schemeClr val="tx1"/>
                </a:solidFill>
              </a:rPr>
              <a:t>これは</a:t>
            </a:r>
            <a:r>
              <a:rPr kumimoji="1" lang="ja-JP" altLang="en-US" sz="1400" b="1" dirty="0" smtClean="0">
                <a:solidFill>
                  <a:srgbClr val="FF0000"/>
                </a:solidFill>
              </a:rPr>
              <a:t>「容姿」の主効果</a:t>
            </a:r>
            <a:r>
              <a:rPr kumimoji="1" lang="ja-JP" altLang="en-US" sz="1400" b="1" dirty="0" smtClean="0">
                <a:solidFill>
                  <a:schemeClr val="tx1"/>
                </a:solidFill>
              </a:rPr>
              <a:t>で，</a:t>
            </a:r>
            <a:endParaRPr kumimoji="1" lang="en-US" altLang="ja-JP" sz="1400" b="1" dirty="0" smtClean="0">
              <a:solidFill>
                <a:schemeClr val="tx1"/>
              </a:solidFill>
            </a:endParaRPr>
          </a:p>
          <a:p>
            <a:pPr algn="ctr"/>
            <a:r>
              <a:rPr kumimoji="1" lang="ja-JP" altLang="en-US" sz="1400" b="1" dirty="0" smtClean="0">
                <a:solidFill>
                  <a:schemeClr val="tx1"/>
                </a:solidFill>
              </a:rPr>
              <a:t>「シャツのデザイン」との</a:t>
            </a:r>
            <a:r>
              <a:rPr kumimoji="1" lang="en-US" altLang="ja-JP" sz="1400" b="1" dirty="0" smtClean="0">
                <a:solidFill>
                  <a:schemeClr val="tx1"/>
                </a:solidFill>
              </a:rPr>
              <a:t/>
            </a:r>
            <a:br>
              <a:rPr kumimoji="1" lang="en-US" altLang="ja-JP" sz="1400" b="1" dirty="0" smtClean="0">
                <a:solidFill>
                  <a:schemeClr val="tx1"/>
                </a:solidFill>
              </a:rPr>
            </a:br>
            <a:r>
              <a:rPr kumimoji="1" lang="ja-JP" altLang="en-US" sz="1400" b="1" dirty="0" smtClean="0">
                <a:solidFill>
                  <a:schemeClr val="tx1"/>
                </a:solidFill>
              </a:rPr>
              <a:t>交互作用ではない</a:t>
            </a:r>
            <a:endParaRPr kumimoji="1" lang="en-US" altLang="ja-JP" sz="1400" b="1" dirty="0" smtClean="0">
              <a:solidFill>
                <a:schemeClr val="tx1"/>
              </a:solidFill>
            </a:endParaRPr>
          </a:p>
        </p:txBody>
      </p:sp>
      <p:sp>
        <p:nvSpPr>
          <p:cNvPr id="6" name="テキスト ボックス 5"/>
          <p:cNvSpPr txBox="1"/>
          <p:nvPr/>
        </p:nvSpPr>
        <p:spPr>
          <a:xfrm>
            <a:off x="6516216" y="1988840"/>
            <a:ext cx="430887" cy="707886"/>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vert="eaVert" wrap="none" rtlCol="0">
            <a:spAutoFit/>
          </a:bodyPr>
          <a:lstStyle/>
          <a:p>
            <a:r>
              <a:rPr kumimoji="1" lang="ja-JP" altLang="en-US" sz="1600" dirty="0" smtClean="0">
                <a:latin typeface="+mn-ea"/>
                <a:ea typeface="+mn-ea"/>
              </a:rPr>
              <a:t>モテ度</a:t>
            </a:r>
            <a:endParaRPr kumimoji="1" lang="ja-JP" altLang="en-US" sz="1600" dirty="0">
              <a:latin typeface="+mn-ea"/>
              <a:ea typeface="+mn-ea"/>
            </a:endParaRPr>
          </a:p>
        </p:txBody>
      </p:sp>
      <p:sp>
        <p:nvSpPr>
          <p:cNvPr id="4" name="正方形/長方形 3"/>
          <p:cNvSpPr/>
          <p:nvPr/>
        </p:nvSpPr>
        <p:spPr>
          <a:xfrm>
            <a:off x="6536110" y="1524000"/>
            <a:ext cx="2376264" cy="529972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628311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ja-JP" smtClean="0"/>
              <a:t>2</a:t>
            </a:r>
            <a:r>
              <a:rPr lang="ja-JP" altLang="en-US" smtClean="0"/>
              <a:t>要因分散分析の例</a:t>
            </a:r>
          </a:p>
        </p:txBody>
      </p:sp>
      <p:sp>
        <p:nvSpPr>
          <p:cNvPr id="9219" name="Rectangle 3"/>
          <p:cNvSpPr>
            <a:spLocks noGrp="1" noChangeArrowheads="1"/>
          </p:cNvSpPr>
          <p:nvPr>
            <p:ph idx="1"/>
          </p:nvPr>
        </p:nvSpPr>
        <p:spPr>
          <a:xfrm>
            <a:off x="457200" y="1600200"/>
            <a:ext cx="8435280" cy="4876800"/>
          </a:xfrm>
        </p:spPr>
        <p:txBody>
          <a:bodyPr/>
          <a:lstStyle/>
          <a:p>
            <a:pPr eaLnBrk="1" hangingPunct="1"/>
            <a:r>
              <a:rPr lang="ja-JP" altLang="en-US" dirty="0" smtClean="0"/>
              <a:t>性別と恋人有無による主観的幸福感得点の違い（主効果）</a:t>
            </a:r>
          </a:p>
          <a:p>
            <a:pPr eaLnBrk="1" hangingPunct="1"/>
            <a:endParaRPr lang="ja-JP" altLang="en-US" dirty="0" smtClean="0"/>
          </a:p>
          <a:p>
            <a:pPr eaLnBrk="1" hangingPunct="1"/>
            <a:endParaRPr lang="ja-JP" altLang="en-US" dirty="0" smtClean="0"/>
          </a:p>
          <a:p>
            <a:pPr eaLnBrk="1" hangingPunct="1"/>
            <a:endParaRPr lang="ja-JP" altLang="en-US" dirty="0" smtClean="0"/>
          </a:p>
          <a:p>
            <a:pPr eaLnBrk="1" hangingPunct="1"/>
            <a:endParaRPr lang="ja-JP" altLang="en-US" dirty="0" smtClean="0"/>
          </a:p>
          <a:p>
            <a:pPr eaLnBrk="1" hangingPunct="1">
              <a:buFont typeface="Wingdings" pitchFamily="2" charset="2"/>
              <a:buNone/>
            </a:pPr>
            <a:endParaRPr lang="ja-JP" altLang="en-US" dirty="0" smtClean="0"/>
          </a:p>
        </p:txBody>
      </p:sp>
      <p:graphicFrame>
        <p:nvGraphicFramePr>
          <p:cNvPr id="289866" name="Group 74"/>
          <p:cNvGraphicFramePr>
            <a:graphicFrameLocks noGrp="1"/>
          </p:cNvGraphicFramePr>
          <p:nvPr>
            <p:extLst/>
          </p:nvPr>
        </p:nvGraphicFramePr>
        <p:xfrm>
          <a:off x="457199" y="2420962"/>
          <a:ext cx="6107112" cy="2449513"/>
        </p:xfrm>
        <a:graphic>
          <a:graphicData uri="http://schemas.openxmlformats.org/drawingml/2006/table">
            <a:tbl>
              <a:tblPr/>
              <a:tblGrid>
                <a:gridCol w="1527913">
                  <a:extLst>
                    <a:ext uri="{9D8B030D-6E8A-4147-A177-3AD203B41FA5}">
                      <a16:colId xmlns:a16="http://schemas.microsoft.com/office/drawing/2014/main" val="20000"/>
                    </a:ext>
                  </a:extLst>
                </a:gridCol>
                <a:gridCol w="1526400">
                  <a:extLst>
                    <a:ext uri="{9D8B030D-6E8A-4147-A177-3AD203B41FA5}">
                      <a16:colId xmlns:a16="http://schemas.microsoft.com/office/drawing/2014/main" val="20001"/>
                    </a:ext>
                  </a:extLst>
                </a:gridCol>
                <a:gridCol w="1526399">
                  <a:extLst>
                    <a:ext uri="{9D8B030D-6E8A-4147-A177-3AD203B41FA5}">
                      <a16:colId xmlns:a16="http://schemas.microsoft.com/office/drawing/2014/main" val="20002"/>
                    </a:ext>
                  </a:extLst>
                </a:gridCol>
                <a:gridCol w="1526400">
                  <a:extLst>
                    <a:ext uri="{9D8B030D-6E8A-4147-A177-3AD203B41FA5}">
                      <a16:colId xmlns:a16="http://schemas.microsoft.com/office/drawing/2014/main" val="20003"/>
                    </a:ext>
                  </a:extLst>
                </a:gridCol>
              </a:tblGrid>
              <a:tr h="612775">
                <a:tc rowSpan="2"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dirty="0" smtClean="0">
                          <a:ln>
                            <a:noFill/>
                          </a:ln>
                          <a:solidFill>
                            <a:schemeClr val="tx1"/>
                          </a:solidFill>
                          <a:effectLst/>
                          <a:latin typeface="+mn-lt"/>
                          <a:ea typeface="+mn-ea"/>
                        </a:rPr>
                        <a:t>主観的幸福感</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dirty="0" smtClean="0">
                          <a:ln>
                            <a:noFill/>
                          </a:ln>
                          <a:solidFill>
                            <a:schemeClr val="tx1"/>
                          </a:solidFill>
                          <a:effectLst/>
                          <a:latin typeface="+mn-lt"/>
                          <a:ea typeface="+mn-ea"/>
                        </a:rPr>
                        <a:t>得点</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hMerge="1">
                  <a:txBody>
                    <a:bodyPr/>
                    <a:lstStyle/>
                    <a:p>
                      <a:endParaRPr kumimoji="1" lang="ja-JP"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smtClean="0">
                          <a:ln>
                            <a:noFill/>
                          </a:ln>
                          <a:solidFill>
                            <a:schemeClr val="tx1"/>
                          </a:solidFill>
                          <a:effectLst/>
                          <a:latin typeface="+mn-lt"/>
                          <a:ea typeface="+mn-ea"/>
                        </a:rPr>
                        <a:t>性別</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extLst>
                  <a:ext uri="{0D108BD9-81ED-4DB2-BD59-A6C34878D82A}">
                    <a16:rowId xmlns:a16="http://schemas.microsoft.com/office/drawing/2014/main" val="10000"/>
                  </a:ext>
                </a:extLst>
              </a:tr>
              <a:tr h="611188">
                <a:tc gridSpan="2" vMerge="1">
                  <a:txBody>
                    <a:bodyPr/>
                    <a:lstStyle/>
                    <a:p>
                      <a:endParaRPr kumimoji="1" lang="ja-JP" altLang="en-US"/>
                    </a:p>
                  </a:txBody>
                  <a:tcPr/>
                </a:tc>
                <a:tc hMerge="1"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smtClean="0">
                          <a:ln>
                            <a:noFill/>
                          </a:ln>
                          <a:solidFill>
                            <a:schemeClr val="tx1"/>
                          </a:solidFill>
                          <a:effectLst/>
                          <a:latin typeface="+mn-lt"/>
                          <a:ea typeface="+mn-ea"/>
                        </a:rPr>
                        <a:t>男性</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smtClean="0">
                          <a:ln>
                            <a:noFill/>
                          </a:ln>
                          <a:solidFill>
                            <a:schemeClr val="tx1"/>
                          </a:solidFill>
                          <a:effectLst/>
                          <a:latin typeface="+mn-lt"/>
                          <a:ea typeface="+mn-ea"/>
                        </a:rPr>
                        <a:t>女性</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99"/>
                    </a:solidFill>
                  </a:tcPr>
                </a:tc>
                <a:extLst>
                  <a:ext uri="{0D108BD9-81ED-4DB2-BD59-A6C34878D82A}">
                    <a16:rowId xmlns:a16="http://schemas.microsoft.com/office/drawing/2014/main" val="10001"/>
                  </a:ext>
                </a:extLst>
              </a:tr>
              <a:tr h="612775">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dirty="0" smtClean="0">
                          <a:ln>
                            <a:noFill/>
                          </a:ln>
                          <a:solidFill>
                            <a:schemeClr val="tx1"/>
                          </a:solidFill>
                          <a:effectLst/>
                          <a:latin typeface="+mn-lt"/>
                          <a:ea typeface="+mn-ea"/>
                        </a:rPr>
                        <a:t>恋人の</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dirty="0" smtClean="0">
                          <a:ln>
                            <a:noFill/>
                          </a:ln>
                          <a:solidFill>
                            <a:schemeClr val="tx1"/>
                          </a:solidFill>
                          <a:effectLst/>
                          <a:latin typeface="+mn-lt"/>
                          <a:ea typeface="+mn-ea"/>
                        </a:rPr>
                        <a:t>有無</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smtClean="0">
                          <a:ln>
                            <a:noFill/>
                          </a:ln>
                          <a:solidFill>
                            <a:schemeClr val="tx1"/>
                          </a:solidFill>
                          <a:effectLst/>
                          <a:latin typeface="+mn-lt"/>
                          <a:ea typeface="+mn-ea"/>
                        </a:rPr>
                        <a:t>恋人あり</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99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400" b="0" i="0" u="none" strike="noStrike" cap="none" normalizeH="0" baseline="0" smtClean="0">
                          <a:ln>
                            <a:noFill/>
                          </a:ln>
                          <a:solidFill>
                            <a:schemeClr val="tx1"/>
                          </a:solidFill>
                          <a:effectLst/>
                          <a:latin typeface="+mn-lt"/>
                          <a:ea typeface="+mn-ea"/>
                        </a:rPr>
                        <a:t>15.0</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400" b="0" i="0" u="none" strike="noStrike" cap="none" normalizeH="0" baseline="0" smtClean="0">
                          <a:ln>
                            <a:noFill/>
                          </a:ln>
                          <a:solidFill>
                            <a:schemeClr val="tx1"/>
                          </a:solidFill>
                          <a:effectLst/>
                          <a:latin typeface="+mn-lt"/>
                          <a:ea typeface="+mn-ea"/>
                        </a:rPr>
                        <a:t>18.2</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612775">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smtClean="0">
                          <a:ln>
                            <a:noFill/>
                          </a:ln>
                          <a:solidFill>
                            <a:schemeClr val="tx1"/>
                          </a:solidFill>
                          <a:effectLst/>
                          <a:latin typeface="+mn-lt"/>
                          <a:ea typeface="+mn-ea"/>
                        </a:rPr>
                        <a:t>恋人なし</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CC6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400" b="0" i="0" u="none" strike="noStrike" cap="none" normalizeH="0" baseline="0" smtClean="0">
                          <a:ln>
                            <a:noFill/>
                          </a:ln>
                          <a:solidFill>
                            <a:schemeClr val="tx1"/>
                          </a:solidFill>
                          <a:effectLst/>
                          <a:latin typeface="+mn-lt"/>
                          <a:ea typeface="+mn-ea"/>
                        </a:rPr>
                        <a:t>13.8</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400" b="0" i="0" u="none" strike="noStrike" cap="none" normalizeH="0" baseline="0" dirty="0" smtClean="0">
                          <a:ln>
                            <a:noFill/>
                          </a:ln>
                          <a:solidFill>
                            <a:schemeClr val="tx1"/>
                          </a:solidFill>
                          <a:effectLst/>
                          <a:latin typeface="+mn-lt"/>
                          <a:ea typeface="+mn-ea"/>
                        </a:rPr>
                        <a:t>14.3</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289868" name="Group 76"/>
          <p:cNvGraphicFramePr>
            <a:graphicFrameLocks noGrp="1"/>
          </p:cNvGraphicFramePr>
          <p:nvPr>
            <p:extLst/>
          </p:nvPr>
        </p:nvGraphicFramePr>
        <p:xfrm>
          <a:off x="3491880" y="4868887"/>
          <a:ext cx="3072433" cy="592138"/>
        </p:xfrm>
        <a:graphic>
          <a:graphicData uri="http://schemas.openxmlformats.org/drawingml/2006/table">
            <a:tbl>
              <a:tblPr/>
              <a:tblGrid>
                <a:gridCol w="1536216">
                  <a:extLst>
                    <a:ext uri="{9D8B030D-6E8A-4147-A177-3AD203B41FA5}">
                      <a16:colId xmlns:a16="http://schemas.microsoft.com/office/drawing/2014/main" val="20000"/>
                    </a:ext>
                  </a:extLst>
                </a:gridCol>
                <a:gridCol w="1536217">
                  <a:extLst>
                    <a:ext uri="{9D8B030D-6E8A-4147-A177-3AD203B41FA5}">
                      <a16:colId xmlns:a16="http://schemas.microsoft.com/office/drawing/2014/main" val="20001"/>
                    </a:ext>
                  </a:extLst>
                </a:gridCol>
              </a:tblGrid>
              <a:tr h="592138">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400" b="0" i="0" u="none" strike="noStrike" cap="none" normalizeH="0" baseline="0" dirty="0" smtClean="0">
                          <a:ln>
                            <a:noFill/>
                          </a:ln>
                          <a:solidFill>
                            <a:schemeClr val="tx1"/>
                          </a:solidFill>
                          <a:effectLst/>
                          <a:latin typeface="+mn-lt"/>
                          <a:ea typeface="MS UI Gothic" pitchFamily="50" charset="-128"/>
                        </a:rPr>
                        <a:t>14.4</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CCFF"/>
                    </a:solid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400" b="0" i="0" u="none" strike="noStrike" cap="none" normalizeH="0" baseline="0" dirty="0" smtClean="0">
                          <a:ln>
                            <a:noFill/>
                          </a:ln>
                          <a:solidFill>
                            <a:schemeClr val="tx1"/>
                          </a:solidFill>
                          <a:effectLst/>
                          <a:latin typeface="+mn-lt"/>
                          <a:ea typeface="MS UI Gothic" pitchFamily="50" charset="-128"/>
                        </a:rPr>
                        <a:t>16.3</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99FF99"/>
                    </a:solidFill>
                  </a:tcPr>
                </a:tc>
                <a:extLst>
                  <a:ext uri="{0D108BD9-81ED-4DB2-BD59-A6C34878D82A}">
                    <a16:rowId xmlns:a16="http://schemas.microsoft.com/office/drawing/2014/main" val="10000"/>
                  </a:ext>
                </a:extLst>
              </a:tr>
            </a:tbl>
          </a:graphicData>
        </a:graphic>
      </p:graphicFrame>
      <p:graphicFrame>
        <p:nvGraphicFramePr>
          <p:cNvPr id="289864" name="Group 72"/>
          <p:cNvGraphicFramePr>
            <a:graphicFrameLocks noGrp="1"/>
          </p:cNvGraphicFramePr>
          <p:nvPr>
            <p:extLst/>
          </p:nvPr>
        </p:nvGraphicFramePr>
        <p:xfrm>
          <a:off x="6564313" y="3644924"/>
          <a:ext cx="1608137" cy="1239838"/>
        </p:xfrm>
        <a:graphic>
          <a:graphicData uri="http://schemas.openxmlformats.org/drawingml/2006/table">
            <a:tbl>
              <a:tblPr/>
              <a:tblGrid>
                <a:gridCol w="1608137">
                  <a:extLst>
                    <a:ext uri="{9D8B030D-6E8A-4147-A177-3AD203B41FA5}">
                      <a16:colId xmlns:a16="http://schemas.microsoft.com/office/drawing/2014/main" val="20000"/>
                    </a:ext>
                  </a:extLst>
                </a:gridCol>
              </a:tblGrid>
              <a:tr h="620713">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400" b="0" i="0" u="none" strike="noStrike" cap="none" normalizeH="0" baseline="0" dirty="0" smtClean="0">
                          <a:ln>
                            <a:noFill/>
                          </a:ln>
                          <a:solidFill>
                            <a:schemeClr val="tx1"/>
                          </a:solidFill>
                          <a:effectLst/>
                          <a:latin typeface="+mn-lt"/>
                          <a:ea typeface="MS UI Gothic" pitchFamily="50" charset="-128"/>
                        </a:rPr>
                        <a:t>16.6</a:t>
                      </a:r>
                    </a:p>
                  </a:txBody>
                  <a:tcPr marL="90000" marR="90000" marT="46800" marB="46800" anchor="ctr" anchorCtr="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99FF"/>
                    </a:solidFill>
                  </a:tcPr>
                </a:tc>
                <a:extLst>
                  <a:ext uri="{0D108BD9-81ED-4DB2-BD59-A6C34878D82A}">
                    <a16:rowId xmlns:a16="http://schemas.microsoft.com/office/drawing/2014/main" val="10000"/>
                  </a:ext>
                </a:extLst>
              </a:tr>
              <a:tr h="619125">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400" b="0" i="0" u="none" strike="noStrike" cap="none" normalizeH="0" baseline="0" dirty="0" smtClean="0">
                          <a:ln>
                            <a:noFill/>
                          </a:ln>
                          <a:solidFill>
                            <a:schemeClr val="tx1"/>
                          </a:solidFill>
                          <a:effectLst/>
                          <a:latin typeface="+mn-lt"/>
                          <a:ea typeface="MS UI Gothic" pitchFamily="50" charset="-128"/>
                        </a:rPr>
                        <a:t>14.1</a:t>
                      </a:r>
                    </a:p>
                  </a:txBody>
                  <a:tcPr marL="90000" marR="90000" marT="46800" marB="46800" anchor="ctr" anchorCtr="1"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CC66"/>
                    </a:solidFill>
                  </a:tcPr>
                </a:tc>
                <a:extLst>
                  <a:ext uri="{0D108BD9-81ED-4DB2-BD59-A6C34878D82A}">
                    <a16:rowId xmlns:a16="http://schemas.microsoft.com/office/drawing/2014/main" val="10001"/>
                  </a:ext>
                </a:extLst>
              </a:tr>
            </a:tbl>
          </a:graphicData>
        </a:graphic>
      </p:graphicFrame>
      <p:sp>
        <p:nvSpPr>
          <p:cNvPr id="9258" name="Text Box 77"/>
          <p:cNvSpPr txBox="1">
            <a:spLocks noChangeArrowheads="1"/>
          </p:cNvSpPr>
          <p:nvPr/>
        </p:nvSpPr>
        <p:spPr bwMode="auto">
          <a:xfrm>
            <a:off x="4639344" y="5594374"/>
            <a:ext cx="649538" cy="369332"/>
          </a:xfrm>
          <a:prstGeom prst="rect">
            <a:avLst/>
          </a:prstGeom>
          <a:solidFill>
            <a:schemeClr val="accent1"/>
          </a:solidFill>
          <a:ln w="31750" cap="sq" algn="ctr">
            <a:noFill/>
            <a:miter lim="800000"/>
            <a:headEnd type="none" w="sm" len="sm"/>
            <a:tailEnd type="none" w="sm" len="sm"/>
          </a:ln>
        </p:spPr>
        <p:txBody>
          <a:bodyPr wrap="none">
            <a:spAutoFit/>
          </a:bodyPr>
          <a:lstStyle/>
          <a:p>
            <a:r>
              <a:rPr lang="ja-JP" altLang="en-US">
                <a:solidFill>
                  <a:schemeClr val="bg1"/>
                </a:solidFill>
                <a:latin typeface="+mn-lt"/>
                <a:ea typeface="+mn-ea"/>
              </a:rPr>
              <a:t>性差</a:t>
            </a:r>
          </a:p>
        </p:txBody>
      </p:sp>
      <p:cxnSp>
        <p:nvCxnSpPr>
          <p:cNvPr id="9259" name="AutoShape 79"/>
          <p:cNvCxnSpPr>
            <a:cxnSpLocks noChangeShapeType="1"/>
            <a:stCxn id="9258" idx="1"/>
          </p:cNvCxnSpPr>
          <p:nvPr/>
        </p:nvCxnSpPr>
        <p:spPr bwMode="auto">
          <a:xfrm rot="10800000">
            <a:off x="4162426" y="5461024"/>
            <a:ext cx="476918" cy="318016"/>
          </a:xfrm>
          <a:prstGeom prst="bentConnector3">
            <a:avLst>
              <a:gd name="adj1" fmla="val 50000"/>
            </a:avLst>
          </a:prstGeom>
          <a:noFill/>
          <a:ln w="19050" cap="sq">
            <a:solidFill>
              <a:schemeClr val="tx1"/>
            </a:solidFill>
            <a:miter lim="800000"/>
            <a:headEnd type="none" w="sm" len="sm"/>
            <a:tailEnd type="stealth" w="lg" len="lg"/>
          </a:ln>
        </p:spPr>
      </p:cxnSp>
      <p:cxnSp>
        <p:nvCxnSpPr>
          <p:cNvPr id="9260" name="AutoShape 80"/>
          <p:cNvCxnSpPr>
            <a:cxnSpLocks noChangeShapeType="1"/>
            <a:stCxn id="9258" idx="3"/>
          </p:cNvCxnSpPr>
          <p:nvPr/>
        </p:nvCxnSpPr>
        <p:spPr bwMode="auto">
          <a:xfrm flipV="1">
            <a:off x="5288882" y="5461024"/>
            <a:ext cx="475331" cy="318016"/>
          </a:xfrm>
          <a:prstGeom prst="bentConnector3">
            <a:avLst>
              <a:gd name="adj1" fmla="val 50000"/>
            </a:avLst>
          </a:prstGeom>
          <a:noFill/>
          <a:ln w="19050" cap="sq">
            <a:solidFill>
              <a:schemeClr val="tx1"/>
            </a:solidFill>
            <a:miter lim="800000"/>
            <a:headEnd type="none" w="sm" len="sm"/>
            <a:tailEnd type="stealth" w="lg" len="lg"/>
          </a:ln>
        </p:spPr>
      </p:cxnSp>
      <p:sp>
        <p:nvSpPr>
          <p:cNvPr id="9261" name="Text Box 81"/>
          <p:cNvSpPr txBox="1">
            <a:spLocks noChangeArrowheads="1"/>
          </p:cNvSpPr>
          <p:nvPr/>
        </p:nvSpPr>
        <p:spPr bwMode="auto">
          <a:xfrm>
            <a:off x="8358942" y="3856789"/>
            <a:ext cx="677108" cy="913070"/>
          </a:xfrm>
          <a:prstGeom prst="rect">
            <a:avLst/>
          </a:prstGeom>
          <a:solidFill>
            <a:schemeClr val="accent1"/>
          </a:solidFill>
          <a:ln w="19050" cap="sq" algn="ctr">
            <a:noFill/>
            <a:miter lim="800000"/>
            <a:headEnd type="none" w="sm" len="sm"/>
            <a:tailEnd type="none" w="lg" len="lg"/>
          </a:ln>
        </p:spPr>
        <p:txBody>
          <a:bodyPr vert="eaVert" wrap="none">
            <a:spAutoFit/>
          </a:bodyPr>
          <a:lstStyle/>
          <a:p>
            <a:r>
              <a:rPr lang="ja-JP" altLang="en-US" sz="1600">
                <a:solidFill>
                  <a:schemeClr val="bg1"/>
                </a:solidFill>
                <a:latin typeface="+mn-lt"/>
                <a:ea typeface="+mn-ea"/>
              </a:rPr>
              <a:t>恋人有無</a:t>
            </a:r>
          </a:p>
          <a:p>
            <a:r>
              <a:rPr lang="ja-JP" altLang="en-US" sz="1600">
                <a:solidFill>
                  <a:schemeClr val="bg1"/>
                </a:solidFill>
                <a:latin typeface="+mn-lt"/>
                <a:ea typeface="+mn-ea"/>
              </a:rPr>
              <a:t>による差</a:t>
            </a:r>
          </a:p>
        </p:txBody>
      </p:sp>
      <p:sp>
        <p:nvSpPr>
          <p:cNvPr id="9262" name="Line 82"/>
          <p:cNvSpPr>
            <a:spLocks noChangeShapeType="1"/>
          </p:cNvSpPr>
          <p:nvPr/>
        </p:nvSpPr>
        <p:spPr bwMode="auto">
          <a:xfrm flipH="1" flipV="1">
            <a:off x="8172450" y="3932262"/>
            <a:ext cx="215900" cy="144462"/>
          </a:xfrm>
          <a:prstGeom prst="line">
            <a:avLst/>
          </a:prstGeom>
          <a:noFill/>
          <a:ln w="19050" cap="sq">
            <a:solidFill>
              <a:schemeClr val="tx1"/>
            </a:solidFill>
            <a:round/>
            <a:headEnd type="none" w="sm" len="sm"/>
            <a:tailEnd type="stealth" w="lg" len="lg"/>
          </a:ln>
        </p:spPr>
        <p:txBody>
          <a:bodyPr wrap="none"/>
          <a:lstStyle/>
          <a:p>
            <a:endParaRPr lang="ja-JP" altLang="en-US">
              <a:latin typeface="+mn-lt"/>
              <a:ea typeface="+mn-ea"/>
            </a:endParaRPr>
          </a:p>
        </p:txBody>
      </p:sp>
      <p:sp>
        <p:nvSpPr>
          <p:cNvPr id="9263" name="Line 83"/>
          <p:cNvSpPr>
            <a:spLocks noChangeShapeType="1"/>
          </p:cNvSpPr>
          <p:nvPr/>
        </p:nvSpPr>
        <p:spPr bwMode="auto">
          <a:xfrm flipH="1">
            <a:off x="8172450" y="4508524"/>
            <a:ext cx="215900" cy="144463"/>
          </a:xfrm>
          <a:prstGeom prst="line">
            <a:avLst/>
          </a:prstGeom>
          <a:noFill/>
          <a:ln w="19050" cap="sq">
            <a:solidFill>
              <a:schemeClr val="tx1"/>
            </a:solidFill>
            <a:round/>
            <a:headEnd type="none" w="sm" len="sm"/>
            <a:tailEnd type="stealth" w="lg" len="lg"/>
          </a:ln>
        </p:spPr>
        <p:txBody>
          <a:bodyPr wrap="none"/>
          <a:lstStyle/>
          <a:p>
            <a:endParaRPr lang="ja-JP" altLang="en-US">
              <a:latin typeface="+mn-lt"/>
              <a:ea typeface="+mn-ea"/>
            </a:endParaRPr>
          </a:p>
        </p:txBody>
      </p:sp>
      <p:sp>
        <p:nvSpPr>
          <p:cNvPr id="9264" name="Rectangle 84"/>
          <p:cNvSpPr>
            <a:spLocks noChangeArrowheads="1"/>
          </p:cNvSpPr>
          <p:nvPr/>
        </p:nvSpPr>
        <p:spPr bwMode="auto">
          <a:xfrm>
            <a:off x="6659563" y="5302274"/>
            <a:ext cx="2305050" cy="935038"/>
          </a:xfrm>
          <a:prstGeom prst="rect">
            <a:avLst/>
          </a:prstGeom>
          <a:ln>
            <a:headEnd type="none" w="sm" len="sm"/>
            <a:tailEnd type="none" w="lg" len="lg"/>
          </a:ln>
        </p:spPr>
        <p:style>
          <a:lnRef idx="3">
            <a:schemeClr val="lt1"/>
          </a:lnRef>
          <a:fillRef idx="1">
            <a:schemeClr val="accent1"/>
          </a:fillRef>
          <a:effectRef idx="1">
            <a:schemeClr val="accent1"/>
          </a:effectRef>
          <a:fontRef idx="minor">
            <a:schemeClr val="lt1"/>
          </a:fontRef>
        </p:style>
        <p:txBody>
          <a:bodyPr wrap="none" anchor="ctr"/>
          <a:lstStyle/>
          <a:p>
            <a:pPr algn="ctr"/>
            <a:r>
              <a:rPr lang="ja-JP" altLang="en-US" sz="1600" dirty="0">
                <a:solidFill>
                  <a:schemeClr val="bg1"/>
                </a:solidFill>
                <a:latin typeface="+mn-lt"/>
                <a:ea typeface="+mn-ea"/>
              </a:rPr>
              <a:t>いずれか一方の要因に</a:t>
            </a:r>
          </a:p>
          <a:p>
            <a:pPr algn="ctr"/>
            <a:r>
              <a:rPr lang="ja-JP" altLang="en-US" sz="1600" dirty="0">
                <a:solidFill>
                  <a:schemeClr val="bg1"/>
                </a:solidFill>
                <a:latin typeface="+mn-lt"/>
                <a:ea typeface="+mn-ea"/>
              </a:rPr>
              <a:t>よってもたらされる差</a:t>
            </a:r>
          </a:p>
        </p:txBody>
      </p:sp>
    </p:spTree>
    <p:extLst>
      <p:ext uri="{BB962C8B-B14F-4D97-AF65-F5344CB8AC3E}">
        <p14:creationId xmlns:p14="http://schemas.microsoft.com/office/powerpoint/2010/main" val="282522840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ja-JP" altLang="en-US" smtClean="0"/>
              <a:t>グラフを描いてみると</a:t>
            </a:r>
            <a:r>
              <a:rPr lang="en-US" altLang="ja-JP" smtClean="0"/>
              <a:t>…</a:t>
            </a:r>
          </a:p>
        </p:txBody>
      </p:sp>
      <p:graphicFrame>
        <p:nvGraphicFramePr>
          <p:cNvPr id="1026" name="Object 5"/>
          <p:cNvGraphicFramePr>
            <a:graphicFrameLocks noChangeAspect="1"/>
          </p:cNvGraphicFramePr>
          <p:nvPr>
            <p:extLst/>
          </p:nvPr>
        </p:nvGraphicFramePr>
        <p:xfrm>
          <a:off x="0" y="2564904"/>
          <a:ext cx="5041900" cy="3998912"/>
        </p:xfrm>
        <a:graphic>
          <a:graphicData uri="http://schemas.openxmlformats.org/presentationml/2006/ole">
            <mc:AlternateContent xmlns:mc="http://schemas.openxmlformats.org/markup-compatibility/2006">
              <mc:Choice xmlns:v="urn:schemas-microsoft-com:vml" Requires="v">
                <p:oleObj spid="_x0000_s1029" name="グラフ" r:id="rId4" imgW="2714509" imgH="2152535" progId="Excel.Sheet.8">
                  <p:embed/>
                </p:oleObj>
              </mc:Choice>
              <mc:Fallback>
                <p:oleObj name="グラフ" r:id="rId4" imgW="2714509" imgH="2152535" progId="Excel.Sheet.8">
                  <p:embed/>
                  <p:pic>
                    <p:nvPicPr>
                      <p:cNvPr id="102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564904"/>
                        <a:ext cx="5041900" cy="399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8" name="AutoShape 6"/>
          <p:cNvSpPr>
            <a:spLocks noChangeArrowheads="1"/>
          </p:cNvSpPr>
          <p:nvPr/>
        </p:nvSpPr>
        <p:spPr bwMode="auto">
          <a:xfrm>
            <a:off x="4572703" y="1772816"/>
            <a:ext cx="4320158" cy="2735262"/>
          </a:xfrm>
          <a:prstGeom prst="roundRect">
            <a:avLst>
              <a:gd name="adj" fmla="val 16667"/>
            </a:avLst>
          </a:prstGeom>
          <a:solidFill>
            <a:srgbClr val="99CCFF"/>
          </a:solidFill>
          <a:ln w="19050" cap="sq">
            <a:solidFill>
              <a:schemeClr val="tx1"/>
            </a:solidFill>
            <a:round/>
            <a:headEnd type="none" w="sm" len="sm"/>
            <a:tailEnd type="none" w="lg" len="lg"/>
          </a:ln>
        </p:spPr>
        <p:txBody>
          <a:bodyPr wrap="none"/>
          <a:lstStyle/>
          <a:p>
            <a:pPr algn="l"/>
            <a:r>
              <a:rPr lang="ja-JP" altLang="en-US" sz="2000" b="0" dirty="0">
                <a:latin typeface="+mn-lt"/>
                <a:ea typeface="+mn-ea"/>
              </a:rPr>
              <a:t>男性と女性では（性別によって），</a:t>
            </a:r>
          </a:p>
          <a:p>
            <a:pPr algn="l"/>
            <a:r>
              <a:rPr lang="ja-JP" altLang="en-US" sz="2000" b="0" dirty="0">
                <a:latin typeface="+mn-lt"/>
                <a:ea typeface="+mn-ea"/>
              </a:rPr>
              <a:t>恋人がいる</a:t>
            </a:r>
            <a:r>
              <a:rPr lang="en-US" altLang="ja-JP" sz="2000" b="0" dirty="0">
                <a:latin typeface="+mn-lt"/>
                <a:ea typeface="+mn-ea"/>
              </a:rPr>
              <a:t>/</a:t>
            </a:r>
            <a:r>
              <a:rPr lang="ja-JP" altLang="en-US" sz="2000" b="0" dirty="0">
                <a:latin typeface="+mn-lt"/>
                <a:ea typeface="+mn-ea"/>
              </a:rPr>
              <a:t>いないこと</a:t>
            </a:r>
            <a:r>
              <a:rPr lang="ja-JP" altLang="en-US" sz="2000" b="0" dirty="0" smtClean="0">
                <a:latin typeface="+mn-lt"/>
                <a:ea typeface="+mn-ea"/>
              </a:rPr>
              <a:t>が</a:t>
            </a:r>
            <a:endParaRPr lang="en-US" altLang="ja-JP" sz="2000" b="0" dirty="0" smtClean="0">
              <a:latin typeface="+mn-lt"/>
              <a:ea typeface="+mn-ea"/>
            </a:endParaRPr>
          </a:p>
          <a:p>
            <a:pPr algn="l"/>
            <a:r>
              <a:rPr lang="ja-JP" altLang="en-US" sz="2000" b="0" dirty="0" smtClean="0">
                <a:latin typeface="+mn-lt"/>
                <a:ea typeface="+mn-ea"/>
              </a:rPr>
              <a:t>主観的</a:t>
            </a:r>
            <a:r>
              <a:rPr lang="ja-JP" altLang="en-US" sz="2000" b="0" dirty="0">
                <a:latin typeface="+mn-lt"/>
                <a:ea typeface="+mn-ea"/>
              </a:rPr>
              <a:t>幸福感に</a:t>
            </a:r>
            <a:r>
              <a:rPr lang="ja-JP" altLang="en-US" sz="2000" b="0" dirty="0" smtClean="0">
                <a:latin typeface="+mn-lt"/>
                <a:ea typeface="+mn-ea"/>
              </a:rPr>
              <a:t>及ぼす影響が</a:t>
            </a:r>
            <a:endParaRPr lang="en-US" altLang="ja-JP" sz="2000" b="0" dirty="0" smtClean="0">
              <a:latin typeface="+mn-lt"/>
              <a:ea typeface="+mn-ea"/>
            </a:endParaRPr>
          </a:p>
          <a:p>
            <a:pPr algn="l"/>
            <a:r>
              <a:rPr lang="ja-JP" altLang="en-US" sz="2000" b="0" dirty="0" smtClean="0">
                <a:latin typeface="+mn-lt"/>
                <a:ea typeface="+mn-ea"/>
              </a:rPr>
              <a:t>異なる</a:t>
            </a:r>
            <a:r>
              <a:rPr lang="ja-JP" altLang="en-US" sz="2000" b="0" dirty="0">
                <a:latin typeface="+mn-lt"/>
                <a:ea typeface="+mn-ea"/>
              </a:rPr>
              <a:t>のではないか</a:t>
            </a:r>
            <a:r>
              <a:rPr lang="en-US" altLang="ja-JP" sz="2000" b="0" dirty="0">
                <a:latin typeface="+mn-lt"/>
                <a:ea typeface="+mn-ea"/>
              </a:rPr>
              <a:t>?</a:t>
            </a:r>
          </a:p>
          <a:p>
            <a:pPr algn="l"/>
            <a:r>
              <a:rPr lang="ja-JP" altLang="en-US" sz="2000" b="0" dirty="0">
                <a:latin typeface="+mn-lt"/>
                <a:ea typeface="+mn-ea"/>
              </a:rPr>
              <a:t>（男性ではあまり影響がなく，</a:t>
            </a:r>
          </a:p>
          <a:p>
            <a:pPr algn="l"/>
            <a:r>
              <a:rPr lang="ja-JP" altLang="en-US" sz="2000" b="0" dirty="0">
                <a:latin typeface="+mn-lt"/>
                <a:ea typeface="+mn-ea"/>
              </a:rPr>
              <a:t>女性では影響が大きいのでは</a:t>
            </a:r>
            <a:r>
              <a:rPr lang="en-US" altLang="ja-JP" sz="2000" b="0" dirty="0">
                <a:latin typeface="+mn-lt"/>
                <a:ea typeface="+mn-ea"/>
              </a:rPr>
              <a:t>?</a:t>
            </a:r>
            <a:r>
              <a:rPr lang="ja-JP" altLang="en-US" sz="2000" b="0" dirty="0">
                <a:latin typeface="+mn-lt"/>
                <a:ea typeface="+mn-ea"/>
              </a:rPr>
              <a:t>）</a:t>
            </a:r>
          </a:p>
        </p:txBody>
      </p:sp>
      <p:sp>
        <p:nvSpPr>
          <p:cNvPr id="291847" name="Rectangle 7"/>
          <p:cNvSpPr>
            <a:spLocks noChangeArrowheads="1"/>
          </p:cNvSpPr>
          <p:nvPr/>
        </p:nvSpPr>
        <p:spPr bwMode="auto">
          <a:xfrm>
            <a:off x="6948264" y="3933056"/>
            <a:ext cx="1512888" cy="431800"/>
          </a:xfrm>
          <a:prstGeom prst="rect">
            <a:avLst/>
          </a:prstGeom>
          <a:solidFill>
            <a:srgbClr val="FFFF00"/>
          </a:solidFill>
          <a:ln w="19050" cap="sq" algn="ctr">
            <a:noFill/>
            <a:miter lim="800000"/>
            <a:headEnd type="none" w="sm" len="sm"/>
            <a:tailEnd type="none" w="lg" len="lg"/>
          </a:ln>
          <a:effectLst>
            <a:glow rad="101600">
              <a:schemeClr val="accent4">
                <a:satMod val="175000"/>
                <a:alpha val="40000"/>
              </a:schemeClr>
            </a:glow>
          </a:effectLst>
        </p:spPr>
        <p:txBody>
          <a:bodyPr wrap="none" anchor="ctr" anchorCtr="1"/>
          <a:lstStyle/>
          <a:p>
            <a:pPr algn="ctr">
              <a:defRPr/>
            </a:pPr>
            <a:r>
              <a:rPr lang="ja-JP" altLang="en-US" sz="2400" b="0" dirty="0">
                <a:latin typeface="+mn-ea"/>
                <a:ea typeface="+mn-ea"/>
              </a:rPr>
              <a:t>交互作用</a:t>
            </a:r>
          </a:p>
        </p:txBody>
      </p:sp>
      <p:sp>
        <p:nvSpPr>
          <p:cNvPr id="1030" name="Line 8"/>
          <p:cNvSpPr>
            <a:spLocks noChangeShapeType="1"/>
          </p:cNvSpPr>
          <p:nvPr/>
        </p:nvSpPr>
        <p:spPr bwMode="auto">
          <a:xfrm>
            <a:off x="3708400" y="3788866"/>
            <a:ext cx="503238" cy="792163"/>
          </a:xfrm>
          <a:prstGeom prst="line">
            <a:avLst/>
          </a:prstGeom>
          <a:noFill/>
          <a:ln w="38100" cap="sq">
            <a:solidFill>
              <a:srgbClr val="FF0000"/>
            </a:solidFill>
            <a:round/>
            <a:headEnd type="stealth" w="lg" len="lg"/>
            <a:tailEnd type="stealth" w="lg" len="lg"/>
          </a:ln>
        </p:spPr>
        <p:txBody>
          <a:bodyPr wrap="none"/>
          <a:lstStyle/>
          <a:p>
            <a:endParaRPr lang="ja-JP" altLang="en-US"/>
          </a:p>
        </p:txBody>
      </p:sp>
      <p:sp>
        <p:nvSpPr>
          <p:cNvPr id="1031" name="Line 9"/>
          <p:cNvSpPr>
            <a:spLocks noChangeShapeType="1"/>
          </p:cNvSpPr>
          <p:nvPr/>
        </p:nvSpPr>
        <p:spPr bwMode="auto">
          <a:xfrm>
            <a:off x="1763713" y="4508004"/>
            <a:ext cx="504825" cy="288925"/>
          </a:xfrm>
          <a:prstGeom prst="line">
            <a:avLst/>
          </a:prstGeom>
          <a:noFill/>
          <a:ln w="38100" cap="sq">
            <a:solidFill>
              <a:srgbClr val="008000"/>
            </a:solidFill>
            <a:round/>
            <a:headEnd type="stealth" w="lg" len="lg"/>
            <a:tailEnd type="stealth" w="lg" len="lg"/>
          </a:ln>
        </p:spPr>
        <p:txBody>
          <a:bodyPr wrap="none"/>
          <a:lstStyle/>
          <a:p>
            <a:endParaRPr lang="ja-JP" altLang="en-US"/>
          </a:p>
        </p:txBody>
      </p:sp>
    </p:spTree>
    <p:extLst>
      <p:ext uri="{BB962C8B-B14F-4D97-AF65-F5344CB8AC3E}">
        <p14:creationId xmlns:p14="http://schemas.microsoft.com/office/powerpoint/2010/main" val="270624572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ja-JP" altLang="en-US" dirty="0" smtClean="0"/>
              <a:t>交互作用：例</a:t>
            </a:r>
            <a:r>
              <a:rPr lang="en-US" altLang="ja-JP" dirty="0" smtClean="0"/>
              <a:t>2</a:t>
            </a:r>
          </a:p>
        </p:txBody>
      </p:sp>
      <p:sp>
        <p:nvSpPr>
          <p:cNvPr id="10243" name="Rectangle 3"/>
          <p:cNvSpPr>
            <a:spLocks noGrp="1" noChangeArrowheads="1"/>
          </p:cNvSpPr>
          <p:nvPr>
            <p:ph idx="1"/>
          </p:nvPr>
        </p:nvSpPr>
        <p:spPr/>
        <p:txBody>
          <a:bodyPr/>
          <a:lstStyle/>
          <a:p>
            <a:pPr eaLnBrk="1" hangingPunct="1"/>
            <a:r>
              <a:rPr lang="ja-JP" altLang="en-US" dirty="0" smtClean="0"/>
              <a:t>例えば</a:t>
            </a:r>
            <a:r>
              <a:rPr lang="en-US" altLang="ja-JP" dirty="0" smtClean="0"/>
              <a:t>…</a:t>
            </a:r>
          </a:p>
          <a:p>
            <a:pPr lvl="1" eaLnBrk="1" hangingPunct="1"/>
            <a:r>
              <a:rPr lang="ja-JP" altLang="en-US" dirty="0" smtClean="0"/>
              <a:t>従属変数：携帯電話の使用時間</a:t>
            </a:r>
          </a:p>
          <a:p>
            <a:pPr lvl="1" eaLnBrk="1" hangingPunct="1"/>
            <a:r>
              <a:rPr lang="ja-JP" altLang="en-US" dirty="0" smtClean="0"/>
              <a:t>独立変数</a:t>
            </a:r>
          </a:p>
          <a:p>
            <a:pPr lvl="2" eaLnBrk="1" hangingPunct="1"/>
            <a:r>
              <a:rPr lang="ja-JP" altLang="en-US" dirty="0" smtClean="0"/>
              <a:t>要因</a:t>
            </a:r>
            <a:r>
              <a:rPr lang="en-US" altLang="ja-JP" dirty="0" smtClean="0"/>
              <a:t>A</a:t>
            </a:r>
            <a:r>
              <a:rPr lang="ja-JP" altLang="en-US" dirty="0" smtClean="0"/>
              <a:t>：職業（学生か社会人か）</a:t>
            </a:r>
            <a:endParaRPr lang="en-US" altLang="ja-JP" dirty="0" smtClean="0"/>
          </a:p>
          <a:p>
            <a:pPr lvl="2" eaLnBrk="1" hangingPunct="1"/>
            <a:r>
              <a:rPr lang="ja-JP" altLang="en-US" dirty="0" smtClean="0"/>
              <a:t>要因</a:t>
            </a:r>
            <a:r>
              <a:rPr lang="en-US" altLang="ja-JP" dirty="0" smtClean="0"/>
              <a:t>B</a:t>
            </a:r>
            <a:r>
              <a:rPr lang="ja-JP" altLang="en-US" dirty="0" smtClean="0"/>
              <a:t>：曜日（休日か平日か）</a:t>
            </a:r>
          </a:p>
        </p:txBody>
      </p:sp>
      <p:graphicFrame>
        <p:nvGraphicFramePr>
          <p:cNvPr id="730153" name="Group 41"/>
          <p:cNvGraphicFramePr>
            <a:graphicFrameLocks noGrp="1"/>
          </p:cNvGraphicFramePr>
          <p:nvPr>
            <p:extLst/>
          </p:nvPr>
        </p:nvGraphicFramePr>
        <p:xfrm>
          <a:off x="1043608" y="4060814"/>
          <a:ext cx="4416425" cy="2081280"/>
        </p:xfrm>
        <a:graphic>
          <a:graphicData uri="http://schemas.openxmlformats.org/drawingml/2006/table">
            <a:tbl>
              <a:tblPr/>
              <a:tblGrid>
                <a:gridCol w="1104900">
                  <a:extLst>
                    <a:ext uri="{9D8B030D-6E8A-4147-A177-3AD203B41FA5}">
                      <a16:colId xmlns:a16="http://schemas.microsoft.com/office/drawing/2014/main" val="20000"/>
                    </a:ext>
                  </a:extLst>
                </a:gridCol>
                <a:gridCol w="1103313">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3312">
                  <a:extLst>
                    <a:ext uri="{9D8B030D-6E8A-4147-A177-3AD203B41FA5}">
                      <a16:colId xmlns:a16="http://schemas.microsoft.com/office/drawing/2014/main" val="20003"/>
                    </a:ext>
                  </a:extLst>
                </a:gridCol>
              </a:tblGrid>
              <a:tr h="471488">
                <a:tc rowSpan="2" grid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dirty="0" smtClean="0">
                          <a:ln>
                            <a:noFill/>
                          </a:ln>
                          <a:solidFill>
                            <a:schemeClr val="tx1"/>
                          </a:solidFill>
                          <a:effectLst/>
                          <a:latin typeface="+mn-lt"/>
                          <a:ea typeface="+mn-ea"/>
                        </a:rPr>
                        <a:t>携帯電話</a:t>
                      </a:r>
                    </a:p>
                    <a:p>
                      <a:pPr marL="0" marR="0" lvl="0" indent="0" algn="ctr"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dirty="0" smtClean="0">
                          <a:ln>
                            <a:noFill/>
                          </a:ln>
                          <a:solidFill>
                            <a:schemeClr val="tx1"/>
                          </a:solidFill>
                          <a:effectLst/>
                          <a:latin typeface="+mn-lt"/>
                          <a:ea typeface="+mn-ea"/>
                        </a:rPr>
                        <a:t>使用時間（分）</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rowSpan="2" hMerge="1">
                  <a:txBody>
                    <a:bodyPr/>
                    <a:lstStyle/>
                    <a:p>
                      <a:endParaRPr kumimoji="1" lang="ja-JP" altLang="en-US"/>
                    </a:p>
                  </a:txBody>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mn-lt"/>
                          <a:ea typeface="+mn-ea"/>
                        </a:rPr>
                        <a:t>曜日</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extLst>
                  <a:ext uri="{0D108BD9-81ED-4DB2-BD59-A6C34878D82A}">
                    <a16:rowId xmlns:a16="http://schemas.microsoft.com/office/drawing/2014/main" val="10000"/>
                  </a:ext>
                </a:extLst>
              </a:tr>
              <a:tr h="473075">
                <a:tc gridSpan="2" vMerge="1">
                  <a:txBody>
                    <a:bodyPr/>
                    <a:lstStyle/>
                    <a:p>
                      <a:endParaRPr kumimoji="1" lang="ja-JP" altLang="en-US"/>
                    </a:p>
                  </a:txBody>
                  <a:tcPr/>
                </a:tc>
                <a:tc hMerge="1"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mn-lt"/>
                          <a:ea typeface="+mn-ea"/>
                        </a:rPr>
                        <a:t>休日</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smtClean="0">
                          <a:ln>
                            <a:noFill/>
                          </a:ln>
                          <a:solidFill>
                            <a:schemeClr val="tx1"/>
                          </a:solidFill>
                          <a:effectLst/>
                          <a:latin typeface="+mn-lt"/>
                          <a:ea typeface="+mn-ea"/>
                        </a:rPr>
                        <a:t>平日</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71488">
                <a:tc rowSpan="2">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mn-lt"/>
                          <a:ea typeface="+mn-ea"/>
                        </a:rPr>
                        <a:t>職業</a:t>
                      </a:r>
                    </a:p>
                  </a:txBody>
                  <a:tcPr marL="90000" marR="90000" marT="46800" marB="4680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smtClean="0">
                          <a:ln>
                            <a:noFill/>
                          </a:ln>
                          <a:solidFill>
                            <a:schemeClr val="tx1"/>
                          </a:solidFill>
                          <a:effectLst/>
                          <a:latin typeface="+mn-lt"/>
                          <a:ea typeface="+mn-ea"/>
                        </a:rPr>
                        <a:t>学生</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mn-lt"/>
                          <a:ea typeface="+mn-ea"/>
                        </a:rPr>
                        <a:t>30</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mn-lt"/>
                          <a:ea typeface="+mn-ea"/>
                        </a:rPr>
                        <a:t>10</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471488">
                <a:tc vMerge="1">
                  <a:txBody>
                    <a:bodyPr/>
                    <a:lstStyle/>
                    <a:p>
                      <a:endParaRPr kumimoji="1" lang="ja-JP"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dirty="0" smtClean="0">
                          <a:ln>
                            <a:noFill/>
                          </a:ln>
                          <a:solidFill>
                            <a:schemeClr val="tx1"/>
                          </a:solidFill>
                          <a:effectLst/>
                          <a:latin typeface="+mn-lt"/>
                          <a:ea typeface="+mn-ea"/>
                        </a:rPr>
                        <a:t>社会人</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mn-lt"/>
                          <a:ea typeface="+mn-ea"/>
                        </a:rPr>
                        <a:t>10</a:t>
                      </a:r>
                    </a:p>
                  </a:txBody>
                  <a:tcPr marL="90000" marR="90000" marT="46800" marB="46800" anchor="ctr" anchorCtr="1"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mn-lt"/>
                          <a:ea typeface="+mn-ea"/>
                        </a:rPr>
                        <a:t>30</a:t>
                      </a:r>
                    </a:p>
                  </a:txBody>
                  <a:tcPr marL="90000" marR="90000" marT="46800" marB="4680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10266" name="AutoShape 42"/>
          <p:cNvSpPr>
            <a:spLocks noChangeArrowheads="1"/>
          </p:cNvSpPr>
          <p:nvPr/>
        </p:nvSpPr>
        <p:spPr bwMode="auto">
          <a:xfrm>
            <a:off x="5580683" y="4710102"/>
            <a:ext cx="504825" cy="792162"/>
          </a:xfrm>
          <a:prstGeom prst="rightArrow">
            <a:avLst>
              <a:gd name="adj1" fmla="val 49898"/>
              <a:gd name="adj2" fmla="val 46856"/>
            </a:avLst>
          </a:prstGeom>
          <a:solidFill>
            <a:schemeClr val="accent1"/>
          </a:solidFill>
          <a:ln w="31750" cap="sq" algn="ctr">
            <a:solidFill>
              <a:schemeClr val="tx1"/>
            </a:solidFill>
            <a:miter lim="800000"/>
            <a:headEnd type="none" w="sm" len="sm"/>
            <a:tailEnd type="none" w="sm" len="sm"/>
          </a:ln>
        </p:spPr>
        <p:txBody>
          <a:bodyPr wrap="none" anchor="ctr"/>
          <a:lstStyle/>
          <a:p>
            <a:endParaRPr lang="ja-JP" altLang="en-US"/>
          </a:p>
        </p:txBody>
      </p:sp>
      <p:sp>
        <p:nvSpPr>
          <p:cNvPr id="10267" name="Text Box 43"/>
          <p:cNvSpPr txBox="1">
            <a:spLocks noChangeArrowheads="1"/>
          </p:cNvSpPr>
          <p:nvPr/>
        </p:nvSpPr>
        <p:spPr bwMode="auto">
          <a:xfrm>
            <a:off x="6156946" y="2595676"/>
            <a:ext cx="2735534" cy="3785652"/>
          </a:xfrm>
          <a:prstGeom prst="rect">
            <a:avLst/>
          </a:prstGeom>
          <a:solidFill>
            <a:srgbClr val="FFFFCC"/>
          </a:solidFill>
          <a:ln w="31750" cap="sq" algn="ctr">
            <a:noFill/>
            <a:miter lim="800000"/>
            <a:headEnd type="none" w="sm" len="sm"/>
            <a:tailEnd type="none" w="sm" len="sm"/>
          </a:ln>
        </p:spPr>
        <p:txBody>
          <a:bodyPr wrap="square">
            <a:spAutoFit/>
          </a:bodyPr>
          <a:lstStyle/>
          <a:p>
            <a:pPr algn="l"/>
            <a:r>
              <a:rPr lang="en-US" altLang="ja-JP" sz="2000" b="0" dirty="0" smtClean="0">
                <a:latin typeface="+mn-lt"/>
                <a:ea typeface="+mn-ea"/>
              </a:rPr>
              <a:t>●</a:t>
            </a:r>
            <a:r>
              <a:rPr lang="ja-JP" altLang="en-US" sz="2000" b="0" dirty="0" smtClean="0">
                <a:latin typeface="+mn-lt"/>
                <a:ea typeface="+mn-ea"/>
              </a:rPr>
              <a:t>職業ごとの平均値</a:t>
            </a:r>
          </a:p>
          <a:p>
            <a:pPr algn="l"/>
            <a:r>
              <a:rPr lang="ja-JP" altLang="en-US" sz="2000" b="0" dirty="0" smtClean="0">
                <a:latin typeface="+mn-lt"/>
                <a:ea typeface="+mn-ea"/>
              </a:rPr>
              <a:t>      学生：</a:t>
            </a:r>
            <a:r>
              <a:rPr lang="en-US" altLang="ja-JP" sz="2000" b="0" dirty="0" smtClean="0">
                <a:latin typeface="+mn-lt"/>
                <a:ea typeface="+mn-ea"/>
              </a:rPr>
              <a:t>20</a:t>
            </a:r>
            <a:r>
              <a:rPr lang="ja-JP" altLang="en-US" sz="2000" b="0" dirty="0" smtClean="0">
                <a:latin typeface="+mn-lt"/>
                <a:ea typeface="+mn-ea"/>
              </a:rPr>
              <a:t>分</a:t>
            </a:r>
          </a:p>
          <a:p>
            <a:pPr algn="l"/>
            <a:r>
              <a:rPr lang="ja-JP" altLang="en-US" sz="2000" b="0" dirty="0" smtClean="0">
                <a:latin typeface="+mn-lt"/>
                <a:ea typeface="+mn-ea"/>
              </a:rPr>
              <a:t>      社会人：</a:t>
            </a:r>
            <a:r>
              <a:rPr lang="en-US" altLang="ja-JP" sz="2000" b="0" dirty="0" smtClean="0">
                <a:latin typeface="+mn-lt"/>
                <a:ea typeface="+mn-ea"/>
              </a:rPr>
              <a:t>20</a:t>
            </a:r>
            <a:r>
              <a:rPr lang="ja-JP" altLang="en-US" sz="2000" b="0" dirty="0" smtClean="0">
                <a:latin typeface="+mn-lt"/>
                <a:ea typeface="+mn-ea"/>
              </a:rPr>
              <a:t>分</a:t>
            </a:r>
            <a:endParaRPr lang="en-US" altLang="ja-JP" sz="2000" b="0" dirty="0" smtClean="0">
              <a:latin typeface="+mn-lt"/>
              <a:ea typeface="+mn-ea"/>
            </a:endParaRPr>
          </a:p>
          <a:p>
            <a:pPr algn="l"/>
            <a:r>
              <a:rPr lang="ja-JP" altLang="en-US" sz="2000" b="0" dirty="0" smtClean="0">
                <a:latin typeface="+mn-lt"/>
                <a:ea typeface="+mn-ea"/>
              </a:rPr>
              <a:t>●曜日</a:t>
            </a:r>
            <a:r>
              <a:rPr lang="ja-JP" altLang="en-US" sz="2000" b="0" dirty="0">
                <a:latin typeface="+mn-lt"/>
                <a:ea typeface="+mn-ea"/>
              </a:rPr>
              <a:t>ごとの平均値</a:t>
            </a:r>
          </a:p>
          <a:p>
            <a:pPr algn="l"/>
            <a:r>
              <a:rPr lang="ja-JP" altLang="en-US" sz="2000" b="0" dirty="0">
                <a:latin typeface="+mn-lt"/>
                <a:ea typeface="+mn-ea"/>
              </a:rPr>
              <a:t>      休日：</a:t>
            </a:r>
            <a:r>
              <a:rPr lang="en-US" altLang="ja-JP" sz="2000" b="0" dirty="0">
                <a:latin typeface="+mn-lt"/>
                <a:ea typeface="+mn-ea"/>
              </a:rPr>
              <a:t>20</a:t>
            </a:r>
            <a:r>
              <a:rPr lang="ja-JP" altLang="en-US" sz="2000" b="0" dirty="0">
                <a:latin typeface="+mn-lt"/>
                <a:ea typeface="+mn-ea"/>
              </a:rPr>
              <a:t>分</a:t>
            </a:r>
          </a:p>
          <a:p>
            <a:pPr algn="l"/>
            <a:r>
              <a:rPr lang="ja-JP" altLang="en-US" sz="2000" b="0" dirty="0">
                <a:latin typeface="+mn-lt"/>
                <a:ea typeface="+mn-ea"/>
              </a:rPr>
              <a:t>      平日：</a:t>
            </a:r>
            <a:r>
              <a:rPr lang="en-US" altLang="ja-JP" sz="2000" b="0" dirty="0">
                <a:latin typeface="+mn-lt"/>
                <a:ea typeface="+mn-ea"/>
              </a:rPr>
              <a:t>20</a:t>
            </a:r>
            <a:r>
              <a:rPr lang="ja-JP" altLang="en-US" sz="2000" b="0" dirty="0">
                <a:latin typeface="+mn-lt"/>
                <a:ea typeface="+mn-ea"/>
              </a:rPr>
              <a:t>分</a:t>
            </a:r>
          </a:p>
          <a:p>
            <a:pPr algn="l"/>
            <a:r>
              <a:rPr lang="ja-JP" altLang="en-US" sz="2000" b="0" dirty="0" smtClean="0">
                <a:latin typeface="+mn-lt"/>
                <a:ea typeface="+mn-ea"/>
              </a:rPr>
              <a:t>職業・曜日と</a:t>
            </a:r>
            <a:r>
              <a:rPr lang="ja-JP" altLang="en-US" sz="2000" b="0" dirty="0">
                <a:latin typeface="+mn-lt"/>
                <a:ea typeface="+mn-ea"/>
              </a:rPr>
              <a:t>いう要因</a:t>
            </a:r>
            <a:br>
              <a:rPr lang="ja-JP" altLang="en-US" sz="2000" b="0" dirty="0">
                <a:latin typeface="+mn-lt"/>
                <a:ea typeface="+mn-ea"/>
              </a:rPr>
            </a:br>
            <a:r>
              <a:rPr lang="ja-JP" altLang="en-US" sz="2000" b="0" dirty="0">
                <a:solidFill>
                  <a:srgbClr val="FF0000"/>
                </a:solidFill>
                <a:latin typeface="+mn-lt"/>
                <a:ea typeface="+mn-ea"/>
              </a:rPr>
              <a:t>単独</a:t>
            </a:r>
            <a:r>
              <a:rPr lang="ja-JP" altLang="en-US" sz="2000" b="0" dirty="0">
                <a:latin typeface="+mn-lt"/>
                <a:ea typeface="+mn-ea"/>
              </a:rPr>
              <a:t>では，効果なし</a:t>
            </a:r>
          </a:p>
          <a:p>
            <a:pPr algn="l"/>
            <a:endParaRPr lang="ja-JP" altLang="en-US" sz="2000" b="0" dirty="0">
              <a:latin typeface="+mn-lt"/>
              <a:ea typeface="+mn-ea"/>
            </a:endParaRPr>
          </a:p>
          <a:p>
            <a:pPr algn="l"/>
            <a:r>
              <a:rPr lang="ja-JP" altLang="en-US" sz="2000" b="0" dirty="0">
                <a:latin typeface="+mn-lt"/>
                <a:ea typeface="+mn-ea"/>
              </a:rPr>
              <a:t>しかし</a:t>
            </a:r>
            <a:r>
              <a:rPr lang="en-US" altLang="ja-JP" sz="2000" b="0" dirty="0">
                <a:latin typeface="+mn-lt"/>
                <a:ea typeface="+mn-ea"/>
              </a:rPr>
              <a:t>4</a:t>
            </a:r>
            <a:r>
              <a:rPr lang="ja-JP" altLang="en-US" sz="2000" b="0" dirty="0" err="1">
                <a:latin typeface="+mn-lt"/>
                <a:ea typeface="+mn-ea"/>
              </a:rPr>
              <a:t>つの</a:t>
            </a:r>
            <a:r>
              <a:rPr lang="ja-JP" altLang="en-US" sz="2000" b="0" dirty="0">
                <a:latin typeface="+mn-lt"/>
                <a:ea typeface="+mn-ea"/>
              </a:rPr>
              <a:t>平均値に</a:t>
            </a:r>
          </a:p>
          <a:p>
            <a:pPr algn="l"/>
            <a:r>
              <a:rPr lang="ja-JP" altLang="en-US" sz="2000" b="0" dirty="0">
                <a:latin typeface="+mn-lt"/>
                <a:ea typeface="+mn-ea"/>
              </a:rPr>
              <a:t>違いがないわけでは</a:t>
            </a:r>
          </a:p>
          <a:p>
            <a:pPr algn="l"/>
            <a:r>
              <a:rPr lang="ja-JP" altLang="en-US" sz="2000" b="0" dirty="0">
                <a:latin typeface="+mn-lt"/>
                <a:ea typeface="+mn-ea"/>
              </a:rPr>
              <a:t>ないのは明らか</a:t>
            </a:r>
            <a:r>
              <a:rPr lang="en-US" altLang="ja-JP" sz="2000" b="0" dirty="0">
                <a:latin typeface="+mn-lt"/>
                <a:ea typeface="+mn-ea"/>
              </a:rPr>
              <a:t>!!</a:t>
            </a:r>
          </a:p>
        </p:txBody>
      </p:sp>
    </p:spTree>
    <p:extLst>
      <p:ext uri="{BB962C8B-B14F-4D97-AF65-F5344CB8AC3E}">
        <p14:creationId xmlns:p14="http://schemas.microsoft.com/office/powerpoint/2010/main" val="28598017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ja-JP" altLang="en-US" dirty="0" smtClean="0"/>
              <a:t>資料・データのダウンロード</a:t>
            </a:r>
            <a:endParaRPr lang="ja-JP" altLang="en-US" dirty="0"/>
          </a:p>
        </p:txBody>
      </p:sp>
      <p:sp>
        <p:nvSpPr>
          <p:cNvPr id="67587" name="Rectangle 3"/>
          <p:cNvSpPr>
            <a:spLocks noGrp="1" noChangeArrowheads="1"/>
          </p:cNvSpPr>
          <p:nvPr>
            <p:ph idx="1"/>
          </p:nvPr>
        </p:nvSpPr>
        <p:spPr/>
        <p:txBody>
          <a:bodyPr>
            <a:normAutofit/>
          </a:bodyPr>
          <a:lstStyle/>
          <a:p>
            <a:pPr>
              <a:lnSpc>
                <a:spcPct val="90000"/>
              </a:lnSpc>
            </a:pPr>
            <a:r>
              <a:rPr lang="ja-JP" altLang="en-US" dirty="0"/>
              <a:t>授業中に利用する資料やデータは</a:t>
            </a:r>
            <a:r>
              <a:rPr lang="ja-JP" altLang="en-US" dirty="0" smtClean="0"/>
              <a:t>，以下の</a:t>
            </a:r>
            <a:r>
              <a:rPr lang="en-US" altLang="ja-JP" dirty="0" err="1" smtClean="0"/>
              <a:t>DropBox</a:t>
            </a:r>
            <a:r>
              <a:rPr lang="ja-JP" altLang="en-US" dirty="0" smtClean="0"/>
              <a:t>フォルダから各自入手</a:t>
            </a:r>
            <a:r>
              <a:rPr lang="ja-JP" altLang="en-US" dirty="0"/>
              <a:t>する</a:t>
            </a:r>
            <a:r>
              <a:rPr lang="ja-JP" altLang="en-US" dirty="0" smtClean="0"/>
              <a:t>こと</a:t>
            </a:r>
            <a:endParaRPr lang="en-US" altLang="ja-JP" dirty="0" smtClean="0"/>
          </a:p>
          <a:p>
            <a:pPr>
              <a:lnSpc>
                <a:spcPct val="90000"/>
              </a:lnSpc>
            </a:pPr>
            <a:endParaRPr lang="en-US" altLang="ja-JP" dirty="0" smtClean="0"/>
          </a:p>
          <a:p>
            <a:pPr>
              <a:lnSpc>
                <a:spcPct val="90000"/>
              </a:lnSpc>
            </a:pPr>
            <a:r>
              <a:rPr lang="en-US" altLang="ja-JP" sz="3200" b="1" dirty="0">
                <a:latin typeface="Times New Roman" panose="02020603050405020304" pitchFamily="18" charset="0"/>
                <a:cs typeface="Times New Roman" panose="02020603050405020304" pitchFamily="18" charset="0"/>
                <a:hlinkClick r:id="rId3"/>
              </a:rPr>
              <a:t>https://</a:t>
            </a:r>
            <a:r>
              <a:rPr lang="en-US" altLang="ja-JP" sz="3200" b="1" dirty="0" smtClean="0">
                <a:latin typeface="Times New Roman" panose="02020603050405020304" pitchFamily="18" charset="0"/>
                <a:cs typeface="Times New Roman" panose="02020603050405020304" pitchFamily="18" charset="0"/>
                <a:hlinkClick r:id="rId3"/>
              </a:rPr>
              <a:t>bit.ly/2IBHDfA</a:t>
            </a:r>
            <a:endParaRPr lang="en-US" altLang="ja-JP" sz="3200" b="1" dirty="0" smtClean="0">
              <a:latin typeface="Times New Roman" panose="02020603050405020304" pitchFamily="18" charset="0"/>
              <a:cs typeface="Times New Roman" panose="02020603050405020304" pitchFamily="18" charset="0"/>
            </a:endParaRPr>
          </a:p>
          <a:p>
            <a:pPr>
              <a:lnSpc>
                <a:spcPct val="90000"/>
              </a:lnSpc>
            </a:pPr>
            <a:endParaRPr lang="en-US" altLang="ja-JP" dirty="0" smtClean="0"/>
          </a:p>
          <a:p>
            <a:pPr>
              <a:lnSpc>
                <a:spcPct val="90000"/>
              </a:lnSpc>
            </a:pPr>
            <a:r>
              <a:rPr lang="ja-JP" altLang="en-US" dirty="0" smtClean="0"/>
              <a:t>必ず</a:t>
            </a:r>
            <a:r>
              <a:rPr lang="ja-JP" altLang="en-US" dirty="0"/>
              <a:t>授業前に新しい資料がアップロードされているかどうか確認して，自分でダウンロードし，必要があれば印刷</a:t>
            </a:r>
            <a:r>
              <a:rPr lang="ja-JP" altLang="en-US" dirty="0" smtClean="0"/>
              <a:t>しておく</a:t>
            </a:r>
            <a:r>
              <a:rPr lang="ja-JP" altLang="en-US" dirty="0"/>
              <a:t>こと</a:t>
            </a:r>
          </a:p>
        </p:txBody>
      </p:sp>
      <p:pic>
        <p:nvPicPr>
          <p:cNvPr id="1026" name="Picture 2" descr="https://qr.quel.jp/tmp/71df7e5d8b7aac4b2ace4377a805d968.png?v=1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2060848"/>
            <a:ext cx="15621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7120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①</a:t>
            </a:r>
            <a:r>
              <a:rPr kumimoji="1" lang="en-US" altLang="ja-JP" dirty="0" smtClean="0"/>
              <a:t>IMC</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Instructional Manipulation Check</a:t>
            </a:r>
          </a:p>
          <a:p>
            <a:pPr lvl="1"/>
            <a:r>
              <a:rPr lang="ja-JP" altLang="en-US" dirty="0" smtClean="0"/>
              <a:t>質問紙調査の回答者が「</a:t>
            </a:r>
            <a:r>
              <a:rPr lang="ja-JP" altLang="en-US" dirty="0"/>
              <a:t>努力の</a:t>
            </a:r>
            <a:r>
              <a:rPr lang="ja-JP" altLang="en-US" dirty="0" smtClean="0"/>
              <a:t>最小限化（</a:t>
            </a:r>
            <a:r>
              <a:rPr lang="en-US" altLang="ja-JP" dirty="0" smtClean="0"/>
              <a:t>Satisficing</a:t>
            </a:r>
            <a:r>
              <a:rPr lang="ja-JP" altLang="en-US" dirty="0" smtClean="0"/>
              <a:t>）をしていないかどうかを確認する設問</a:t>
            </a:r>
            <a:endParaRPr lang="en-US" altLang="ja-JP" dirty="0" smtClean="0"/>
          </a:p>
          <a:p>
            <a:pPr lvl="1"/>
            <a:r>
              <a:rPr lang="ja-JP" altLang="en-US" dirty="0" smtClean="0"/>
              <a:t>様々な方法があるが，</a:t>
            </a:r>
            <a:r>
              <a:rPr lang="en-US" altLang="ja-JP" dirty="0" smtClean="0"/>
              <a:t>IMC</a:t>
            </a:r>
            <a:r>
              <a:rPr lang="ja-JP" altLang="en-US" dirty="0" smtClean="0"/>
              <a:t>は，教示文をきちんと読んでいることを確認する目的で実施するもの</a:t>
            </a:r>
            <a:endParaRPr lang="en-US" altLang="ja-JP" dirty="0" smtClean="0"/>
          </a:p>
          <a:p>
            <a:pPr lvl="1"/>
            <a:r>
              <a:rPr lang="ja-JP" altLang="en-US" dirty="0" smtClean="0"/>
              <a:t>たいていは「見た目的にこう回答すればいいんだよね」とは異なる回答を求めることによって精読を確認する</a:t>
            </a:r>
            <a:endParaRPr lang="en-US" altLang="ja-JP" dirty="0" smtClean="0"/>
          </a:p>
          <a:p>
            <a:pPr lvl="1"/>
            <a:r>
              <a:rPr lang="ja-JP" altLang="en-US" dirty="0" smtClean="0"/>
              <a:t>ここでは，「その他」を選び「読んだ」と記入するのが「正しい」回答</a:t>
            </a:r>
            <a:endParaRPr lang="en-US" altLang="ja-JP" dirty="0" smtClean="0"/>
          </a:p>
          <a:p>
            <a:pPr marL="274320" lvl="1" indent="0">
              <a:buNone/>
            </a:pPr>
            <a:r>
              <a:rPr lang="en-US" altLang="ja-JP" dirty="0"/>
              <a:t/>
            </a:r>
            <a:br>
              <a:rPr lang="en-US" altLang="ja-JP" dirty="0"/>
            </a:br>
            <a:r>
              <a:rPr lang="en-US" altLang="ja-JP" dirty="0" smtClean="0"/>
              <a:t>※</a:t>
            </a:r>
            <a:r>
              <a:rPr lang="ja-JP" altLang="en-US" dirty="0" smtClean="0"/>
              <a:t>「正しい」回答ができていたのは回答者</a:t>
            </a:r>
            <a:r>
              <a:rPr lang="en-US" altLang="ja-JP" dirty="0" smtClean="0"/>
              <a:t>100</a:t>
            </a:r>
            <a:r>
              <a:rPr lang="ja-JP" altLang="en-US" dirty="0" smtClean="0"/>
              <a:t>名のうち</a:t>
            </a:r>
            <a:r>
              <a:rPr lang="en-US" altLang="ja-JP" dirty="0" smtClean="0"/>
              <a:t>59</a:t>
            </a:r>
            <a:r>
              <a:rPr lang="ja-JP" altLang="en-US" dirty="0" smtClean="0"/>
              <a:t>名でした</a:t>
            </a:r>
            <a:endParaRPr lang="en-US" altLang="ja-JP" dirty="0" smtClean="0"/>
          </a:p>
          <a:p>
            <a:pPr lvl="1"/>
            <a:endParaRPr lang="en-US" altLang="ja-JP" dirty="0" smtClean="0"/>
          </a:p>
          <a:p>
            <a:pPr lvl="1"/>
            <a:r>
              <a:rPr kumimoji="1" lang="ja-JP" altLang="en-US" dirty="0" smtClean="0"/>
              <a:t>参考論文：三浦・小林</a:t>
            </a:r>
            <a:r>
              <a:rPr kumimoji="1" lang="en-US" altLang="ja-JP" dirty="0" smtClean="0"/>
              <a:t>(</a:t>
            </a:r>
            <a:r>
              <a:rPr kumimoji="1" lang="en-US" altLang="ja-JP" dirty="0" smtClean="0">
                <a:hlinkClick r:id="rId2"/>
              </a:rPr>
              <a:t>2015a</a:t>
            </a:r>
            <a:r>
              <a:rPr kumimoji="1" lang="en-US" altLang="ja-JP" dirty="0" smtClean="0"/>
              <a:t>, </a:t>
            </a:r>
            <a:r>
              <a:rPr kumimoji="1" lang="en-US" altLang="ja-JP" dirty="0" smtClean="0">
                <a:hlinkClick r:id="rId3"/>
              </a:rPr>
              <a:t>2015b</a:t>
            </a:r>
            <a:r>
              <a:rPr kumimoji="1" lang="en-US" altLang="ja-JP" dirty="0" smtClean="0"/>
              <a:t>, </a:t>
            </a:r>
            <a:r>
              <a:rPr kumimoji="1" lang="en-US" altLang="ja-JP" dirty="0" smtClean="0">
                <a:hlinkClick r:id="rId4"/>
              </a:rPr>
              <a:t>2016a</a:t>
            </a:r>
            <a:r>
              <a:rPr kumimoji="1" lang="en-US" altLang="ja-JP" dirty="0" smtClean="0"/>
              <a:t>, </a:t>
            </a:r>
            <a:r>
              <a:rPr kumimoji="1" lang="en-US" altLang="ja-JP" dirty="0" smtClean="0">
                <a:hlinkClick r:id="rId5"/>
              </a:rPr>
              <a:t>2016b</a:t>
            </a:r>
            <a:r>
              <a:rPr kumimoji="1" lang="en-US" altLang="ja-JP" dirty="0" smtClean="0"/>
              <a:t>, </a:t>
            </a:r>
            <a:r>
              <a:rPr kumimoji="1" lang="en-US" altLang="ja-JP" dirty="0" smtClean="0">
                <a:hlinkClick r:id="rId6"/>
              </a:rPr>
              <a:t>2016c</a:t>
            </a:r>
            <a:r>
              <a:rPr kumimoji="1" lang="en-US" altLang="ja-JP" dirty="0" smtClean="0"/>
              <a:t>, </a:t>
            </a:r>
            <a:r>
              <a:rPr kumimoji="1" lang="en-US" altLang="ja-JP" dirty="0" smtClean="0">
                <a:hlinkClick r:id="rId7"/>
              </a:rPr>
              <a:t>2018</a:t>
            </a:r>
            <a:r>
              <a:rPr kumimoji="1" lang="en-US" altLang="ja-JP" dirty="0" smtClean="0"/>
              <a:t>)</a:t>
            </a:r>
          </a:p>
        </p:txBody>
      </p:sp>
    </p:spTree>
    <p:extLst>
      <p:ext uri="{BB962C8B-B14F-4D97-AF65-F5344CB8AC3E}">
        <p14:creationId xmlns:p14="http://schemas.microsoft.com/office/powerpoint/2010/main" val="355267151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18"/>
          <p:cNvSpPr>
            <a:spLocks noChangeArrowheads="1"/>
          </p:cNvSpPr>
          <p:nvPr/>
        </p:nvSpPr>
        <p:spPr bwMode="auto">
          <a:xfrm>
            <a:off x="5724128" y="1916113"/>
            <a:ext cx="3174082" cy="4608512"/>
          </a:xfrm>
          <a:prstGeom prst="roundRect">
            <a:avLst>
              <a:gd name="adj" fmla="val 12565"/>
            </a:avLst>
          </a:prstGeom>
          <a:solidFill>
            <a:srgbClr val="FF99CC">
              <a:alpha val="50195"/>
            </a:srgbClr>
          </a:solidFill>
          <a:ln w="31750" cap="sq" algn="ctr">
            <a:noFill/>
            <a:round/>
            <a:headEnd type="none" w="sm" len="sm"/>
            <a:tailEnd type="none" w="sm" len="sm"/>
          </a:ln>
          <a:effectLst>
            <a:glow rad="101600">
              <a:schemeClr val="accent5">
                <a:satMod val="175000"/>
                <a:alpha val="40000"/>
              </a:schemeClr>
            </a:glow>
          </a:effectLst>
        </p:spPr>
        <p:txBody>
          <a:bodyPr wrap="none" anchor="ctr"/>
          <a:lstStyle/>
          <a:p>
            <a:endParaRPr lang="ja-JP" altLang="en-US">
              <a:latin typeface="+mn-lt"/>
              <a:ea typeface="+mn-ea"/>
            </a:endParaRPr>
          </a:p>
        </p:txBody>
      </p:sp>
      <p:sp>
        <p:nvSpPr>
          <p:cNvPr id="11267" name="Rectangle 2"/>
          <p:cNvSpPr>
            <a:spLocks noGrp="1" noChangeArrowheads="1"/>
          </p:cNvSpPr>
          <p:nvPr>
            <p:ph type="title"/>
          </p:nvPr>
        </p:nvSpPr>
        <p:spPr/>
        <p:txBody>
          <a:bodyPr/>
          <a:lstStyle/>
          <a:p>
            <a:pPr eaLnBrk="1" hangingPunct="1"/>
            <a:r>
              <a:rPr lang="ja-JP" altLang="en-US" dirty="0" smtClean="0"/>
              <a:t>交互作用：例</a:t>
            </a:r>
            <a:r>
              <a:rPr lang="en-US" altLang="ja-JP" dirty="0" smtClean="0"/>
              <a:t>2</a:t>
            </a:r>
            <a:endParaRPr lang="ja-JP" altLang="en-US" dirty="0" smtClean="0"/>
          </a:p>
        </p:txBody>
      </p:sp>
      <p:sp>
        <p:nvSpPr>
          <p:cNvPr id="11268" name="Rectangle 3"/>
          <p:cNvSpPr>
            <a:spLocks noGrp="1" noChangeArrowheads="1"/>
          </p:cNvSpPr>
          <p:nvPr>
            <p:ph idx="1"/>
          </p:nvPr>
        </p:nvSpPr>
        <p:spPr/>
        <p:txBody>
          <a:bodyPr/>
          <a:lstStyle/>
          <a:p>
            <a:pPr eaLnBrk="1" hangingPunct="1"/>
            <a:r>
              <a:rPr lang="ja-JP" altLang="en-US" dirty="0" smtClean="0"/>
              <a:t>グラフにしてみると</a:t>
            </a:r>
            <a:r>
              <a:rPr lang="en-US" altLang="ja-JP" dirty="0" smtClean="0"/>
              <a:t>…</a:t>
            </a:r>
          </a:p>
        </p:txBody>
      </p:sp>
      <p:pic>
        <p:nvPicPr>
          <p:cNvPr id="11269" name="Picture 5" descr="interaction"/>
          <p:cNvPicPr>
            <a:picLocks noChangeAspect="1" noChangeArrowheads="1"/>
          </p:cNvPicPr>
          <p:nvPr/>
        </p:nvPicPr>
        <p:blipFill>
          <a:blip r:embed="rId3" cstate="print"/>
          <a:srcRect/>
          <a:stretch>
            <a:fillRect/>
          </a:stretch>
        </p:blipFill>
        <p:spPr bwMode="auto">
          <a:xfrm>
            <a:off x="107950" y="2636838"/>
            <a:ext cx="5472113" cy="3341687"/>
          </a:xfrm>
          <a:prstGeom prst="rect">
            <a:avLst/>
          </a:prstGeom>
          <a:noFill/>
          <a:ln w="9525">
            <a:noFill/>
            <a:miter lim="800000"/>
            <a:headEnd/>
            <a:tailEnd/>
          </a:ln>
        </p:spPr>
      </p:pic>
      <p:sp>
        <p:nvSpPr>
          <p:cNvPr id="11270" name="Text Box 6"/>
          <p:cNvSpPr txBox="1">
            <a:spLocks noChangeArrowheads="1"/>
          </p:cNvSpPr>
          <p:nvPr/>
        </p:nvSpPr>
        <p:spPr bwMode="auto">
          <a:xfrm>
            <a:off x="5796136" y="2133600"/>
            <a:ext cx="2952055" cy="1323439"/>
          </a:xfrm>
          <a:prstGeom prst="rect">
            <a:avLst/>
          </a:prstGeom>
          <a:noFill/>
          <a:ln w="31750" cap="sq" algn="ctr">
            <a:noFill/>
            <a:miter lim="800000"/>
            <a:headEnd type="none" w="sm" len="sm"/>
            <a:tailEnd type="none" w="sm" len="sm"/>
          </a:ln>
        </p:spPr>
        <p:txBody>
          <a:bodyPr wrap="square">
            <a:spAutoFit/>
          </a:bodyPr>
          <a:lstStyle/>
          <a:p>
            <a:pPr algn="l"/>
            <a:r>
              <a:rPr lang="ja-JP" altLang="en-US" sz="2000" b="0" dirty="0" smtClean="0">
                <a:latin typeface="+mn-ea"/>
                <a:ea typeface="+mn-ea"/>
              </a:rPr>
              <a:t>学生・社会人の使用パタンは，曜日ごと（休日</a:t>
            </a:r>
            <a:r>
              <a:rPr lang="ja-JP" altLang="en-US" sz="2000" b="0" dirty="0">
                <a:latin typeface="+mn-ea"/>
                <a:ea typeface="+mn-ea"/>
              </a:rPr>
              <a:t>の場合と平日の</a:t>
            </a:r>
            <a:r>
              <a:rPr lang="ja-JP" altLang="en-US" sz="2000" b="0" dirty="0" smtClean="0">
                <a:latin typeface="+mn-ea"/>
                <a:ea typeface="+mn-ea"/>
              </a:rPr>
              <a:t>場合）でまったく</a:t>
            </a:r>
            <a:r>
              <a:rPr lang="ja-JP" altLang="en-US" sz="2000" b="0" dirty="0">
                <a:latin typeface="+mn-ea"/>
                <a:ea typeface="+mn-ea"/>
              </a:rPr>
              <a:t>正反対</a:t>
            </a:r>
          </a:p>
        </p:txBody>
      </p:sp>
      <p:sp>
        <p:nvSpPr>
          <p:cNvPr id="11271" name="AutoShape 7"/>
          <p:cNvSpPr>
            <a:spLocks noChangeArrowheads="1"/>
          </p:cNvSpPr>
          <p:nvPr/>
        </p:nvSpPr>
        <p:spPr bwMode="auto">
          <a:xfrm>
            <a:off x="6877224" y="3500686"/>
            <a:ext cx="792162" cy="360362"/>
          </a:xfrm>
          <a:prstGeom prst="downArrow">
            <a:avLst>
              <a:gd name="adj1" fmla="val 49898"/>
              <a:gd name="adj2" fmla="val 59032"/>
            </a:avLst>
          </a:prstGeom>
          <a:ln>
            <a:headEnd type="none" w="sm" len="sm"/>
            <a:tailEnd type="none" w="sm" len="sm"/>
          </a:ln>
        </p:spPr>
        <p:style>
          <a:lnRef idx="1">
            <a:schemeClr val="accent4"/>
          </a:lnRef>
          <a:fillRef idx="3">
            <a:schemeClr val="accent4"/>
          </a:fillRef>
          <a:effectRef idx="2">
            <a:schemeClr val="accent4"/>
          </a:effectRef>
          <a:fontRef idx="minor">
            <a:schemeClr val="lt1"/>
          </a:fontRef>
        </p:style>
        <p:txBody>
          <a:bodyPr wrap="none" anchor="ctr"/>
          <a:lstStyle/>
          <a:p>
            <a:endParaRPr lang="ja-JP" altLang="en-US"/>
          </a:p>
        </p:txBody>
      </p:sp>
      <p:sp>
        <p:nvSpPr>
          <p:cNvPr id="11272" name="Text Box 8"/>
          <p:cNvSpPr txBox="1">
            <a:spLocks noChangeArrowheads="1"/>
          </p:cNvSpPr>
          <p:nvPr/>
        </p:nvSpPr>
        <p:spPr bwMode="auto">
          <a:xfrm>
            <a:off x="5796136" y="3905761"/>
            <a:ext cx="3024063" cy="1323439"/>
          </a:xfrm>
          <a:prstGeom prst="rect">
            <a:avLst/>
          </a:prstGeom>
          <a:noFill/>
          <a:ln w="31750" cap="sq" algn="ctr">
            <a:noFill/>
            <a:miter lim="800000"/>
            <a:headEnd type="none" w="sm" len="sm"/>
            <a:tailEnd type="none" w="sm" len="sm"/>
          </a:ln>
        </p:spPr>
        <p:txBody>
          <a:bodyPr wrap="square">
            <a:spAutoFit/>
          </a:bodyPr>
          <a:lstStyle/>
          <a:p>
            <a:pPr algn="l"/>
            <a:r>
              <a:rPr lang="ja-JP" altLang="en-US" sz="2000" b="0" dirty="0" smtClean="0">
                <a:latin typeface="+mn-ea"/>
                <a:ea typeface="+mn-ea"/>
              </a:rPr>
              <a:t>ある要因（職業）の効果（条件間の差）が，もう一方</a:t>
            </a:r>
            <a:r>
              <a:rPr lang="ja-JP" altLang="en-US" sz="2000" b="0" dirty="0">
                <a:latin typeface="+mn-ea"/>
                <a:ea typeface="+mn-ea"/>
              </a:rPr>
              <a:t>の</a:t>
            </a:r>
            <a:r>
              <a:rPr lang="ja-JP" altLang="en-US" sz="2000" b="0" dirty="0" smtClean="0">
                <a:latin typeface="+mn-ea"/>
                <a:ea typeface="+mn-ea"/>
              </a:rPr>
              <a:t>要因（</a:t>
            </a:r>
            <a:r>
              <a:rPr lang="ja-JP" altLang="en-US" sz="2000" b="0" dirty="0">
                <a:latin typeface="+mn-ea"/>
                <a:ea typeface="+mn-ea"/>
              </a:rPr>
              <a:t>曜日</a:t>
            </a:r>
            <a:r>
              <a:rPr lang="ja-JP" altLang="en-US" sz="2000" b="0" dirty="0" smtClean="0">
                <a:latin typeface="+mn-ea"/>
                <a:ea typeface="+mn-ea"/>
              </a:rPr>
              <a:t>）ごとに異なる</a:t>
            </a:r>
            <a:endParaRPr lang="ja-JP" altLang="en-US" sz="2000" b="0" dirty="0">
              <a:latin typeface="+mn-ea"/>
              <a:ea typeface="+mn-ea"/>
            </a:endParaRPr>
          </a:p>
        </p:txBody>
      </p:sp>
      <p:sp>
        <p:nvSpPr>
          <p:cNvPr id="11273" name="AutoShape 9"/>
          <p:cNvSpPr>
            <a:spLocks noChangeArrowheads="1"/>
          </p:cNvSpPr>
          <p:nvPr/>
        </p:nvSpPr>
        <p:spPr bwMode="auto">
          <a:xfrm>
            <a:off x="6877224" y="5241642"/>
            <a:ext cx="792162" cy="360362"/>
          </a:xfrm>
          <a:prstGeom prst="downArrow">
            <a:avLst>
              <a:gd name="adj1" fmla="val 49898"/>
              <a:gd name="adj2" fmla="val 59032"/>
            </a:avLst>
          </a:prstGeom>
          <a:ln>
            <a:headEnd type="none" w="sm" len="sm"/>
            <a:tailEnd type="none" w="sm" len="sm"/>
          </a:ln>
        </p:spPr>
        <p:style>
          <a:lnRef idx="1">
            <a:schemeClr val="accent4"/>
          </a:lnRef>
          <a:fillRef idx="3">
            <a:schemeClr val="accent4"/>
          </a:fillRef>
          <a:effectRef idx="2">
            <a:schemeClr val="accent4"/>
          </a:effectRef>
          <a:fontRef idx="minor">
            <a:schemeClr val="lt1"/>
          </a:fontRef>
        </p:style>
        <p:txBody>
          <a:bodyPr wrap="none" anchor="ctr"/>
          <a:lstStyle/>
          <a:p>
            <a:endParaRPr lang="ja-JP" altLang="en-US"/>
          </a:p>
        </p:txBody>
      </p:sp>
      <p:sp>
        <p:nvSpPr>
          <p:cNvPr id="11274" name="Text Box 10"/>
          <p:cNvSpPr txBox="1">
            <a:spLocks noChangeArrowheads="1"/>
          </p:cNvSpPr>
          <p:nvPr/>
        </p:nvSpPr>
        <p:spPr bwMode="auto">
          <a:xfrm>
            <a:off x="5823123" y="5673442"/>
            <a:ext cx="2853060" cy="707886"/>
          </a:xfrm>
          <a:prstGeom prst="rect">
            <a:avLst/>
          </a:prstGeom>
          <a:noFill/>
          <a:ln w="31750" cap="sq" algn="ctr">
            <a:noFill/>
            <a:miter lim="800000"/>
            <a:headEnd type="none" w="sm" len="sm"/>
            <a:tailEnd type="none" w="sm" len="sm"/>
          </a:ln>
        </p:spPr>
        <p:txBody>
          <a:bodyPr wrap="square">
            <a:spAutoFit/>
          </a:bodyPr>
          <a:lstStyle/>
          <a:p>
            <a:pPr algn="l"/>
            <a:r>
              <a:rPr lang="ja-JP" altLang="en-US" sz="2000" b="0" dirty="0">
                <a:latin typeface="+mn-ea"/>
                <a:ea typeface="+mn-ea"/>
              </a:rPr>
              <a:t>要因の間に</a:t>
            </a:r>
            <a:r>
              <a:rPr lang="ja-JP" altLang="en-US" sz="2000" b="1" dirty="0">
                <a:latin typeface="+mn-ea"/>
                <a:ea typeface="+mn-ea"/>
              </a:rPr>
              <a:t>交互作用が</a:t>
            </a:r>
          </a:p>
          <a:p>
            <a:pPr algn="l"/>
            <a:r>
              <a:rPr lang="ja-JP" altLang="en-US" sz="2000" b="1" dirty="0">
                <a:latin typeface="+mn-ea"/>
                <a:ea typeface="+mn-ea"/>
              </a:rPr>
              <a:t>ある</a:t>
            </a:r>
          </a:p>
        </p:txBody>
      </p:sp>
      <p:sp>
        <p:nvSpPr>
          <p:cNvPr id="11275" name="Line 11"/>
          <p:cNvSpPr>
            <a:spLocks noChangeShapeType="1"/>
          </p:cNvSpPr>
          <p:nvPr/>
        </p:nvSpPr>
        <p:spPr bwMode="auto">
          <a:xfrm>
            <a:off x="1547813" y="4292600"/>
            <a:ext cx="2447925" cy="0"/>
          </a:xfrm>
          <a:prstGeom prst="line">
            <a:avLst/>
          </a:prstGeom>
          <a:noFill/>
          <a:ln w="50800">
            <a:solidFill>
              <a:schemeClr val="tx1"/>
            </a:solidFill>
            <a:prstDash val="dash"/>
            <a:round/>
            <a:headEnd type="none" w="sm" len="sm"/>
            <a:tailEnd type="none" w="sm" len="sm"/>
          </a:ln>
        </p:spPr>
        <p:txBody>
          <a:bodyPr wrap="none"/>
          <a:lstStyle/>
          <a:p>
            <a:endParaRPr lang="ja-JP" altLang="en-US"/>
          </a:p>
        </p:txBody>
      </p:sp>
      <p:sp>
        <p:nvSpPr>
          <p:cNvPr id="11276" name="Text Box 12"/>
          <p:cNvSpPr txBox="1">
            <a:spLocks noChangeArrowheads="1"/>
          </p:cNvSpPr>
          <p:nvPr/>
        </p:nvSpPr>
        <p:spPr bwMode="auto">
          <a:xfrm>
            <a:off x="4050952" y="4427341"/>
            <a:ext cx="1326004" cy="584775"/>
          </a:xfrm>
          <a:prstGeom prst="rect">
            <a:avLst/>
          </a:prstGeom>
          <a:solidFill>
            <a:srgbClr val="FF99FF"/>
          </a:solidFill>
          <a:ln w="31750" cap="sq" algn="ctr">
            <a:noFill/>
            <a:miter lim="800000"/>
            <a:headEnd type="none" w="sm" len="sm"/>
            <a:tailEnd type="none" w="sm" len="sm"/>
          </a:ln>
        </p:spPr>
        <p:txBody>
          <a:bodyPr wrap="none">
            <a:spAutoFit/>
          </a:bodyPr>
          <a:lstStyle/>
          <a:p>
            <a:pPr algn="l"/>
            <a:r>
              <a:rPr lang="ja-JP" altLang="en-US" sz="1600" b="0" dirty="0">
                <a:latin typeface="+mn-lt"/>
                <a:ea typeface="+mn-ea"/>
              </a:rPr>
              <a:t>平均すると</a:t>
            </a:r>
          </a:p>
          <a:p>
            <a:pPr algn="l"/>
            <a:r>
              <a:rPr lang="ja-JP" altLang="en-US" sz="1600" b="0" dirty="0">
                <a:latin typeface="+mn-lt"/>
                <a:ea typeface="+mn-ea"/>
              </a:rPr>
              <a:t>わからない</a:t>
            </a:r>
            <a:r>
              <a:rPr lang="en-US" altLang="ja-JP" sz="1600" b="0" dirty="0">
                <a:latin typeface="+mn-lt"/>
                <a:ea typeface="+mn-ea"/>
              </a:rPr>
              <a:t>!!</a:t>
            </a:r>
          </a:p>
        </p:txBody>
      </p:sp>
      <p:sp>
        <p:nvSpPr>
          <p:cNvPr id="11277" name="Text Box 13"/>
          <p:cNvSpPr txBox="1">
            <a:spLocks noChangeArrowheads="1"/>
          </p:cNvSpPr>
          <p:nvPr/>
        </p:nvSpPr>
        <p:spPr bwMode="auto">
          <a:xfrm>
            <a:off x="1358900" y="5013176"/>
            <a:ext cx="377026" cy="307777"/>
          </a:xfrm>
          <a:prstGeom prst="rect">
            <a:avLst/>
          </a:prstGeom>
          <a:noFill/>
          <a:ln w="31750" cap="sq" algn="ctr">
            <a:noFill/>
            <a:miter lim="800000"/>
            <a:headEnd type="none" w="sm" len="sm"/>
            <a:tailEnd type="none" w="sm" len="sm"/>
          </a:ln>
        </p:spPr>
        <p:txBody>
          <a:bodyPr wrap="none">
            <a:spAutoFit/>
          </a:bodyPr>
          <a:lstStyle/>
          <a:p>
            <a:r>
              <a:rPr lang="en-US" altLang="ja-JP" sz="1400">
                <a:latin typeface="+mn-lt"/>
                <a:ea typeface="ＭＳ Ｐゴシック" charset="-128"/>
              </a:rPr>
              <a:t>10</a:t>
            </a:r>
          </a:p>
        </p:txBody>
      </p:sp>
      <p:sp>
        <p:nvSpPr>
          <p:cNvPr id="11278" name="Text Box 14"/>
          <p:cNvSpPr txBox="1">
            <a:spLocks noChangeArrowheads="1"/>
          </p:cNvSpPr>
          <p:nvPr/>
        </p:nvSpPr>
        <p:spPr bwMode="auto">
          <a:xfrm>
            <a:off x="1403350" y="3213100"/>
            <a:ext cx="377026" cy="307777"/>
          </a:xfrm>
          <a:prstGeom prst="rect">
            <a:avLst/>
          </a:prstGeom>
          <a:noFill/>
          <a:ln w="31750" cap="sq" algn="ctr">
            <a:noFill/>
            <a:miter lim="800000"/>
            <a:headEnd type="none" w="sm" len="sm"/>
            <a:tailEnd type="none" w="sm" len="sm"/>
          </a:ln>
        </p:spPr>
        <p:txBody>
          <a:bodyPr wrap="none">
            <a:spAutoFit/>
          </a:bodyPr>
          <a:lstStyle/>
          <a:p>
            <a:r>
              <a:rPr lang="en-US" altLang="ja-JP" sz="1400">
                <a:latin typeface="+mn-lt"/>
                <a:ea typeface="ＭＳ Ｐゴシック" charset="-128"/>
              </a:rPr>
              <a:t>30</a:t>
            </a:r>
          </a:p>
        </p:txBody>
      </p:sp>
      <p:sp>
        <p:nvSpPr>
          <p:cNvPr id="11279" name="Text Box 15"/>
          <p:cNvSpPr txBox="1">
            <a:spLocks noChangeArrowheads="1"/>
          </p:cNvSpPr>
          <p:nvPr/>
        </p:nvSpPr>
        <p:spPr bwMode="auto">
          <a:xfrm>
            <a:off x="3779838" y="3213100"/>
            <a:ext cx="377026" cy="307777"/>
          </a:xfrm>
          <a:prstGeom prst="rect">
            <a:avLst/>
          </a:prstGeom>
          <a:noFill/>
          <a:ln w="31750" cap="sq" algn="ctr">
            <a:noFill/>
            <a:miter lim="800000"/>
            <a:headEnd type="none" w="sm" len="sm"/>
            <a:tailEnd type="none" w="sm" len="sm"/>
          </a:ln>
        </p:spPr>
        <p:txBody>
          <a:bodyPr wrap="none">
            <a:spAutoFit/>
          </a:bodyPr>
          <a:lstStyle/>
          <a:p>
            <a:r>
              <a:rPr lang="en-US" altLang="ja-JP" sz="1400">
                <a:latin typeface="+mn-lt"/>
                <a:ea typeface="ＭＳ Ｐゴシック" charset="-128"/>
              </a:rPr>
              <a:t>30</a:t>
            </a:r>
          </a:p>
        </p:txBody>
      </p:sp>
      <p:sp>
        <p:nvSpPr>
          <p:cNvPr id="11280" name="Text Box 16"/>
          <p:cNvSpPr txBox="1">
            <a:spLocks noChangeArrowheads="1"/>
          </p:cNvSpPr>
          <p:nvPr/>
        </p:nvSpPr>
        <p:spPr bwMode="auto">
          <a:xfrm>
            <a:off x="3708400" y="5013325"/>
            <a:ext cx="377026" cy="307777"/>
          </a:xfrm>
          <a:prstGeom prst="rect">
            <a:avLst/>
          </a:prstGeom>
          <a:noFill/>
          <a:ln w="31750" cap="sq" algn="ctr">
            <a:noFill/>
            <a:miter lim="800000"/>
            <a:headEnd type="none" w="sm" len="sm"/>
            <a:tailEnd type="none" w="sm" len="sm"/>
          </a:ln>
        </p:spPr>
        <p:txBody>
          <a:bodyPr wrap="none">
            <a:spAutoFit/>
          </a:bodyPr>
          <a:lstStyle/>
          <a:p>
            <a:r>
              <a:rPr lang="en-US" altLang="ja-JP" sz="1400">
                <a:latin typeface="+mn-lt"/>
                <a:ea typeface="ＭＳ Ｐゴシック" charset="-128"/>
              </a:rPr>
              <a:t>10</a:t>
            </a:r>
          </a:p>
        </p:txBody>
      </p:sp>
      <p:sp>
        <p:nvSpPr>
          <p:cNvPr id="11281" name="Text Box 17"/>
          <p:cNvSpPr txBox="1">
            <a:spLocks noChangeArrowheads="1"/>
          </p:cNvSpPr>
          <p:nvPr/>
        </p:nvSpPr>
        <p:spPr bwMode="auto">
          <a:xfrm>
            <a:off x="3906942" y="4129335"/>
            <a:ext cx="377026" cy="307777"/>
          </a:xfrm>
          <a:prstGeom prst="rect">
            <a:avLst/>
          </a:prstGeom>
          <a:noFill/>
          <a:ln w="31750" cap="sq" algn="ctr">
            <a:noFill/>
            <a:miter lim="800000"/>
            <a:headEnd type="none" w="sm" len="sm"/>
            <a:tailEnd type="none" w="sm" len="sm"/>
          </a:ln>
        </p:spPr>
        <p:txBody>
          <a:bodyPr wrap="none">
            <a:spAutoFit/>
          </a:bodyPr>
          <a:lstStyle/>
          <a:p>
            <a:r>
              <a:rPr lang="en-US" altLang="ja-JP" sz="1400" dirty="0">
                <a:latin typeface="+mn-lt"/>
                <a:ea typeface="ＭＳ Ｐゴシック" charset="-128"/>
              </a:rPr>
              <a:t>20</a:t>
            </a:r>
          </a:p>
        </p:txBody>
      </p:sp>
    </p:spTree>
    <p:extLst>
      <p:ext uri="{BB962C8B-B14F-4D97-AF65-F5344CB8AC3E}">
        <p14:creationId xmlns:p14="http://schemas.microsoft.com/office/powerpoint/2010/main" val="67742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514783" y="3068960"/>
            <a:ext cx="6865529" cy="3668880"/>
          </a:xfrm>
          <a:prstGeom prst="rect">
            <a:avLst/>
          </a:prstGeom>
        </p:spPr>
      </p:pic>
      <p:sp>
        <p:nvSpPr>
          <p:cNvPr id="2" name="タイトル 1"/>
          <p:cNvSpPr>
            <a:spLocks noGrp="1"/>
          </p:cNvSpPr>
          <p:nvPr>
            <p:ph type="title"/>
          </p:nvPr>
        </p:nvSpPr>
        <p:spPr/>
        <p:txBody>
          <a:bodyPr>
            <a:normAutofit/>
          </a:bodyPr>
          <a:lstStyle/>
          <a:p>
            <a:r>
              <a:rPr kumimoji="1" lang="ja-JP" altLang="en-US" dirty="0" smtClean="0"/>
              <a:t>サンプルデータで分析</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従属変数：孤独感</a:t>
            </a:r>
            <a:endParaRPr kumimoji="1" lang="en-US" altLang="ja-JP" dirty="0" smtClean="0"/>
          </a:p>
          <a:p>
            <a:r>
              <a:rPr kumimoji="1" lang="ja-JP" altLang="en-US" dirty="0" smtClean="0"/>
              <a:t>独立変数：性別と愛着スタイル</a:t>
            </a:r>
          </a:p>
          <a:p>
            <a:r>
              <a:rPr kumimoji="1" lang="ja-JP" altLang="en-US" b="1" dirty="0" smtClean="0">
                <a:solidFill>
                  <a:srgbClr val="FF0000"/>
                </a:solidFill>
              </a:rPr>
              <a:t>単純主効果の検定</a:t>
            </a:r>
            <a:r>
              <a:rPr kumimoji="1" lang="ja-JP" altLang="en-US" dirty="0" smtClean="0"/>
              <a:t>：性別</a:t>
            </a:r>
            <a:r>
              <a:rPr lang="en-US" altLang="ja-JP" dirty="0" smtClean="0"/>
              <a:t>or</a:t>
            </a:r>
            <a:r>
              <a:rPr kumimoji="1" lang="ja-JP" altLang="en-US" dirty="0" smtClean="0"/>
              <a:t>愛着スタイルごとに性差を見る</a:t>
            </a:r>
            <a:endParaRPr kumimoji="1" lang="ja-JP" altLang="en-US" dirty="0"/>
          </a:p>
        </p:txBody>
      </p:sp>
      <p:pic>
        <p:nvPicPr>
          <p:cNvPr id="9" name="Picture 2" descr="レポート に対する画像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0421" y="4797630"/>
            <a:ext cx="1674921" cy="1872208"/>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p:cNvSpPr/>
          <p:nvPr/>
        </p:nvSpPr>
        <p:spPr>
          <a:xfrm>
            <a:off x="475874" y="4721616"/>
            <a:ext cx="2727973" cy="57606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2" name="正方形/長方形 11"/>
          <p:cNvSpPr/>
          <p:nvPr/>
        </p:nvSpPr>
        <p:spPr>
          <a:xfrm>
            <a:off x="475874" y="6021288"/>
            <a:ext cx="1453952" cy="26307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cxnSp>
        <p:nvCxnSpPr>
          <p:cNvPr id="5" name="直線矢印コネクタ 4"/>
          <p:cNvCxnSpPr/>
          <p:nvPr/>
        </p:nvCxnSpPr>
        <p:spPr>
          <a:xfrm flipH="1">
            <a:off x="1331640" y="2924944"/>
            <a:ext cx="504056" cy="3096344"/>
          </a:xfrm>
          <a:prstGeom prst="straightConnector1">
            <a:avLst/>
          </a:prstGeom>
          <a:ln w="3810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60198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どっちで「スライス」</a:t>
            </a:r>
            <a:r>
              <a:rPr kumimoji="1" lang="en-US" altLang="ja-JP"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要因以上の分散分析で交互作用の単純主効果を検討する場合，例えば「要因</a:t>
            </a:r>
            <a:r>
              <a:rPr kumimoji="1" lang="en-US" altLang="ja-JP" dirty="0" smtClean="0"/>
              <a:t>A</a:t>
            </a:r>
            <a:r>
              <a:rPr kumimoji="1" lang="ja-JP" altLang="en-US" dirty="0" smtClean="0"/>
              <a:t>の水準ごとに要因</a:t>
            </a:r>
            <a:r>
              <a:rPr kumimoji="1" lang="en-US" altLang="ja-JP" dirty="0" smtClean="0"/>
              <a:t>B</a:t>
            </a:r>
            <a:r>
              <a:rPr kumimoji="1" lang="ja-JP" altLang="en-US" dirty="0" smtClean="0"/>
              <a:t>の各水準の平均値を比較」することになるが，どちらを「水準ごと」の基準＝スライス変数にするかは，要因同士の関係性や分析の文脈に応じて決める（つまりルールは特にない）</a:t>
            </a:r>
            <a:endParaRPr kumimoji="1" lang="en-US" altLang="ja-JP" dirty="0" smtClean="0"/>
          </a:p>
          <a:p>
            <a:r>
              <a:rPr kumimoji="1" lang="ja-JP" altLang="en-US" dirty="0" smtClean="0"/>
              <a:t>とりあえず先に愛着スタイルごとに性差を見てみる</a:t>
            </a:r>
            <a:endParaRPr kumimoji="1" lang="en-US" altLang="ja-JP" dirty="0" smtClean="0"/>
          </a:p>
        </p:txBody>
      </p:sp>
    </p:spTree>
    <p:extLst>
      <p:ext uri="{BB962C8B-B14F-4D97-AF65-F5344CB8AC3E}">
        <p14:creationId xmlns:p14="http://schemas.microsoft.com/office/powerpoint/2010/main" val="22691079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主効果と交互作用の検定</a:t>
            </a:r>
            <a:endParaRPr kumimoji="1" lang="ja-JP" altLang="en-US" dirty="0"/>
          </a:p>
        </p:txBody>
      </p:sp>
      <p:sp>
        <p:nvSpPr>
          <p:cNvPr id="3" name="コンテンツ プレースホルダー 2"/>
          <p:cNvSpPr>
            <a:spLocks noGrp="1"/>
          </p:cNvSpPr>
          <p:nvPr>
            <p:ph idx="1"/>
          </p:nvPr>
        </p:nvSpPr>
        <p:spPr>
          <a:xfrm>
            <a:off x="434599" y="2924944"/>
            <a:ext cx="8229600" cy="3600400"/>
          </a:xfrm>
        </p:spPr>
        <p:txBody>
          <a:bodyPr>
            <a:normAutofit lnSpcReduction="10000"/>
          </a:bodyPr>
          <a:lstStyle/>
          <a:p>
            <a:r>
              <a:rPr kumimoji="1" lang="ja-JP" altLang="en-US" dirty="0" smtClean="0"/>
              <a:t>性別の主効果　有意ではない</a:t>
            </a:r>
            <a:endParaRPr lang="en-US" altLang="ja-JP" dirty="0"/>
          </a:p>
          <a:p>
            <a:r>
              <a:rPr kumimoji="1" lang="ja-JP" altLang="en-US" dirty="0" smtClean="0"/>
              <a:t>愛着スタイルの主効果</a:t>
            </a:r>
            <a:r>
              <a:rPr kumimoji="1" lang="en-US" altLang="ja-JP" dirty="0" smtClean="0"/>
              <a:t/>
            </a:r>
            <a:br>
              <a:rPr kumimoji="1" lang="en-US" altLang="ja-JP" dirty="0" smtClean="0"/>
            </a:br>
            <a:r>
              <a:rPr kumimoji="1" lang="ja-JP" altLang="en-US" dirty="0" smtClean="0"/>
              <a:t>　有意</a:t>
            </a:r>
            <a:r>
              <a:rPr lang="en-US" altLang="ja-JP" dirty="0" smtClean="0"/>
              <a:t> </a:t>
            </a:r>
            <a:r>
              <a:rPr lang="en-US" altLang="ja-JP" i="1" dirty="0" smtClean="0"/>
              <a:t>F</a:t>
            </a:r>
            <a:r>
              <a:rPr lang="en-US" altLang="ja-JP" dirty="0" smtClean="0"/>
              <a:t>(1, 445) = 2.09, </a:t>
            </a:r>
            <a:r>
              <a:rPr kumimoji="1" lang="en-US" altLang="ja-JP" i="1" dirty="0" smtClean="0"/>
              <a:t>p</a:t>
            </a:r>
            <a:r>
              <a:rPr kumimoji="1" lang="en-US" altLang="ja-JP" dirty="0" smtClean="0"/>
              <a:t> &lt; 0.001, η</a:t>
            </a:r>
            <a:r>
              <a:rPr kumimoji="1" lang="en-US" altLang="ja-JP" baseline="-25000" dirty="0" smtClean="0"/>
              <a:t>p</a:t>
            </a:r>
            <a:r>
              <a:rPr kumimoji="1" lang="en-US" altLang="ja-JP" baseline="30000" dirty="0" smtClean="0"/>
              <a:t>2</a:t>
            </a:r>
            <a:r>
              <a:rPr kumimoji="1" lang="en-US" altLang="ja-JP" dirty="0" smtClean="0"/>
              <a:t> = 0.22</a:t>
            </a:r>
          </a:p>
          <a:p>
            <a:endParaRPr lang="en-US" altLang="ja-JP" dirty="0"/>
          </a:p>
          <a:p>
            <a:endParaRPr kumimoji="1" lang="en-US" altLang="ja-JP" dirty="0" smtClean="0"/>
          </a:p>
          <a:p>
            <a:endParaRPr lang="en-US" altLang="ja-JP" dirty="0"/>
          </a:p>
          <a:p>
            <a:endParaRPr kumimoji="1" lang="en-US" altLang="ja-JP" dirty="0" smtClean="0"/>
          </a:p>
          <a:p>
            <a:r>
              <a:rPr kumimoji="1" lang="ja-JP" altLang="en-US" dirty="0" smtClean="0"/>
              <a:t>性別と愛着スタイルの交互作用効果</a:t>
            </a:r>
            <a:r>
              <a:rPr kumimoji="1" lang="en-US" altLang="ja-JP" dirty="0" smtClean="0"/>
              <a:t/>
            </a:r>
            <a:br>
              <a:rPr kumimoji="1" lang="en-US" altLang="ja-JP" dirty="0" smtClean="0"/>
            </a:br>
            <a:r>
              <a:rPr kumimoji="1" lang="ja-JP" altLang="en-US" dirty="0" smtClean="0"/>
              <a:t>　</a:t>
            </a:r>
            <a:r>
              <a:rPr lang="ja-JP" altLang="en-US" dirty="0"/>
              <a:t>有意</a:t>
            </a:r>
            <a:r>
              <a:rPr lang="en-US" altLang="ja-JP" dirty="0"/>
              <a:t> </a:t>
            </a:r>
            <a:r>
              <a:rPr lang="en-US" altLang="ja-JP" i="1" dirty="0" smtClean="0"/>
              <a:t>F</a:t>
            </a:r>
            <a:r>
              <a:rPr lang="en-US" altLang="ja-JP" dirty="0" smtClean="0"/>
              <a:t>(2, </a:t>
            </a:r>
            <a:r>
              <a:rPr lang="en-US" altLang="ja-JP" dirty="0"/>
              <a:t>445) = </a:t>
            </a:r>
            <a:r>
              <a:rPr lang="en-US" altLang="ja-JP" dirty="0" smtClean="0"/>
              <a:t>5.09, </a:t>
            </a:r>
            <a:r>
              <a:rPr lang="en-US" altLang="ja-JP" i="1" dirty="0"/>
              <a:t>p</a:t>
            </a:r>
            <a:r>
              <a:rPr lang="en-US" altLang="ja-JP" dirty="0"/>
              <a:t> </a:t>
            </a:r>
            <a:r>
              <a:rPr lang="en-US" altLang="ja-JP" dirty="0" smtClean="0"/>
              <a:t>= 0.007, η</a:t>
            </a:r>
            <a:r>
              <a:rPr lang="en-US" altLang="ja-JP" baseline="-25000" dirty="0" smtClean="0"/>
              <a:t>p</a:t>
            </a:r>
            <a:r>
              <a:rPr lang="en-US" altLang="ja-JP" baseline="30000" dirty="0" smtClean="0"/>
              <a:t>2</a:t>
            </a:r>
            <a:r>
              <a:rPr lang="en-US" altLang="ja-JP" dirty="0" smtClean="0"/>
              <a:t> </a:t>
            </a:r>
            <a:r>
              <a:rPr lang="en-US" altLang="ja-JP" dirty="0"/>
              <a:t>= </a:t>
            </a:r>
            <a:r>
              <a:rPr lang="en-US" altLang="ja-JP" dirty="0" smtClean="0"/>
              <a:t>0.02</a:t>
            </a:r>
          </a:p>
        </p:txBody>
      </p:sp>
      <p:pic>
        <p:nvPicPr>
          <p:cNvPr id="4" name="図 3"/>
          <p:cNvPicPr>
            <a:picLocks noChangeAspect="1"/>
          </p:cNvPicPr>
          <p:nvPr/>
        </p:nvPicPr>
        <p:blipFill>
          <a:blip r:embed="rId2"/>
          <a:stretch>
            <a:fillRect/>
          </a:stretch>
        </p:blipFill>
        <p:spPr>
          <a:xfrm>
            <a:off x="457201" y="1700808"/>
            <a:ext cx="7211144" cy="1128847"/>
          </a:xfrm>
          <a:prstGeom prst="rect">
            <a:avLst/>
          </a:prstGeom>
        </p:spPr>
      </p:pic>
      <p:pic>
        <p:nvPicPr>
          <p:cNvPr id="6" name="図 5"/>
          <p:cNvPicPr>
            <a:picLocks noChangeAspect="1"/>
          </p:cNvPicPr>
          <p:nvPr/>
        </p:nvPicPr>
        <p:blipFill>
          <a:blip r:embed="rId3"/>
          <a:stretch>
            <a:fillRect/>
          </a:stretch>
        </p:blipFill>
        <p:spPr>
          <a:xfrm>
            <a:off x="461983" y="4077072"/>
            <a:ext cx="6048672" cy="1539286"/>
          </a:xfrm>
          <a:prstGeom prst="rect">
            <a:avLst/>
          </a:prstGeom>
        </p:spPr>
      </p:pic>
      <p:sp>
        <p:nvSpPr>
          <p:cNvPr id="7" name="テキスト ボックス 6"/>
          <p:cNvSpPr txBox="1"/>
          <p:nvPr/>
        </p:nvSpPr>
        <p:spPr>
          <a:xfrm>
            <a:off x="6571764" y="4246550"/>
            <a:ext cx="2031325" cy="1200329"/>
          </a:xfrm>
          <a:prstGeom prst="rect">
            <a:avLst/>
          </a:prstGeom>
          <a:noFill/>
          <a:ln>
            <a:solidFill>
              <a:srgbClr val="FF0000"/>
            </a:solidFill>
          </a:ln>
        </p:spPr>
        <p:txBody>
          <a:bodyPr wrap="none" rtlCol="0">
            <a:spAutoFit/>
          </a:bodyPr>
          <a:lstStyle/>
          <a:p>
            <a:r>
              <a:rPr kumimoji="1" lang="ja-JP" altLang="en-US" dirty="0" smtClean="0"/>
              <a:t>愛着スタイルの</a:t>
            </a:r>
            <a:endParaRPr kumimoji="1" lang="en-US" altLang="ja-JP" dirty="0" smtClean="0"/>
          </a:p>
          <a:p>
            <a:r>
              <a:rPr kumimoji="1" lang="ja-JP" altLang="en-US" dirty="0" smtClean="0"/>
              <a:t>主効果の多重比較</a:t>
            </a:r>
            <a:endParaRPr kumimoji="1" lang="en-US" altLang="ja-JP" dirty="0" smtClean="0"/>
          </a:p>
          <a:p>
            <a:r>
              <a:rPr kumimoji="1" lang="ja-JP" altLang="en-US" dirty="0" smtClean="0">
                <a:solidFill>
                  <a:srgbClr val="FF0000"/>
                </a:solidFill>
              </a:rPr>
              <a:t>安定型は他よりも</a:t>
            </a:r>
            <a:endParaRPr kumimoji="1" lang="en-US" altLang="ja-JP" dirty="0" smtClean="0">
              <a:solidFill>
                <a:srgbClr val="FF0000"/>
              </a:solidFill>
            </a:endParaRPr>
          </a:p>
          <a:p>
            <a:r>
              <a:rPr kumimoji="1" lang="ja-JP" altLang="en-US" dirty="0" smtClean="0">
                <a:solidFill>
                  <a:srgbClr val="FF0000"/>
                </a:solidFill>
              </a:rPr>
              <a:t>孤独感が低い</a:t>
            </a:r>
            <a:endParaRPr kumimoji="1" lang="ja-JP" altLang="en-US" dirty="0">
              <a:solidFill>
                <a:srgbClr val="FF0000"/>
              </a:solidFill>
            </a:endParaRPr>
          </a:p>
        </p:txBody>
      </p:sp>
      <p:sp>
        <p:nvSpPr>
          <p:cNvPr id="5" name="テキスト ボックス 4"/>
          <p:cNvSpPr txBox="1"/>
          <p:nvPr/>
        </p:nvSpPr>
        <p:spPr>
          <a:xfrm>
            <a:off x="7079915" y="6021288"/>
            <a:ext cx="1523174" cy="369332"/>
          </a:xfrm>
          <a:prstGeom prst="rect">
            <a:avLst/>
          </a:prstGeom>
          <a:noFill/>
          <a:ln>
            <a:solidFill>
              <a:srgbClr val="FF0000"/>
            </a:solidFill>
          </a:ln>
        </p:spPr>
        <p:txBody>
          <a:bodyPr wrap="none" rtlCol="0">
            <a:spAutoFit/>
          </a:bodyPr>
          <a:lstStyle/>
          <a:p>
            <a:r>
              <a:rPr kumimoji="1" lang="ja-JP" altLang="en-US" dirty="0" smtClean="0"/>
              <a:t>→次ページへ</a:t>
            </a:r>
            <a:endParaRPr kumimoji="1" lang="ja-JP" altLang="en-US" dirty="0"/>
          </a:p>
        </p:txBody>
      </p:sp>
    </p:spTree>
    <p:extLst>
      <p:ext uri="{BB962C8B-B14F-4D97-AF65-F5344CB8AC3E}">
        <p14:creationId xmlns:p14="http://schemas.microsoft.com/office/powerpoint/2010/main" val="36583436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457200" y="2102264"/>
            <a:ext cx="7384988" cy="4556572"/>
          </a:xfrm>
          <a:prstGeom prst="rect">
            <a:avLst/>
          </a:prstGeom>
        </p:spPr>
      </p:pic>
      <p:sp>
        <p:nvSpPr>
          <p:cNvPr id="2" name="タイトル 1"/>
          <p:cNvSpPr>
            <a:spLocks noGrp="1"/>
          </p:cNvSpPr>
          <p:nvPr>
            <p:ph type="title"/>
          </p:nvPr>
        </p:nvSpPr>
        <p:spPr/>
        <p:txBody>
          <a:bodyPr>
            <a:normAutofit fontScale="90000"/>
          </a:bodyPr>
          <a:lstStyle/>
          <a:p>
            <a:r>
              <a:rPr kumimoji="1" lang="ja-JP" altLang="en-US" dirty="0" smtClean="0"/>
              <a:t>交互作用の単純主効果の検定</a:t>
            </a:r>
            <a:r>
              <a:rPr kumimoji="1" lang="en-US" altLang="ja-JP" dirty="0" smtClean="0"/>
              <a:t/>
            </a:r>
            <a:br>
              <a:rPr kumimoji="1" lang="en-US" altLang="ja-JP" dirty="0" smtClean="0"/>
            </a:br>
            <a:r>
              <a:rPr kumimoji="1" lang="ja-JP" altLang="en-US" dirty="0" smtClean="0"/>
              <a:t>（愛着スタイルでスライス）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a:t>
            </a:r>
            <a:r>
              <a:rPr kumimoji="1" lang="en-US" altLang="ja-JP" dirty="0" smtClean="0"/>
              <a:t>Slice</a:t>
            </a:r>
            <a:r>
              <a:rPr kumimoji="1" lang="ja-JP" altLang="en-US" dirty="0" smtClean="0"/>
              <a:t>」タブを参照</a:t>
            </a:r>
            <a:endParaRPr kumimoji="1" lang="en-US" altLang="ja-JP" dirty="0" smtClean="0"/>
          </a:p>
        </p:txBody>
      </p:sp>
      <p:sp>
        <p:nvSpPr>
          <p:cNvPr id="7" name="角丸四角形 6"/>
          <p:cNvSpPr/>
          <p:nvPr/>
        </p:nvSpPr>
        <p:spPr>
          <a:xfrm>
            <a:off x="5076056" y="4887770"/>
            <a:ext cx="3538736" cy="919401"/>
          </a:xfrm>
          <a:prstGeom prst="roundRect">
            <a:avLst>
              <a:gd name="adj" fmla="val 10250"/>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a:spAutoFit/>
          </a:bodyPr>
          <a:lstStyle/>
          <a:p>
            <a:pPr marL="0" lvl="1"/>
            <a:r>
              <a:rPr lang="ja-JP" altLang="en-US" sz="1600" dirty="0" smtClean="0"/>
              <a:t>安定型では男女差が見られ，男性の方が孤独感が高いが，回避型とアンビバレント型では性差は見られない</a:t>
            </a:r>
            <a:endParaRPr lang="en-US" altLang="ja-JP" sz="1600" dirty="0" smtClean="0"/>
          </a:p>
        </p:txBody>
      </p:sp>
      <p:sp>
        <p:nvSpPr>
          <p:cNvPr id="8" name="角丸四角形 7"/>
          <p:cNvSpPr/>
          <p:nvPr/>
        </p:nvSpPr>
        <p:spPr>
          <a:xfrm>
            <a:off x="5076056" y="5881092"/>
            <a:ext cx="3538736" cy="855107"/>
          </a:xfrm>
          <a:prstGeom prst="roundRect">
            <a:avLst>
              <a:gd name="adj" fmla="val 11567"/>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a:spAutoFit/>
          </a:bodyPr>
          <a:lstStyle/>
          <a:p>
            <a:pPr marL="0" lvl="1"/>
            <a:r>
              <a:rPr lang="ja-JP" altLang="en-US" sz="1600" dirty="0">
                <a:solidFill>
                  <a:schemeClr val="dk1"/>
                </a:solidFill>
                <a:latin typeface="+mn-lt"/>
                <a:ea typeface="+mn-ea"/>
              </a:rPr>
              <a:t>前述の愛着スタイルの主効果と考え合わせると，愛着スタイルが安定型の女性の孤独感がもっとも低いことに</a:t>
            </a:r>
            <a:r>
              <a:rPr lang="ja-JP" altLang="en-US" sz="1600" dirty="0" smtClean="0">
                <a:solidFill>
                  <a:schemeClr val="dk1"/>
                </a:solidFill>
                <a:latin typeface="+mn-lt"/>
                <a:ea typeface="+mn-ea"/>
              </a:rPr>
              <a:t>なる</a:t>
            </a:r>
            <a:endParaRPr lang="en-US" altLang="ja-JP" sz="1600" dirty="0">
              <a:solidFill>
                <a:schemeClr val="dk1"/>
              </a:solidFill>
              <a:latin typeface="+mn-lt"/>
              <a:ea typeface="+mn-ea"/>
            </a:endParaRPr>
          </a:p>
        </p:txBody>
      </p:sp>
    </p:spTree>
    <p:extLst>
      <p:ext uri="{BB962C8B-B14F-4D97-AF65-F5344CB8AC3E}">
        <p14:creationId xmlns:p14="http://schemas.microsoft.com/office/powerpoint/2010/main" val="128136362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交互作用の単純主効果の検定</a:t>
            </a:r>
            <a:r>
              <a:rPr lang="en-US" altLang="ja-JP" dirty="0"/>
              <a:t/>
            </a:r>
            <a:br>
              <a:rPr lang="en-US" altLang="ja-JP" dirty="0"/>
            </a:br>
            <a:r>
              <a:rPr lang="ja-JP" altLang="en-US" dirty="0" smtClean="0"/>
              <a:t>（性別で</a:t>
            </a:r>
            <a:r>
              <a:rPr lang="ja-JP" altLang="en-US" dirty="0"/>
              <a:t>スライス）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「スライス→」に「性別」を入れて再分析</a:t>
            </a:r>
            <a:endParaRPr kumimoji="1" lang="en-US" altLang="ja-JP" dirty="0" smtClean="0"/>
          </a:p>
          <a:p>
            <a:r>
              <a:rPr kumimoji="1" lang="en-US" altLang="ja-JP" dirty="0" err="1" smtClean="0"/>
              <a:t>Anova</a:t>
            </a:r>
            <a:r>
              <a:rPr kumimoji="1" lang="ja-JP" altLang="en-US" dirty="0" smtClean="0"/>
              <a:t>タブの出力は同一</a:t>
            </a:r>
            <a:endParaRPr kumimoji="1" lang="en-US" altLang="ja-JP" dirty="0" smtClean="0"/>
          </a:p>
        </p:txBody>
      </p:sp>
      <p:pic>
        <p:nvPicPr>
          <p:cNvPr id="4" name="図 3"/>
          <p:cNvPicPr>
            <a:picLocks noChangeAspect="1"/>
          </p:cNvPicPr>
          <p:nvPr/>
        </p:nvPicPr>
        <p:blipFill>
          <a:blip r:embed="rId2"/>
          <a:stretch>
            <a:fillRect/>
          </a:stretch>
        </p:blipFill>
        <p:spPr>
          <a:xfrm>
            <a:off x="514400" y="2636912"/>
            <a:ext cx="8172400" cy="3997833"/>
          </a:xfrm>
          <a:prstGeom prst="rect">
            <a:avLst/>
          </a:prstGeom>
        </p:spPr>
      </p:pic>
      <p:sp>
        <p:nvSpPr>
          <p:cNvPr id="5" name="角丸四角形 4"/>
          <p:cNvSpPr/>
          <p:nvPr/>
        </p:nvSpPr>
        <p:spPr>
          <a:xfrm>
            <a:off x="4932040" y="4149080"/>
            <a:ext cx="648072"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4928220" y="6093296"/>
            <a:ext cx="648072" cy="5040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5796136" y="5157192"/>
            <a:ext cx="2818656" cy="879217"/>
          </a:xfrm>
          <a:prstGeom prst="roundRect">
            <a:avLst>
              <a:gd name="adj" fmla="val 10250"/>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a:spAutoFit/>
          </a:bodyPr>
          <a:lstStyle/>
          <a:p>
            <a:pPr marL="0" lvl="1"/>
            <a:r>
              <a:rPr lang="ja-JP" altLang="en-US" sz="1600" dirty="0" smtClean="0"/>
              <a:t>男性でも女性でも安定型がアンビバレント型や回避型よりも孤独感が低い</a:t>
            </a:r>
            <a:endParaRPr lang="en-US" altLang="ja-JP" sz="1600" dirty="0" smtClean="0"/>
          </a:p>
        </p:txBody>
      </p:sp>
      <p:sp>
        <p:nvSpPr>
          <p:cNvPr id="8" name="角丸四角形 7"/>
          <p:cNvSpPr/>
          <p:nvPr/>
        </p:nvSpPr>
        <p:spPr>
          <a:xfrm>
            <a:off x="5796136" y="6122660"/>
            <a:ext cx="2818656" cy="618708"/>
          </a:xfrm>
          <a:prstGeom prst="roundRect">
            <a:avLst>
              <a:gd name="adj" fmla="val 10250"/>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a:spAutoFit/>
          </a:bodyPr>
          <a:lstStyle/>
          <a:p>
            <a:pPr marL="0" lvl="1"/>
            <a:r>
              <a:rPr lang="ja-JP" altLang="en-US" sz="1600" dirty="0" smtClean="0"/>
              <a:t>こちらのスライスは特に見るべきものではないようだ</a:t>
            </a:r>
            <a:endParaRPr lang="en-US" altLang="ja-JP" sz="1600" dirty="0" smtClean="0"/>
          </a:p>
        </p:txBody>
      </p:sp>
    </p:spTree>
    <p:extLst>
      <p:ext uri="{BB962C8B-B14F-4D97-AF65-F5344CB8AC3E}">
        <p14:creationId xmlns:p14="http://schemas.microsoft.com/office/powerpoint/2010/main" val="7809552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ja-JP" altLang="en-US" smtClean="0"/>
              <a:t>心理科学統計</a:t>
            </a:r>
            <a:r>
              <a:rPr lang="en-US" altLang="ja-JP" smtClean="0"/>
              <a:t>III</a:t>
            </a:r>
            <a:endParaRPr lang="en-US" altLang="ja-JP" dirty="0" smtClean="0"/>
          </a:p>
        </p:txBody>
      </p:sp>
      <p:sp>
        <p:nvSpPr>
          <p:cNvPr id="2051" name="Rectangle 3"/>
          <p:cNvSpPr>
            <a:spLocks noGrp="1" noChangeArrowheads="1"/>
          </p:cNvSpPr>
          <p:nvPr>
            <p:ph type="subTitle" idx="1"/>
          </p:nvPr>
        </p:nvSpPr>
        <p:spPr/>
        <p:txBody>
          <a:bodyPr/>
          <a:lstStyle/>
          <a:p>
            <a:r>
              <a:rPr lang="ja-JP" altLang="en-US" dirty="0" smtClean="0"/>
              <a:t>第</a:t>
            </a:r>
            <a:r>
              <a:rPr lang="en-US" altLang="ja-JP" dirty="0" smtClean="0"/>
              <a:t>10</a:t>
            </a:r>
            <a:r>
              <a:rPr lang="ja-JP" altLang="en-US" dirty="0" smtClean="0"/>
              <a:t>回</a:t>
            </a:r>
            <a:r>
              <a:rPr lang="en-US" altLang="ja-JP" dirty="0" smtClean="0"/>
              <a:t>(6/11</a:t>
            </a:r>
            <a:r>
              <a:rPr lang="en-US" altLang="ja-JP" dirty="0" smtClean="0"/>
              <a:t>)</a:t>
            </a:r>
          </a:p>
          <a:p>
            <a:endParaRPr lang="en-US" altLang="ja-JP" dirty="0"/>
          </a:p>
          <a:p>
            <a:r>
              <a:rPr lang="en-US" altLang="ja-JP" dirty="0" smtClean="0"/>
              <a:t>※</a:t>
            </a:r>
            <a:r>
              <a:rPr lang="ja-JP" altLang="en-US" dirty="0" smtClean="0"/>
              <a:t>第</a:t>
            </a:r>
            <a:r>
              <a:rPr lang="en-US" altLang="ja-JP" dirty="0" smtClean="0"/>
              <a:t>9</a:t>
            </a:r>
            <a:r>
              <a:rPr lang="ja-JP" altLang="en-US" dirty="0" smtClean="0"/>
              <a:t>回の交互作用の説明の部分，もう少しわかりやすくしてみました</a:t>
            </a:r>
            <a:endParaRPr lang="en-US" altLang="ja-JP" dirty="0" smtClean="0"/>
          </a:p>
        </p:txBody>
      </p:sp>
    </p:spTree>
    <p:extLst>
      <p:ext uri="{BB962C8B-B14F-4D97-AF65-F5344CB8AC3E}">
        <p14:creationId xmlns:p14="http://schemas.microsoft.com/office/powerpoint/2010/main" val="405453876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ja-JP" altLang="en-US" dirty="0" smtClean="0"/>
              <a:t>参加者内</a:t>
            </a:r>
            <a:r>
              <a:rPr lang="en-US" altLang="ja-JP" dirty="0" smtClean="0"/>
              <a:t>2</a:t>
            </a:r>
            <a:r>
              <a:rPr lang="ja-JP" altLang="en-US" dirty="0" smtClean="0"/>
              <a:t>要因分散分析</a:t>
            </a:r>
          </a:p>
        </p:txBody>
      </p:sp>
      <p:sp>
        <p:nvSpPr>
          <p:cNvPr id="4099" name="Rectangle 3"/>
          <p:cNvSpPr>
            <a:spLocks noGrp="1" noChangeArrowheads="1"/>
          </p:cNvSpPr>
          <p:nvPr>
            <p:ph idx="1"/>
          </p:nvPr>
        </p:nvSpPr>
        <p:spPr>
          <a:xfrm>
            <a:off x="458478" y="1628800"/>
            <a:ext cx="8229600" cy="4876800"/>
          </a:xfrm>
        </p:spPr>
        <p:txBody>
          <a:bodyPr>
            <a:normAutofit/>
          </a:bodyPr>
          <a:lstStyle/>
          <a:p>
            <a:r>
              <a:rPr lang="ja-JP" altLang="en-US" sz="2000" dirty="0" smtClean="0"/>
              <a:t>課題遂行</a:t>
            </a:r>
            <a:r>
              <a:rPr lang="ja-JP" altLang="en-US" sz="2000" dirty="0"/>
              <a:t>に</a:t>
            </a:r>
            <a:r>
              <a:rPr lang="ja-JP" altLang="en-US" sz="2000" dirty="0" smtClean="0"/>
              <a:t>おける失敗経験が自尊心に及ぼす影響に関心を持って，以下の実験を行った．失敗を伝達する指導者との関係の緊密さが及ぼす影響に特に注目するため，同じペアで初対面と</a:t>
            </a:r>
            <a:r>
              <a:rPr lang="en-US" altLang="ja-JP" sz="2000" dirty="0" smtClean="0"/>
              <a:t>6</a:t>
            </a:r>
            <a:r>
              <a:rPr lang="ja-JP" altLang="en-US" sz="2000" dirty="0" smtClean="0"/>
              <a:t>ヶ月後の</a:t>
            </a:r>
            <a:r>
              <a:rPr lang="en-US" altLang="ja-JP" sz="2000" dirty="0" smtClean="0"/>
              <a:t>2</a:t>
            </a:r>
            <a:r>
              <a:rPr lang="ja-JP" altLang="en-US" sz="2000" dirty="0" smtClean="0"/>
              <a:t>回実験を行った</a:t>
            </a:r>
          </a:p>
          <a:p>
            <a:r>
              <a:rPr lang="ja-JP" altLang="en-US" sz="2000" dirty="0"/>
              <a:t>要因①実験時期：初対面と</a:t>
            </a:r>
            <a:r>
              <a:rPr lang="en-US" altLang="ja-JP" sz="2000" dirty="0"/>
              <a:t>6</a:t>
            </a:r>
            <a:r>
              <a:rPr lang="ja-JP" altLang="en-US" sz="2000" dirty="0"/>
              <a:t>ヶ月後の</a:t>
            </a:r>
            <a:r>
              <a:rPr lang="en-US" altLang="ja-JP" sz="2000" dirty="0"/>
              <a:t>2</a:t>
            </a:r>
            <a:r>
              <a:rPr lang="ja-JP" altLang="en-US" sz="2000" dirty="0"/>
              <a:t>回</a:t>
            </a:r>
          </a:p>
          <a:p>
            <a:r>
              <a:rPr lang="ja-JP" altLang="en-US" sz="2000" dirty="0"/>
              <a:t>要因②測定タイミング：失敗経験の前後（</a:t>
            </a:r>
            <a:r>
              <a:rPr lang="ja-JP" altLang="en-US" sz="2000" dirty="0" smtClean="0"/>
              <a:t>プレ</a:t>
            </a:r>
            <a:r>
              <a:rPr lang="en-US" altLang="ja-JP" sz="2000" dirty="0" smtClean="0"/>
              <a:t>/</a:t>
            </a:r>
            <a:r>
              <a:rPr lang="ja-JP" altLang="en-US" sz="2000" dirty="0" smtClean="0"/>
              <a:t>ポスト</a:t>
            </a:r>
            <a:r>
              <a:rPr lang="ja-JP" altLang="en-US" sz="2000" dirty="0"/>
              <a:t>）</a:t>
            </a:r>
            <a:endParaRPr lang="en-US" altLang="ja-JP" sz="2000" dirty="0"/>
          </a:p>
          <a:p>
            <a:endParaRPr lang="ja-JP" altLang="en-US" sz="2000" dirty="0" smtClean="0"/>
          </a:p>
        </p:txBody>
      </p:sp>
      <p:sp>
        <p:nvSpPr>
          <p:cNvPr id="4100" name="Rectangle 4"/>
          <p:cNvSpPr>
            <a:spLocks noChangeArrowheads="1"/>
          </p:cNvSpPr>
          <p:nvPr/>
        </p:nvSpPr>
        <p:spPr bwMode="auto">
          <a:xfrm>
            <a:off x="322585" y="3854504"/>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測定プレ</a:t>
            </a:r>
            <a:endParaRPr lang="ja-JP" altLang="en-US" dirty="0">
              <a:solidFill>
                <a:schemeClr val="bg1"/>
              </a:solidFill>
              <a:latin typeface="+mn-lt"/>
              <a:ea typeface="+mn-ea"/>
            </a:endParaRPr>
          </a:p>
        </p:txBody>
      </p:sp>
      <p:sp>
        <p:nvSpPr>
          <p:cNvPr id="4101" name="Rectangle 5"/>
          <p:cNvSpPr>
            <a:spLocks noChangeArrowheads="1"/>
          </p:cNvSpPr>
          <p:nvPr/>
        </p:nvSpPr>
        <p:spPr bwMode="auto">
          <a:xfrm>
            <a:off x="1978347" y="4141842"/>
            <a:ext cx="576263" cy="1439862"/>
          </a:xfrm>
          <a:prstGeom prst="rect">
            <a:avLst/>
          </a:prstGeom>
          <a:noFill/>
          <a:ln w="31750" cap="sq" algn="ctr">
            <a:solidFill>
              <a:srgbClr val="0000FF"/>
            </a:solidFill>
            <a:miter lim="800000"/>
            <a:headEnd type="none" w="sm" len="sm"/>
            <a:tailEnd type="none" w="sm" len="sm"/>
          </a:ln>
        </p:spPr>
        <p:txBody>
          <a:bodyPr vert="eaVert" wrap="none" anchor="ctr"/>
          <a:lstStyle/>
          <a:p>
            <a:pPr algn="ctr"/>
            <a:r>
              <a:rPr lang="ja-JP" altLang="en-US">
                <a:latin typeface="+mn-lt"/>
                <a:ea typeface="+mn-ea"/>
              </a:rPr>
              <a:t>失敗の伝達</a:t>
            </a:r>
          </a:p>
        </p:txBody>
      </p:sp>
      <p:sp>
        <p:nvSpPr>
          <p:cNvPr id="4102" name="Rectangle 6"/>
          <p:cNvSpPr>
            <a:spLocks noChangeArrowheads="1"/>
          </p:cNvSpPr>
          <p:nvPr/>
        </p:nvSpPr>
        <p:spPr bwMode="auto">
          <a:xfrm>
            <a:off x="1186185" y="4141842"/>
            <a:ext cx="576262" cy="1439862"/>
          </a:xfrm>
          <a:prstGeom prst="rect">
            <a:avLst/>
          </a:prstGeom>
          <a:noFill/>
          <a:ln w="31750" cap="sq" algn="ctr">
            <a:solidFill>
              <a:srgbClr val="FF0000"/>
            </a:solidFill>
            <a:miter lim="800000"/>
            <a:headEnd type="none" w="sm" len="sm"/>
            <a:tailEnd type="none" w="sm" len="sm"/>
          </a:ln>
        </p:spPr>
        <p:txBody>
          <a:bodyPr vert="eaVert" wrap="none" anchor="ctr"/>
          <a:lstStyle/>
          <a:p>
            <a:pPr algn="ctr"/>
            <a:r>
              <a:rPr lang="ja-JP" altLang="en-US">
                <a:latin typeface="+mn-lt"/>
                <a:ea typeface="+mn-ea"/>
              </a:rPr>
              <a:t>課題遂行</a:t>
            </a:r>
          </a:p>
        </p:txBody>
      </p:sp>
      <p:sp>
        <p:nvSpPr>
          <p:cNvPr id="4103" name="Rectangle 7"/>
          <p:cNvSpPr>
            <a:spLocks noChangeArrowheads="1"/>
          </p:cNvSpPr>
          <p:nvPr/>
        </p:nvSpPr>
        <p:spPr bwMode="auto">
          <a:xfrm>
            <a:off x="2770510" y="3854504"/>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測定ポスト</a:t>
            </a:r>
            <a:endParaRPr lang="ja-JP" altLang="en-US" dirty="0">
              <a:solidFill>
                <a:schemeClr val="bg1"/>
              </a:solidFill>
              <a:latin typeface="+mn-lt"/>
              <a:ea typeface="+mn-ea"/>
            </a:endParaRPr>
          </a:p>
        </p:txBody>
      </p:sp>
      <p:sp>
        <p:nvSpPr>
          <p:cNvPr id="4104" name="Rectangle 8"/>
          <p:cNvSpPr>
            <a:spLocks noChangeArrowheads="1"/>
          </p:cNvSpPr>
          <p:nvPr/>
        </p:nvSpPr>
        <p:spPr bwMode="auto">
          <a:xfrm>
            <a:off x="5724847" y="3854504"/>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測定プレ</a:t>
            </a:r>
            <a:endParaRPr lang="ja-JP" altLang="en-US" dirty="0">
              <a:solidFill>
                <a:schemeClr val="bg1"/>
              </a:solidFill>
              <a:latin typeface="+mn-lt"/>
              <a:ea typeface="+mn-ea"/>
            </a:endParaRPr>
          </a:p>
        </p:txBody>
      </p:sp>
      <p:sp>
        <p:nvSpPr>
          <p:cNvPr id="4105" name="Rectangle 9"/>
          <p:cNvSpPr>
            <a:spLocks noChangeArrowheads="1"/>
          </p:cNvSpPr>
          <p:nvPr/>
        </p:nvSpPr>
        <p:spPr bwMode="auto">
          <a:xfrm>
            <a:off x="7380610" y="4141842"/>
            <a:ext cx="576262" cy="1439862"/>
          </a:xfrm>
          <a:prstGeom prst="rect">
            <a:avLst/>
          </a:prstGeom>
          <a:noFill/>
          <a:ln w="31750" cap="sq" algn="ctr">
            <a:solidFill>
              <a:srgbClr val="0000FF"/>
            </a:solidFill>
            <a:miter lim="800000"/>
            <a:headEnd type="none" w="sm" len="sm"/>
            <a:tailEnd type="none" w="sm" len="sm"/>
          </a:ln>
        </p:spPr>
        <p:txBody>
          <a:bodyPr vert="eaVert" wrap="none" anchor="ctr"/>
          <a:lstStyle/>
          <a:p>
            <a:pPr algn="ctr"/>
            <a:r>
              <a:rPr lang="ja-JP" altLang="en-US">
                <a:latin typeface="+mn-lt"/>
                <a:ea typeface="+mn-ea"/>
              </a:rPr>
              <a:t>失敗の伝達</a:t>
            </a:r>
          </a:p>
        </p:txBody>
      </p:sp>
      <p:sp>
        <p:nvSpPr>
          <p:cNvPr id="4106" name="Rectangle 10"/>
          <p:cNvSpPr>
            <a:spLocks noChangeArrowheads="1"/>
          </p:cNvSpPr>
          <p:nvPr/>
        </p:nvSpPr>
        <p:spPr bwMode="auto">
          <a:xfrm>
            <a:off x="6588447" y="4141842"/>
            <a:ext cx="576263" cy="1439862"/>
          </a:xfrm>
          <a:prstGeom prst="rect">
            <a:avLst/>
          </a:prstGeom>
          <a:noFill/>
          <a:ln w="31750" cap="sq" algn="ctr">
            <a:solidFill>
              <a:srgbClr val="FF0000"/>
            </a:solidFill>
            <a:miter lim="800000"/>
            <a:headEnd type="none" w="sm" len="sm"/>
            <a:tailEnd type="none" w="sm" len="sm"/>
          </a:ln>
        </p:spPr>
        <p:txBody>
          <a:bodyPr vert="eaVert" wrap="none" anchor="ctr"/>
          <a:lstStyle/>
          <a:p>
            <a:pPr algn="ctr"/>
            <a:r>
              <a:rPr lang="ja-JP" altLang="en-US">
                <a:latin typeface="+mn-lt"/>
                <a:ea typeface="+mn-ea"/>
              </a:rPr>
              <a:t>課題遂行</a:t>
            </a:r>
          </a:p>
        </p:txBody>
      </p:sp>
      <p:sp>
        <p:nvSpPr>
          <p:cNvPr id="4107" name="Rectangle 11"/>
          <p:cNvSpPr>
            <a:spLocks noChangeArrowheads="1"/>
          </p:cNvSpPr>
          <p:nvPr/>
        </p:nvSpPr>
        <p:spPr bwMode="auto">
          <a:xfrm>
            <a:off x="8172772" y="3854504"/>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測定ポスト</a:t>
            </a:r>
            <a:endParaRPr lang="ja-JP" altLang="en-US" dirty="0">
              <a:solidFill>
                <a:schemeClr val="bg1"/>
              </a:solidFill>
              <a:latin typeface="+mn-lt"/>
              <a:ea typeface="+mn-ea"/>
            </a:endParaRPr>
          </a:p>
        </p:txBody>
      </p:sp>
      <p:sp>
        <p:nvSpPr>
          <p:cNvPr id="4108" name="AutoShape 12"/>
          <p:cNvSpPr>
            <a:spLocks noChangeArrowheads="1"/>
          </p:cNvSpPr>
          <p:nvPr/>
        </p:nvSpPr>
        <p:spPr bwMode="auto">
          <a:xfrm>
            <a:off x="3851597" y="4141842"/>
            <a:ext cx="1511300" cy="792162"/>
          </a:xfrm>
          <a:custGeom>
            <a:avLst/>
            <a:gdLst>
              <a:gd name="T0" fmla="*/ 915386 w 21600"/>
              <a:gd name="T1" fmla="*/ 0 h 21600"/>
              <a:gd name="T2" fmla="*/ 0 w 21600"/>
              <a:gd name="T3" fmla="*/ 396081 h 21600"/>
              <a:gd name="T4" fmla="*/ 915386 w 21600"/>
              <a:gd name="T5" fmla="*/ 792162 h 21600"/>
              <a:gd name="T6" fmla="*/ 1511300 w 21600"/>
              <a:gd name="T7" fmla="*/ 396081 h 21600"/>
              <a:gd name="T8" fmla="*/ 17694720 60000 65536"/>
              <a:gd name="T9" fmla="*/ 11796480 60000 65536"/>
              <a:gd name="T10" fmla="*/ 5898240 60000 65536"/>
              <a:gd name="T11" fmla="*/ 0 60000 65536"/>
              <a:gd name="T12" fmla="*/ 3375 w 21600"/>
              <a:gd name="T13" fmla="*/ 5411 h 21600"/>
              <a:gd name="T14" fmla="*/ 17350 w 21600"/>
              <a:gd name="T15" fmla="*/ 16189 h 21600"/>
            </a:gdLst>
            <a:ahLst/>
            <a:cxnLst>
              <a:cxn ang="T8">
                <a:pos x="T0" y="T1"/>
              </a:cxn>
              <a:cxn ang="T9">
                <a:pos x="T2" y="T3"/>
              </a:cxn>
              <a:cxn ang="T10">
                <a:pos x="T4" y="T5"/>
              </a:cxn>
              <a:cxn ang="T11">
                <a:pos x="T6" y="T7"/>
              </a:cxn>
            </a:cxnLst>
            <a:rect l="T12" t="T13" r="T14" b="T15"/>
            <a:pathLst>
              <a:path w="21600" h="21600">
                <a:moveTo>
                  <a:pt x="13083" y="0"/>
                </a:moveTo>
                <a:lnTo>
                  <a:pt x="13083" y="5411"/>
                </a:lnTo>
                <a:lnTo>
                  <a:pt x="3375" y="5411"/>
                </a:lnTo>
                <a:lnTo>
                  <a:pt x="3375" y="16189"/>
                </a:lnTo>
                <a:lnTo>
                  <a:pt x="13083" y="16189"/>
                </a:lnTo>
                <a:lnTo>
                  <a:pt x="13083" y="21600"/>
                </a:lnTo>
                <a:lnTo>
                  <a:pt x="21600" y="10800"/>
                </a:lnTo>
                <a:close/>
              </a:path>
              <a:path w="21600" h="21600">
                <a:moveTo>
                  <a:pt x="1350" y="5411"/>
                </a:moveTo>
                <a:lnTo>
                  <a:pt x="1350" y="16189"/>
                </a:lnTo>
                <a:lnTo>
                  <a:pt x="2700" y="16189"/>
                </a:lnTo>
                <a:lnTo>
                  <a:pt x="2700" y="5411"/>
                </a:lnTo>
                <a:close/>
              </a:path>
              <a:path w="21600" h="21600">
                <a:moveTo>
                  <a:pt x="0" y="5411"/>
                </a:moveTo>
                <a:lnTo>
                  <a:pt x="0" y="16189"/>
                </a:lnTo>
                <a:lnTo>
                  <a:pt x="675" y="16189"/>
                </a:lnTo>
                <a:lnTo>
                  <a:pt x="675" y="5411"/>
                </a:ln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wrap="none" anchor="ctr"/>
          <a:lstStyle/>
          <a:p>
            <a:pPr algn="ctr"/>
            <a:endParaRPr lang="ja-JP" altLang="en-US">
              <a:latin typeface="+mn-lt"/>
              <a:ea typeface="+mn-ea"/>
            </a:endParaRPr>
          </a:p>
        </p:txBody>
      </p:sp>
      <p:sp>
        <p:nvSpPr>
          <p:cNvPr id="4109" name="Text Box 13"/>
          <p:cNvSpPr txBox="1">
            <a:spLocks noChangeArrowheads="1"/>
          </p:cNvSpPr>
          <p:nvPr/>
        </p:nvSpPr>
        <p:spPr bwMode="auto">
          <a:xfrm>
            <a:off x="3788448" y="5084817"/>
            <a:ext cx="1569660" cy="1200329"/>
          </a:xfrm>
          <a:prstGeom prst="rect">
            <a:avLst/>
          </a:prstGeom>
          <a:noFill/>
          <a:ln w="31750" cap="sq" algn="ctr">
            <a:noFill/>
            <a:miter lim="800000"/>
            <a:headEnd type="none" w="sm" len="sm"/>
            <a:tailEnd type="none" w="sm" len="sm"/>
          </a:ln>
        </p:spPr>
        <p:txBody>
          <a:bodyPr wrap="none">
            <a:spAutoFit/>
          </a:bodyPr>
          <a:lstStyle/>
          <a:p>
            <a:pPr algn="ctr"/>
            <a:r>
              <a:rPr lang="en-US" altLang="ja-JP" dirty="0">
                <a:latin typeface="+mn-lt"/>
                <a:ea typeface="+mn-ea"/>
              </a:rPr>
              <a:t>6</a:t>
            </a:r>
            <a:r>
              <a:rPr lang="ja-JP" altLang="en-US" dirty="0">
                <a:latin typeface="+mn-lt"/>
                <a:ea typeface="+mn-ea"/>
              </a:rPr>
              <a:t>ヶ月間</a:t>
            </a:r>
          </a:p>
          <a:p>
            <a:pPr algn="ctr"/>
            <a:r>
              <a:rPr lang="ja-JP" altLang="en-US" dirty="0">
                <a:latin typeface="+mn-lt"/>
                <a:ea typeface="+mn-ea"/>
              </a:rPr>
              <a:t>指導を</a:t>
            </a:r>
            <a:r>
              <a:rPr lang="ja-JP" altLang="en-US" dirty="0" smtClean="0">
                <a:latin typeface="+mn-lt"/>
                <a:ea typeface="+mn-ea"/>
              </a:rPr>
              <a:t>受ける</a:t>
            </a:r>
            <a:endParaRPr lang="en-US" altLang="ja-JP" dirty="0" smtClean="0">
              <a:latin typeface="+mn-lt"/>
              <a:ea typeface="+mn-ea"/>
            </a:endParaRPr>
          </a:p>
          <a:p>
            <a:pPr algn="ctr"/>
            <a:r>
              <a:rPr lang="en-US" altLang="ja-JP" dirty="0" smtClean="0">
                <a:latin typeface="+mn-lt"/>
                <a:ea typeface="+mn-ea"/>
              </a:rPr>
              <a:t>=</a:t>
            </a:r>
          </a:p>
          <a:p>
            <a:pPr algn="ctr"/>
            <a:r>
              <a:rPr lang="ja-JP" altLang="en-US" dirty="0" smtClean="0">
                <a:latin typeface="+mn-lt"/>
                <a:ea typeface="+mn-ea"/>
              </a:rPr>
              <a:t>関係の緊密化</a:t>
            </a:r>
            <a:endParaRPr lang="ja-JP" altLang="en-US" dirty="0">
              <a:latin typeface="+mn-lt"/>
              <a:ea typeface="+mn-ea"/>
            </a:endParaRPr>
          </a:p>
        </p:txBody>
      </p:sp>
      <p:sp>
        <p:nvSpPr>
          <p:cNvPr id="4110" name="Text Box 14"/>
          <p:cNvSpPr txBox="1">
            <a:spLocks noChangeArrowheads="1"/>
          </p:cNvSpPr>
          <p:nvPr/>
        </p:nvSpPr>
        <p:spPr bwMode="auto">
          <a:xfrm>
            <a:off x="1067162" y="6013504"/>
            <a:ext cx="1694695" cy="369332"/>
          </a:xfrm>
          <a:prstGeom prst="rect">
            <a:avLst/>
          </a:prstGeom>
          <a:solidFill>
            <a:srgbClr val="99CCFF"/>
          </a:solidFill>
          <a:ln w="31750" cap="sq" algn="ctr">
            <a:noFill/>
            <a:miter lim="800000"/>
            <a:headEnd type="none" w="sm" len="sm"/>
            <a:tailEnd type="none" w="sm" len="sm"/>
          </a:ln>
        </p:spPr>
        <p:txBody>
          <a:bodyPr wrap="none">
            <a:spAutoFit/>
          </a:bodyPr>
          <a:lstStyle/>
          <a:p>
            <a:pPr algn="ctr"/>
            <a:r>
              <a:rPr lang="en-US" altLang="ja-JP" dirty="0" smtClean="0">
                <a:latin typeface="+mn-lt"/>
                <a:ea typeface="+mn-ea"/>
              </a:rPr>
              <a:t>1</a:t>
            </a:r>
            <a:r>
              <a:rPr lang="ja-JP" altLang="en-US" dirty="0" smtClean="0">
                <a:latin typeface="+mn-lt"/>
                <a:ea typeface="+mn-ea"/>
              </a:rPr>
              <a:t>回目：初対面</a:t>
            </a:r>
            <a:endParaRPr lang="ja-JP" altLang="en-US" dirty="0">
              <a:latin typeface="+mn-lt"/>
              <a:ea typeface="+mn-ea"/>
            </a:endParaRPr>
          </a:p>
        </p:txBody>
      </p:sp>
      <p:sp>
        <p:nvSpPr>
          <p:cNvPr id="4111" name="Text Box 15"/>
          <p:cNvSpPr txBox="1">
            <a:spLocks noChangeArrowheads="1"/>
          </p:cNvSpPr>
          <p:nvPr/>
        </p:nvSpPr>
        <p:spPr bwMode="auto">
          <a:xfrm>
            <a:off x="6318526" y="6023029"/>
            <a:ext cx="2156360" cy="646331"/>
          </a:xfrm>
          <a:prstGeom prst="rect">
            <a:avLst/>
          </a:prstGeom>
          <a:solidFill>
            <a:srgbClr val="FF99FF"/>
          </a:solidFill>
          <a:ln w="31750" cap="sq" algn="ctr">
            <a:noFill/>
            <a:miter lim="800000"/>
            <a:headEnd type="none" w="sm" len="sm"/>
            <a:tailEnd type="none" w="sm" len="sm"/>
          </a:ln>
        </p:spPr>
        <p:txBody>
          <a:bodyPr wrap="none">
            <a:spAutoFit/>
          </a:bodyPr>
          <a:lstStyle/>
          <a:p>
            <a:pPr algn="ctr"/>
            <a:r>
              <a:rPr lang="en-US" altLang="ja-JP" dirty="0" smtClean="0">
                <a:latin typeface="+mn-lt"/>
                <a:ea typeface="+mn-ea"/>
              </a:rPr>
              <a:t>2</a:t>
            </a:r>
            <a:r>
              <a:rPr lang="ja-JP" altLang="en-US" dirty="0" smtClean="0">
                <a:latin typeface="+mn-lt"/>
                <a:ea typeface="+mn-ea"/>
              </a:rPr>
              <a:t>回目：</a:t>
            </a:r>
            <a:endParaRPr lang="en-US" altLang="ja-JP" dirty="0" smtClean="0">
              <a:latin typeface="+mn-lt"/>
              <a:ea typeface="+mn-ea"/>
            </a:endParaRPr>
          </a:p>
          <a:p>
            <a:pPr algn="ctr"/>
            <a:r>
              <a:rPr lang="ja-JP" altLang="en-US" dirty="0" smtClean="0">
                <a:latin typeface="+mn-lt"/>
                <a:ea typeface="+mn-ea"/>
              </a:rPr>
              <a:t>初対面</a:t>
            </a:r>
            <a:r>
              <a:rPr lang="ja-JP" altLang="en-US" dirty="0">
                <a:latin typeface="+mn-lt"/>
                <a:ea typeface="+mn-ea"/>
              </a:rPr>
              <a:t>から</a:t>
            </a:r>
            <a:r>
              <a:rPr lang="en-US" altLang="ja-JP" dirty="0">
                <a:latin typeface="+mn-lt"/>
                <a:ea typeface="+mn-ea"/>
              </a:rPr>
              <a:t>6</a:t>
            </a:r>
            <a:r>
              <a:rPr lang="ja-JP" altLang="en-US" dirty="0">
                <a:latin typeface="+mn-lt"/>
                <a:ea typeface="+mn-ea"/>
              </a:rPr>
              <a:t>ヶ月後</a:t>
            </a:r>
          </a:p>
        </p:txBody>
      </p:sp>
      <p:sp>
        <p:nvSpPr>
          <p:cNvPr id="2" name="テキスト ボックス 1"/>
          <p:cNvSpPr txBox="1"/>
          <p:nvPr/>
        </p:nvSpPr>
        <p:spPr>
          <a:xfrm>
            <a:off x="6389998" y="2777176"/>
            <a:ext cx="2430474" cy="369332"/>
          </a:xfrm>
          <a:prstGeom prst="rect">
            <a:avLst/>
          </a:prstGeom>
          <a:solidFill>
            <a:srgbClr val="0070C0"/>
          </a:solidFill>
        </p:spPr>
        <p:txBody>
          <a:bodyPr wrap="none" rtlCol="0">
            <a:spAutoFit/>
          </a:bodyPr>
          <a:lstStyle/>
          <a:p>
            <a:r>
              <a:rPr kumimoji="1" lang="ja-JP" altLang="en-US" dirty="0" smtClean="0">
                <a:solidFill>
                  <a:schemeClr val="bg1"/>
                </a:solidFill>
              </a:rPr>
              <a:t>いずれも参加者内要因</a:t>
            </a:r>
            <a:endParaRPr kumimoji="1" lang="ja-JP" altLang="en-US" dirty="0">
              <a:solidFill>
                <a:schemeClr val="bg1"/>
              </a:solidFill>
            </a:endParaRPr>
          </a:p>
        </p:txBody>
      </p:sp>
    </p:spTree>
    <p:extLst>
      <p:ext uri="{BB962C8B-B14F-4D97-AF65-F5344CB8AC3E}">
        <p14:creationId xmlns:p14="http://schemas.microsoft.com/office/powerpoint/2010/main" val="217866882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ja-JP" altLang="en-US" dirty="0" smtClean="0"/>
              <a:t>参加者内</a:t>
            </a:r>
            <a:r>
              <a:rPr lang="en-US" altLang="ja-JP" dirty="0" smtClean="0"/>
              <a:t>2</a:t>
            </a:r>
            <a:r>
              <a:rPr lang="ja-JP" altLang="en-US" dirty="0" smtClean="0"/>
              <a:t>要因分散分析</a:t>
            </a:r>
          </a:p>
        </p:txBody>
      </p:sp>
      <p:sp>
        <p:nvSpPr>
          <p:cNvPr id="4099" name="Rectangle 3"/>
          <p:cNvSpPr>
            <a:spLocks noGrp="1" noChangeArrowheads="1"/>
          </p:cNvSpPr>
          <p:nvPr>
            <p:ph idx="1"/>
          </p:nvPr>
        </p:nvSpPr>
        <p:spPr>
          <a:xfrm>
            <a:off x="458478" y="1628800"/>
            <a:ext cx="8229600" cy="4876800"/>
          </a:xfrm>
        </p:spPr>
        <p:txBody>
          <a:bodyPr>
            <a:normAutofit/>
          </a:bodyPr>
          <a:lstStyle/>
          <a:p>
            <a:r>
              <a:rPr lang="ja-JP" altLang="en-US" sz="2000" dirty="0" smtClean="0"/>
              <a:t>課題遂行</a:t>
            </a:r>
            <a:r>
              <a:rPr lang="ja-JP" altLang="en-US" sz="2000" dirty="0"/>
              <a:t>に</a:t>
            </a:r>
            <a:r>
              <a:rPr lang="ja-JP" altLang="en-US" sz="2000" dirty="0" smtClean="0"/>
              <a:t>おける失敗経験が自尊心に及ぼす影響に関心を持って，以下の実験を行った．失敗を伝達する指導者との関係の緊密さが及ぼす影響に特に注目するため，同じペアで初対面と</a:t>
            </a:r>
            <a:r>
              <a:rPr lang="en-US" altLang="ja-JP" sz="2000" dirty="0" smtClean="0"/>
              <a:t>6</a:t>
            </a:r>
            <a:r>
              <a:rPr lang="ja-JP" altLang="en-US" sz="2000" dirty="0" smtClean="0"/>
              <a:t>ヶ月後の</a:t>
            </a:r>
            <a:r>
              <a:rPr lang="en-US" altLang="ja-JP" sz="2000" dirty="0" smtClean="0"/>
              <a:t>2</a:t>
            </a:r>
            <a:r>
              <a:rPr lang="ja-JP" altLang="en-US" sz="2000" dirty="0" smtClean="0"/>
              <a:t>回実験を行った</a:t>
            </a:r>
          </a:p>
          <a:p>
            <a:r>
              <a:rPr lang="ja-JP" altLang="en-US" sz="2000" dirty="0"/>
              <a:t>要因①実験時期：初対面と</a:t>
            </a:r>
            <a:r>
              <a:rPr lang="en-US" altLang="ja-JP" sz="2000" dirty="0"/>
              <a:t>6</a:t>
            </a:r>
            <a:r>
              <a:rPr lang="ja-JP" altLang="en-US" sz="2000" dirty="0"/>
              <a:t>ヶ月後の</a:t>
            </a:r>
            <a:r>
              <a:rPr lang="en-US" altLang="ja-JP" sz="2000" dirty="0"/>
              <a:t>2</a:t>
            </a:r>
            <a:r>
              <a:rPr lang="ja-JP" altLang="en-US" sz="2000" dirty="0"/>
              <a:t>回</a:t>
            </a:r>
          </a:p>
          <a:p>
            <a:r>
              <a:rPr lang="ja-JP" altLang="en-US" sz="2000" dirty="0"/>
              <a:t>要因②測定タイミング：失敗経験の前後（</a:t>
            </a:r>
            <a:r>
              <a:rPr lang="ja-JP" altLang="en-US" sz="2000" dirty="0" smtClean="0"/>
              <a:t>プレ</a:t>
            </a:r>
            <a:r>
              <a:rPr lang="en-US" altLang="ja-JP" sz="2000" dirty="0" smtClean="0"/>
              <a:t>/</a:t>
            </a:r>
            <a:r>
              <a:rPr lang="ja-JP" altLang="en-US" sz="2000" dirty="0" smtClean="0"/>
              <a:t>ポスト</a:t>
            </a:r>
            <a:r>
              <a:rPr lang="ja-JP" altLang="en-US" sz="2000" dirty="0"/>
              <a:t>）</a:t>
            </a:r>
            <a:endParaRPr lang="en-US" altLang="ja-JP" sz="2000" dirty="0"/>
          </a:p>
          <a:p>
            <a:endParaRPr lang="ja-JP" altLang="en-US" sz="2000" dirty="0" smtClean="0"/>
          </a:p>
        </p:txBody>
      </p:sp>
      <p:sp>
        <p:nvSpPr>
          <p:cNvPr id="4100" name="Rectangle 4"/>
          <p:cNvSpPr>
            <a:spLocks noChangeArrowheads="1"/>
          </p:cNvSpPr>
          <p:nvPr/>
        </p:nvSpPr>
        <p:spPr bwMode="auto">
          <a:xfrm>
            <a:off x="322585" y="3854504"/>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測定プレ</a:t>
            </a:r>
            <a:endParaRPr lang="ja-JP" altLang="en-US" dirty="0">
              <a:solidFill>
                <a:schemeClr val="bg1"/>
              </a:solidFill>
              <a:latin typeface="+mn-lt"/>
              <a:ea typeface="+mn-ea"/>
            </a:endParaRPr>
          </a:p>
        </p:txBody>
      </p:sp>
      <p:sp>
        <p:nvSpPr>
          <p:cNvPr id="4101" name="Rectangle 5"/>
          <p:cNvSpPr>
            <a:spLocks noChangeArrowheads="1"/>
          </p:cNvSpPr>
          <p:nvPr/>
        </p:nvSpPr>
        <p:spPr bwMode="auto">
          <a:xfrm>
            <a:off x="1978347" y="4141842"/>
            <a:ext cx="576263" cy="1439862"/>
          </a:xfrm>
          <a:prstGeom prst="rect">
            <a:avLst/>
          </a:prstGeom>
          <a:noFill/>
          <a:ln w="31750" cap="sq" algn="ctr">
            <a:solidFill>
              <a:srgbClr val="0000FF"/>
            </a:solidFill>
            <a:miter lim="800000"/>
            <a:headEnd type="none" w="sm" len="sm"/>
            <a:tailEnd type="none" w="sm" len="sm"/>
          </a:ln>
        </p:spPr>
        <p:txBody>
          <a:bodyPr vert="eaVert" wrap="none" anchor="ctr"/>
          <a:lstStyle/>
          <a:p>
            <a:pPr algn="ctr"/>
            <a:r>
              <a:rPr lang="ja-JP" altLang="en-US">
                <a:latin typeface="+mn-lt"/>
                <a:ea typeface="+mn-ea"/>
              </a:rPr>
              <a:t>失敗の伝達</a:t>
            </a:r>
          </a:p>
        </p:txBody>
      </p:sp>
      <p:sp>
        <p:nvSpPr>
          <p:cNvPr id="4102" name="Rectangle 6"/>
          <p:cNvSpPr>
            <a:spLocks noChangeArrowheads="1"/>
          </p:cNvSpPr>
          <p:nvPr/>
        </p:nvSpPr>
        <p:spPr bwMode="auto">
          <a:xfrm>
            <a:off x="1186185" y="4141842"/>
            <a:ext cx="576262" cy="1439862"/>
          </a:xfrm>
          <a:prstGeom prst="rect">
            <a:avLst/>
          </a:prstGeom>
          <a:noFill/>
          <a:ln w="31750" cap="sq" algn="ctr">
            <a:solidFill>
              <a:srgbClr val="FF0000"/>
            </a:solidFill>
            <a:miter lim="800000"/>
            <a:headEnd type="none" w="sm" len="sm"/>
            <a:tailEnd type="none" w="sm" len="sm"/>
          </a:ln>
        </p:spPr>
        <p:txBody>
          <a:bodyPr vert="eaVert" wrap="none" anchor="ctr"/>
          <a:lstStyle/>
          <a:p>
            <a:pPr algn="ctr"/>
            <a:r>
              <a:rPr lang="ja-JP" altLang="en-US">
                <a:latin typeface="+mn-lt"/>
                <a:ea typeface="+mn-ea"/>
              </a:rPr>
              <a:t>課題遂行</a:t>
            </a:r>
          </a:p>
        </p:txBody>
      </p:sp>
      <p:sp>
        <p:nvSpPr>
          <p:cNvPr id="4103" name="Rectangle 7"/>
          <p:cNvSpPr>
            <a:spLocks noChangeArrowheads="1"/>
          </p:cNvSpPr>
          <p:nvPr/>
        </p:nvSpPr>
        <p:spPr bwMode="auto">
          <a:xfrm>
            <a:off x="2770510" y="3854504"/>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測定ポスト</a:t>
            </a:r>
            <a:endParaRPr lang="ja-JP" altLang="en-US" dirty="0">
              <a:solidFill>
                <a:schemeClr val="bg1"/>
              </a:solidFill>
              <a:latin typeface="+mn-lt"/>
              <a:ea typeface="+mn-ea"/>
            </a:endParaRPr>
          </a:p>
        </p:txBody>
      </p:sp>
      <p:sp>
        <p:nvSpPr>
          <p:cNvPr id="4104" name="Rectangle 8"/>
          <p:cNvSpPr>
            <a:spLocks noChangeArrowheads="1"/>
          </p:cNvSpPr>
          <p:nvPr/>
        </p:nvSpPr>
        <p:spPr bwMode="auto">
          <a:xfrm>
            <a:off x="5724847" y="3854504"/>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測定プレ</a:t>
            </a:r>
            <a:endParaRPr lang="ja-JP" altLang="en-US" dirty="0">
              <a:solidFill>
                <a:schemeClr val="bg1"/>
              </a:solidFill>
              <a:latin typeface="+mn-lt"/>
              <a:ea typeface="+mn-ea"/>
            </a:endParaRPr>
          </a:p>
        </p:txBody>
      </p:sp>
      <p:sp>
        <p:nvSpPr>
          <p:cNvPr id="4105" name="Rectangle 9"/>
          <p:cNvSpPr>
            <a:spLocks noChangeArrowheads="1"/>
          </p:cNvSpPr>
          <p:nvPr/>
        </p:nvSpPr>
        <p:spPr bwMode="auto">
          <a:xfrm>
            <a:off x="7380610" y="4141842"/>
            <a:ext cx="576262" cy="1439862"/>
          </a:xfrm>
          <a:prstGeom prst="rect">
            <a:avLst/>
          </a:prstGeom>
          <a:noFill/>
          <a:ln w="31750" cap="sq" algn="ctr">
            <a:solidFill>
              <a:srgbClr val="0000FF"/>
            </a:solidFill>
            <a:miter lim="800000"/>
            <a:headEnd type="none" w="sm" len="sm"/>
            <a:tailEnd type="none" w="sm" len="sm"/>
          </a:ln>
        </p:spPr>
        <p:txBody>
          <a:bodyPr vert="eaVert" wrap="none" anchor="ctr"/>
          <a:lstStyle/>
          <a:p>
            <a:pPr algn="ctr"/>
            <a:r>
              <a:rPr lang="ja-JP" altLang="en-US">
                <a:latin typeface="+mn-lt"/>
                <a:ea typeface="+mn-ea"/>
              </a:rPr>
              <a:t>失敗の伝達</a:t>
            </a:r>
          </a:p>
        </p:txBody>
      </p:sp>
      <p:sp>
        <p:nvSpPr>
          <p:cNvPr id="4106" name="Rectangle 10"/>
          <p:cNvSpPr>
            <a:spLocks noChangeArrowheads="1"/>
          </p:cNvSpPr>
          <p:nvPr/>
        </p:nvSpPr>
        <p:spPr bwMode="auto">
          <a:xfrm>
            <a:off x="6588447" y="4141842"/>
            <a:ext cx="576263" cy="1439862"/>
          </a:xfrm>
          <a:prstGeom prst="rect">
            <a:avLst/>
          </a:prstGeom>
          <a:noFill/>
          <a:ln w="31750" cap="sq" algn="ctr">
            <a:solidFill>
              <a:srgbClr val="FF0000"/>
            </a:solidFill>
            <a:miter lim="800000"/>
            <a:headEnd type="none" w="sm" len="sm"/>
            <a:tailEnd type="none" w="sm" len="sm"/>
          </a:ln>
        </p:spPr>
        <p:txBody>
          <a:bodyPr vert="eaVert" wrap="none" anchor="ctr"/>
          <a:lstStyle/>
          <a:p>
            <a:pPr algn="ctr"/>
            <a:r>
              <a:rPr lang="ja-JP" altLang="en-US">
                <a:latin typeface="+mn-lt"/>
                <a:ea typeface="+mn-ea"/>
              </a:rPr>
              <a:t>課題遂行</a:t>
            </a:r>
          </a:p>
        </p:txBody>
      </p:sp>
      <p:sp>
        <p:nvSpPr>
          <p:cNvPr id="4107" name="Rectangle 11"/>
          <p:cNvSpPr>
            <a:spLocks noChangeArrowheads="1"/>
          </p:cNvSpPr>
          <p:nvPr/>
        </p:nvSpPr>
        <p:spPr bwMode="auto">
          <a:xfrm>
            <a:off x="8172772" y="3854504"/>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測定ポスト</a:t>
            </a:r>
            <a:endParaRPr lang="ja-JP" altLang="en-US" dirty="0">
              <a:solidFill>
                <a:schemeClr val="bg1"/>
              </a:solidFill>
              <a:latin typeface="+mn-lt"/>
              <a:ea typeface="+mn-ea"/>
            </a:endParaRPr>
          </a:p>
        </p:txBody>
      </p:sp>
      <p:sp>
        <p:nvSpPr>
          <p:cNvPr id="4108" name="AutoShape 12"/>
          <p:cNvSpPr>
            <a:spLocks noChangeArrowheads="1"/>
          </p:cNvSpPr>
          <p:nvPr/>
        </p:nvSpPr>
        <p:spPr bwMode="auto">
          <a:xfrm>
            <a:off x="3851597" y="4141842"/>
            <a:ext cx="1511300" cy="792162"/>
          </a:xfrm>
          <a:custGeom>
            <a:avLst/>
            <a:gdLst>
              <a:gd name="T0" fmla="*/ 915386 w 21600"/>
              <a:gd name="T1" fmla="*/ 0 h 21600"/>
              <a:gd name="T2" fmla="*/ 0 w 21600"/>
              <a:gd name="T3" fmla="*/ 396081 h 21600"/>
              <a:gd name="T4" fmla="*/ 915386 w 21600"/>
              <a:gd name="T5" fmla="*/ 792162 h 21600"/>
              <a:gd name="T6" fmla="*/ 1511300 w 21600"/>
              <a:gd name="T7" fmla="*/ 396081 h 21600"/>
              <a:gd name="T8" fmla="*/ 17694720 60000 65536"/>
              <a:gd name="T9" fmla="*/ 11796480 60000 65536"/>
              <a:gd name="T10" fmla="*/ 5898240 60000 65536"/>
              <a:gd name="T11" fmla="*/ 0 60000 65536"/>
              <a:gd name="T12" fmla="*/ 3375 w 21600"/>
              <a:gd name="T13" fmla="*/ 5411 h 21600"/>
              <a:gd name="T14" fmla="*/ 17350 w 21600"/>
              <a:gd name="T15" fmla="*/ 16189 h 21600"/>
            </a:gdLst>
            <a:ahLst/>
            <a:cxnLst>
              <a:cxn ang="T8">
                <a:pos x="T0" y="T1"/>
              </a:cxn>
              <a:cxn ang="T9">
                <a:pos x="T2" y="T3"/>
              </a:cxn>
              <a:cxn ang="T10">
                <a:pos x="T4" y="T5"/>
              </a:cxn>
              <a:cxn ang="T11">
                <a:pos x="T6" y="T7"/>
              </a:cxn>
            </a:cxnLst>
            <a:rect l="T12" t="T13" r="T14" b="T15"/>
            <a:pathLst>
              <a:path w="21600" h="21600">
                <a:moveTo>
                  <a:pt x="13083" y="0"/>
                </a:moveTo>
                <a:lnTo>
                  <a:pt x="13083" y="5411"/>
                </a:lnTo>
                <a:lnTo>
                  <a:pt x="3375" y="5411"/>
                </a:lnTo>
                <a:lnTo>
                  <a:pt x="3375" y="16189"/>
                </a:lnTo>
                <a:lnTo>
                  <a:pt x="13083" y="16189"/>
                </a:lnTo>
                <a:lnTo>
                  <a:pt x="13083" y="21600"/>
                </a:lnTo>
                <a:lnTo>
                  <a:pt x="21600" y="10800"/>
                </a:lnTo>
                <a:close/>
              </a:path>
              <a:path w="21600" h="21600">
                <a:moveTo>
                  <a:pt x="1350" y="5411"/>
                </a:moveTo>
                <a:lnTo>
                  <a:pt x="1350" y="16189"/>
                </a:lnTo>
                <a:lnTo>
                  <a:pt x="2700" y="16189"/>
                </a:lnTo>
                <a:lnTo>
                  <a:pt x="2700" y="5411"/>
                </a:lnTo>
                <a:close/>
              </a:path>
              <a:path w="21600" h="21600">
                <a:moveTo>
                  <a:pt x="0" y="5411"/>
                </a:moveTo>
                <a:lnTo>
                  <a:pt x="0" y="16189"/>
                </a:lnTo>
                <a:lnTo>
                  <a:pt x="675" y="16189"/>
                </a:lnTo>
                <a:lnTo>
                  <a:pt x="675" y="5411"/>
                </a:lnTo>
                <a:close/>
              </a:path>
            </a:pathLst>
          </a:cu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wrap="none" anchor="ctr"/>
          <a:lstStyle/>
          <a:p>
            <a:pPr algn="ctr"/>
            <a:endParaRPr lang="ja-JP" altLang="en-US">
              <a:latin typeface="+mn-lt"/>
              <a:ea typeface="+mn-ea"/>
            </a:endParaRPr>
          </a:p>
        </p:txBody>
      </p:sp>
      <p:sp>
        <p:nvSpPr>
          <p:cNvPr id="4109" name="Text Box 13"/>
          <p:cNvSpPr txBox="1">
            <a:spLocks noChangeArrowheads="1"/>
          </p:cNvSpPr>
          <p:nvPr/>
        </p:nvSpPr>
        <p:spPr bwMode="auto">
          <a:xfrm>
            <a:off x="3788448" y="5084817"/>
            <a:ext cx="1569660" cy="1200329"/>
          </a:xfrm>
          <a:prstGeom prst="rect">
            <a:avLst/>
          </a:prstGeom>
          <a:noFill/>
          <a:ln w="31750" cap="sq" algn="ctr">
            <a:noFill/>
            <a:miter lim="800000"/>
            <a:headEnd type="none" w="sm" len="sm"/>
            <a:tailEnd type="none" w="sm" len="sm"/>
          </a:ln>
        </p:spPr>
        <p:txBody>
          <a:bodyPr wrap="none">
            <a:spAutoFit/>
          </a:bodyPr>
          <a:lstStyle/>
          <a:p>
            <a:pPr algn="ctr"/>
            <a:r>
              <a:rPr lang="en-US" altLang="ja-JP" dirty="0">
                <a:latin typeface="+mn-lt"/>
                <a:ea typeface="+mn-ea"/>
              </a:rPr>
              <a:t>6</a:t>
            </a:r>
            <a:r>
              <a:rPr lang="ja-JP" altLang="en-US" dirty="0">
                <a:latin typeface="+mn-lt"/>
                <a:ea typeface="+mn-ea"/>
              </a:rPr>
              <a:t>ヶ月間</a:t>
            </a:r>
          </a:p>
          <a:p>
            <a:pPr algn="ctr"/>
            <a:r>
              <a:rPr lang="ja-JP" altLang="en-US" dirty="0">
                <a:latin typeface="+mn-lt"/>
                <a:ea typeface="+mn-ea"/>
              </a:rPr>
              <a:t>指導を</a:t>
            </a:r>
            <a:r>
              <a:rPr lang="ja-JP" altLang="en-US" dirty="0" smtClean="0">
                <a:latin typeface="+mn-lt"/>
                <a:ea typeface="+mn-ea"/>
              </a:rPr>
              <a:t>受ける</a:t>
            </a:r>
            <a:endParaRPr lang="en-US" altLang="ja-JP" dirty="0" smtClean="0">
              <a:latin typeface="+mn-lt"/>
              <a:ea typeface="+mn-ea"/>
            </a:endParaRPr>
          </a:p>
          <a:p>
            <a:pPr algn="ctr"/>
            <a:r>
              <a:rPr lang="en-US" altLang="ja-JP" dirty="0" smtClean="0">
                <a:latin typeface="+mn-lt"/>
                <a:ea typeface="+mn-ea"/>
              </a:rPr>
              <a:t>=</a:t>
            </a:r>
          </a:p>
          <a:p>
            <a:pPr algn="ctr"/>
            <a:r>
              <a:rPr lang="ja-JP" altLang="en-US" dirty="0" smtClean="0">
                <a:latin typeface="+mn-lt"/>
                <a:ea typeface="+mn-ea"/>
              </a:rPr>
              <a:t>関係の緊密化</a:t>
            </a:r>
            <a:endParaRPr lang="ja-JP" altLang="en-US" dirty="0">
              <a:latin typeface="+mn-lt"/>
              <a:ea typeface="+mn-ea"/>
            </a:endParaRPr>
          </a:p>
        </p:txBody>
      </p:sp>
      <p:sp>
        <p:nvSpPr>
          <p:cNvPr id="4110" name="Text Box 14"/>
          <p:cNvSpPr txBox="1">
            <a:spLocks noChangeArrowheads="1"/>
          </p:cNvSpPr>
          <p:nvPr/>
        </p:nvSpPr>
        <p:spPr bwMode="auto">
          <a:xfrm>
            <a:off x="1067162" y="6013504"/>
            <a:ext cx="1694695" cy="369332"/>
          </a:xfrm>
          <a:prstGeom prst="rect">
            <a:avLst/>
          </a:prstGeom>
          <a:solidFill>
            <a:srgbClr val="99CCFF"/>
          </a:solidFill>
          <a:ln w="31750" cap="sq" algn="ctr">
            <a:noFill/>
            <a:miter lim="800000"/>
            <a:headEnd type="none" w="sm" len="sm"/>
            <a:tailEnd type="none" w="sm" len="sm"/>
          </a:ln>
        </p:spPr>
        <p:txBody>
          <a:bodyPr wrap="none">
            <a:spAutoFit/>
          </a:bodyPr>
          <a:lstStyle/>
          <a:p>
            <a:pPr algn="ctr"/>
            <a:r>
              <a:rPr lang="en-US" altLang="ja-JP" dirty="0" smtClean="0">
                <a:latin typeface="+mn-lt"/>
                <a:ea typeface="+mn-ea"/>
              </a:rPr>
              <a:t>1</a:t>
            </a:r>
            <a:r>
              <a:rPr lang="ja-JP" altLang="en-US" dirty="0" smtClean="0">
                <a:latin typeface="+mn-lt"/>
                <a:ea typeface="+mn-ea"/>
              </a:rPr>
              <a:t>回目：初対面</a:t>
            </a:r>
            <a:endParaRPr lang="ja-JP" altLang="en-US" dirty="0">
              <a:latin typeface="+mn-lt"/>
              <a:ea typeface="+mn-ea"/>
            </a:endParaRPr>
          </a:p>
        </p:txBody>
      </p:sp>
      <p:sp>
        <p:nvSpPr>
          <p:cNvPr id="4111" name="Text Box 15"/>
          <p:cNvSpPr txBox="1">
            <a:spLocks noChangeArrowheads="1"/>
          </p:cNvSpPr>
          <p:nvPr/>
        </p:nvSpPr>
        <p:spPr bwMode="auto">
          <a:xfrm>
            <a:off x="6318526" y="6023029"/>
            <a:ext cx="2156360" cy="646331"/>
          </a:xfrm>
          <a:prstGeom prst="rect">
            <a:avLst/>
          </a:prstGeom>
          <a:solidFill>
            <a:srgbClr val="FF99FF"/>
          </a:solidFill>
          <a:ln w="31750" cap="sq" algn="ctr">
            <a:noFill/>
            <a:miter lim="800000"/>
            <a:headEnd type="none" w="sm" len="sm"/>
            <a:tailEnd type="none" w="sm" len="sm"/>
          </a:ln>
        </p:spPr>
        <p:txBody>
          <a:bodyPr wrap="none">
            <a:spAutoFit/>
          </a:bodyPr>
          <a:lstStyle/>
          <a:p>
            <a:pPr algn="ctr"/>
            <a:r>
              <a:rPr lang="en-US" altLang="ja-JP" dirty="0" smtClean="0">
                <a:latin typeface="+mn-lt"/>
                <a:ea typeface="+mn-ea"/>
              </a:rPr>
              <a:t>2</a:t>
            </a:r>
            <a:r>
              <a:rPr lang="ja-JP" altLang="en-US" dirty="0" smtClean="0">
                <a:latin typeface="+mn-lt"/>
                <a:ea typeface="+mn-ea"/>
              </a:rPr>
              <a:t>回目：</a:t>
            </a:r>
            <a:endParaRPr lang="en-US" altLang="ja-JP" dirty="0" smtClean="0">
              <a:latin typeface="+mn-lt"/>
              <a:ea typeface="+mn-ea"/>
            </a:endParaRPr>
          </a:p>
          <a:p>
            <a:pPr algn="ctr"/>
            <a:r>
              <a:rPr lang="ja-JP" altLang="en-US" dirty="0" smtClean="0">
                <a:latin typeface="+mn-lt"/>
                <a:ea typeface="+mn-ea"/>
              </a:rPr>
              <a:t>初対面</a:t>
            </a:r>
            <a:r>
              <a:rPr lang="ja-JP" altLang="en-US" dirty="0">
                <a:latin typeface="+mn-lt"/>
                <a:ea typeface="+mn-ea"/>
              </a:rPr>
              <a:t>から</a:t>
            </a:r>
            <a:r>
              <a:rPr lang="en-US" altLang="ja-JP" dirty="0">
                <a:latin typeface="+mn-lt"/>
                <a:ea typeface="+mn-ea"/>
              </a:rPr>
              <a:t>6</a:t>
            </a:r>
            <a:r>
              <a:rPr lang="ja-JP" altLang="en-US" dirty="0">
                <a:latin typeface="+mn-lt"/>
                <a:ea typeface="+mn-ea"/>
              </a:rPr>
              <a:t>ヶ月後</a:t>
            </a:r>
          </a:p>
        </p:txBody>
      </p:sp>
      <p:sp>
        <p:nvSpPr>
          <p:cNvPr id="2" name="テキスト ボックス 1"/>
          <p:cNvSpPr txBox="1"/>
          <p:nvPr/>
        </p:nvSpPr>
        <p:spPr>
          <a:xfrm>
            <a:off x="6389998" y="2777176"/>
            <a:ext cx="2430474" cy="369332"/>
          </a:xfrm>
          <a:prstGeom prst="rect">
            <a:avLst/>
          </a:prstGeom>
          <a:solidFill>
            <a:srgbClr val="0070C0"/>
          </a:solidFill>
        </p:spPr>
        <p:txBody>
          <a:bodyPr wrap="none" rtlCol="0">
            <a:spAutoFit/>
          </a:bodyPr>
          <a:lstStyle/>
          <a:p>
            <a:r>
              <a:rPr kumimoji="1" lang="ja-JP" altLang="en-US" dirty="0" smtClean="0">
                <a:solidFill>
                  <a:schemeClr val="bg1"/>
                </a:solidFill>
              </a:rPr>
              <a:t>いずれも参加者内要因</a:t>
            </a:r>
            <a:endParaRPr kumimoji="1" lang="ja-JP" altLang="en-US" dirty="0">
              <a:solidFill>
                <a:schemeClr val="bg1"/>
              </a:solidFill>
            </a:endParaRPr>
          </a:p>
        </p:txBody>
      </p:sp>
      <p:sp>
        <p:nvSpPr>
          <p:cNvPr id="3" name="角丸四角形 2"/>
          <p:cNvSpPr/>
          <p:nvPr/>
        </p:nvSpPr>
        <p:spPr>
          <a:xfrm>
            <a:off x="214759" y="3504914"/>
            <a:ext cx="8784976" cy="3168352"/>
          </a:xfrm>
          <a:prstGeom prst="roundRect">
            <a:avLst>
              <a:gd name="adj" fmla="val 4331"/>
            </a:avLst>
          </a:prstGeom>
          <a:solidFill>
            <a:schemeClr val="bg1">
              <a:alpha val="8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rPr>
              <a:t>初対面の指導者に失敗を伝達されるとショックを受けて自尊心が低下するが，</a:t>
            </a:r>
            <a:endParaRPr lang="en-US" altLang="ja-JP" sz="2000" dirty="0" smtClean="0">
              <a:solidFill>
                <a:schemeClr val="tx1"/>
              </a:solidFill>
            </a:endParaRPr>
          </a:p>
          <a:p>
            <a:pPr algn="ctr"/>
            <a:r>
              <a:rPr lang="en-US" altLang="ja-JP" sz="2000" dirty="0" smtClean="0">
                <a:solidFill>
                  <a:schemeClr val="tx1"/>
                </a:solidFill>
              </a:rPr>
              <a:t>6</a:t>
            </a:r>
            <a:r>
              <a:rPr lang="ja-JP" altLang="en-US" sz="2000" dirty="0" smtClean="0">
                <a:solidFill>
                  <a:schemeClr val="tx1"/>
                </a:solidFill>
              </a:rPr>
              <a:t>ヶ月間指導を受けて関係が緊密化すれば，</a:t>
            </a:r>
            <a:endParaRPr lang="en-US" altLang="ja-JP" sz="2000" dirty="0" smtClean="0">
              <a:solidFill>
                <a:schemeClr val="tx1"/>
              </a:solidFill>
            </a:endParaRPr>
          </a:p>
          <a:p>
            <a:pPr algn="ctr"/>
            <a:r>
              <a:rPr lang="ja-JP" altLang="en-US" sz="2000" dirty="0" smtClean="0">
                <a:solidFill>
                  <a:schemeClr val="tx1"/>
                </a:solidFill>
              </a:rPr>
              <a:t>課題について失敗を伝達されてもさほどショックを受けることなく，</a:t>
            </a:r>
            <a:endParaRPr lang="en-US" altLang="ja-JP" sz="2000" dirty="0">
              <a:solidFill>
                <a:schemeClr val="tx1"/>
              </a:solidFill>
            </a:endParaRPr>
          </a:p>
          <a:p>
            <a:pPr algn="ctr"/>
            <a:r>
              <a:rPr lang="ja-JP" altLang="en-US" sz="2000" dirty="0" smtClean="0">
                <a:solidFill>
                  <a:schemeClr val="tx1"/>
                </a:solidFill>
              </a:rPr>
              <a:t>自尊心の低下もそれほど大きくないのではないか</a:t>
            </a:r>
            <a:endParaRPr lang="en-US" altLang="ja-JP" sz="2000" dirty="0" smtClean="0">
              <a:solidFill>
                <a:schemeClr val="tx1"/>
              </a:solidFill>
            </a:endParaRPr>
          </a:p>
          <a:p>
            <a:pPr algn="ctr"/>
            <a:endParaRPr kumimoji="1" lang="en-US" altLang="ja-JP" sz="2000" dirty="0">
              <a:solidFill>
                <a:schemeClr val="tx1"/>
              </a:solidFill>
            </a:endParaRPr>
          </a:p>
          <a:p>
            <a:pPr algn="ctr"/>
            <a:r>
              <a:rPr kumimoji="1" lang="ja-JP" altLang="en-US" sz="2000" dirty="0" smtClean="0">
                <a:solidFill>
                  <a:schemeClr val="tx1"/>
                </a:solidFill>
              </a:rPr>
              <a:t>つまり，実験時期が「初対面」だと自尊心はプレ＞ポストで，</a:t>
            </a:r>
            <a:endParaRPr kumimoji="1" lang="en-US" altLang="ja-JP" sz="2000" dirty="0" smtClean="0">
              <a:solidFill>
                <a:schemeClr val="tx1"/>
              </a:solidFill>
            </a:endParaRPr>
          </a:p>
          <a:p>
            <a:pPr algn="ctr"/>
            <a:r>
              <a:rPr kumimoji="1" lang="ja-JP" altLang="en-US" sz="2000" dirty="0" smtClean="0">
                <a:solidFill>
                  <a:schemeClr val="tx1"/>
                </a:solidFill>
              </a:rPr>
              <a:t>「</a:t>
            </a:r>
            <a:r>
              <a:rPr kumimoji="1" lang="en-US" altLang="ja-JP" sz="2000" dirty="0" smtClean="0">
                <a:solidFill>
                  <a:schemeClr val="tx1"/>
                </a:solidFill>
              </a:rPr>
              <a:t>6</a:t>
            </a:r>
            <a:r>
              <a:rPr kumimoji="1" lang="ja-JP" altLang="en-US" sz="2000" dirty="0" smtClean="0">
                <a:solidFill>
                  <a:schemeClr val="tx1"/>
                </a:solidFill>
              </a:rPr>
              <a:t>ヶ月後」だと自尊心はプレ≒ポストとなるのではないか</a:t>
            </a:r>
            <a:endParaRPr kumimoji="1" lang="ja-JP" altLang="en-US" sz="2000" dirty="0">
              <a:solidFill>
                <a:schemeClr val="tx1"/>
              </a:solidFill>
            </a:endParaRPr>
          </a:p>
        </p:txBody>
      </p:sp>
    </p:spTree>
    <p:extLst>
      <p:ext uri="{BB962C8B-B14F-4D97-AF65-F5344CB8AC3E}">
        <p14:creationId xmlns:p14="http://schemas.microsoft.com/office/powerpoint/2010/main" val="349171722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ja-JP" altLang="en-US" smtClean="0"/>
              <a:t>データ</a:t>
            </a:r>
          </a:p>
        </p:txBody>
      </p:sp>
      <p:sp>
        <p:nvSpPr>
          <p:cNvPr id="5123" name="Rectangle 3"/>
          <p:cNvSpPr>
            <a:spLocks noGrp="1" noChangeArrowheads="1"/>
          </p:cNvSpPr>
          <p:nvPr>
            <p:ph idx="1"/>
          </p:nvPr>
        </p:nvSpPr>
        <p:spPr/>
        <p:txBody>
          <a:bodyPr/>
          <a:lstStyle/>
          <a:p>
            <a:r>
              <a:rPr lang="en-US" altLang="ja-JP" dirty="0" smtClean="0"/>
              <a:t>4</a:t>
            </a:r>
            <a:r>
              <a:rPr lang="ja-JP" altLang="en-US" dirty="0" smtClean="0"/>
              <a:t>名の大学生（</a:t>
            </a:r>
            <a:r>
              <a:rPr lang="en-US" altLang="ja-JP" dirty="0" smtClean="0"/>
              <a:t>ID1</a:t>
            </a:r>
            <a:r>
              <a:rPr lang="ja-JP" altLang="en-US" dirty="0" smtClean="0"/>
              <a:t>～</a:t>
            </a:r>
            <a:r>
              <a:rPr lang="en-US" altLang="ja-JP" dirty="0" smtClean="0"/>
              <a:t>ID4</a:t>
            </a:r>
            <a:r>
              <a:rPr lang="ja-JP" altLang="en-US" dirty="0" smtClean="0"/>
              <a:t>）を参加者として実験を実施したところ，以下のデータが得られた</a:t>
            </a:r>
            <a:endParaRPr lang="en-US" altLang="ja-JP" dirty="0" smtClean="0"/>
          </a:p>
          <a:p>
            <a:r>
              <a:rPr lang="en-US" altLang="ja-JP" dirty="0"/>
              <a:t>2way_within★</a:t>
            </a:r>
            <a:r>
              <a:rPr lang="en-US" altLang="ja-JP" dirty="0" smtClean="0"/>
              <a:t>HAD.xlsm</a:t>
            </a:r>
          </a:p>
        </p:txBody>
      </p:sp>
      <p:graphicFrame>
        <p:nvGraphicFramePr>
          <p:cNvPr id="5167" name="Group 47"/>
          <p:cNvGraphicFramePr>
            <a:graphicFrameLocks noGrp="1"/>
          </p:cNvGraphicFramePr>
          <p:nvPr>
            <p:extLst/>
          </p:nvPr>
        </p:nvGraphicFramePr>
        <p:xfrm>
          <a:off x="791369" y="3068960"/>
          <a:ext cx="7561262" cy="3108960"/>
        </p:xfrm>
        <a:graphic>
          <a:graphicData uri="http://schemas.openxmlformats.org/drawingml/2006/table">
            <a:tbl>
              <a:tblPr/>
              <a:tblGrid>
                <a:gridCol w="1512887">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12888">
                  <a:extLst>
                    <a:ext uri="{9D8B030D-6E8A-4147-A177-3AD203B41FA5}">
                      <a16:colId xmlns:a16="http://schemas.microsoft.com/office/drawing/2014/main" val="20002"/>
                    </a:ext>
                  </a:extLst>
                </a:gridCol>
                <a:gridCol w="1511300">
                  <a:extLst>
                    <a:ext uri="{9D8B030D-6E8A-4147-A177-3AD203B41FA5}">
                      <a16:colId xmlns:a16="http://schemas.microsoft.com/office/drawing/2014/main" val="20003"/>
                    </a:ext>
                  </a:extLst>
                </a:gridCol>
                <a:gridCol w="1512887">
                  <a:extLst>
                    <a:ext uri="{9D8B030D-6E8A-4147-A177-3AD203B41FA5}">
                      <a16:colId xmlns:a16="http://schemas.microsoft.com/office/drawing/2014/main" val="20004"/>
                    </a:ext>
                  </a:extLst>
                </a:gridCol>
              </a:tblGrid>
              <a:tr h="458788">
                <a:tc rowSpan="2">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endPar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1</a:t>
                      </a: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回目（初対面）</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tc gridSpan="2">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a:t>
                      </a: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回目（</a:t>
                      </a: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6</a:t>
                      </a: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ヶ月後）</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extLst>
                  <a:ext uri="{0D108BD9-81ED-4DB2-BD59-A6C34878D82A}">
                    <a16:rowId xmlns:a16="http://schemas.microsoft.com/office/drawing/2014/main" val="10000"/>
                  </a:ext>
                </a:extLst>
              </a:tr>
              <a:tr h="458788">
                <a:tc vMerge="1">
                  <a:txBody>
                    <a:bodyPr/>
                    <a:lstStyle/>
                    <a:p>
                      <a:endParaRPr kumimoji="1" lang="ja-JP" alt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プレ</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ポスト</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プレ</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ポスト</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5878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15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5878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16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5878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5878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33677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ja-JP" altLang="en-US" dirty="0" smtClean="0"/>
              <a:t>③成人の愛着スタイル</a:t>
            </a:r>
          </a:p>
        </p:txBody>
      </p:sp>
      <p:sp>
        <p:nvSpPr>
          <p:cNvPr id="6147" name="Rectangle 3"/>
          <p:cNvSpPr>
            <a:spLocks noGrp="1" noChangeArrowheads="1"/>
          </p:cNvSpPr>
          <p:nvPr>
            <p:ph idx="1"/>
          </p:nvPr>
        </p:nvSpPr>
        <p:spPr/>
        <p:txBody>
          <a:bodyPr/>
          <a:lstStyle/>
          <a:p>
            <a:r>
              <a:rPr lang="ja-JP" altLang="en-US" dirty="0" smtClean="0"/>
              <a:t>愛着（アタッチメント）</a:t>
            </a:r>
          </a:p>
          <a:p>
            <a:pPr lvl="1"/>
            <a:r>
              <a:rPr lang="ja-JP" altLang="en-US" dirty="0" smtClean="0"/>
              <a:t>個人の，特定の対象に対する（例えば，赤ちゃんの母親に対する）特定の情緒的結びつき</a:t>
            </a:r>
          </a:p>
          <a:p>
            <a:pPr lvl="1"/>
            <a:r>
              <a:rPr lang="ja-JP" altLang="en-US" dirty="0" smtClean="0"/>
              <a:t>ここで使用したのは，ヘイザンとシェイバー</a:t>
            </a:r>
            <a:r>
              <a:rPr lang="en-US" altLang="ja-JP" dirty="0" smtClean="0"/>
              <a:t>(1987)</a:t>
            </a:r>
            <a:r>
              <a:rPr lang="ja-JP" altLang="en-US" dirty="0" smtClean="0"/>
              <a:t>によって作成された，乳幼児の愛着パターンにもとづく</a:t>
            </a:r>
            <a:r>
              <a:rPr lang="en-US" altLang="ja-JP" dirty="0" smtClean="0"/>
              <a:t>3</a:t>
            </a:r>
            <a:r>
              <a:rPr lang="ja-JP" altLang="en-US" dirty="0" smtClean="0"/>
              <a:t>類型によって個人の愛着スタイルを判別する尺度</a:t>
            </a:r>
          </a:p>
          <a:p>
            <a:pPr lvl="2"/>
            <a:r>
              <a:rPr lang="ja-JP" altLang="en-US" dirty="0" smtClean="0"/>
              <a:t>安定：他者への</a:t>
            </a:r>
            <a:r>
              <a:rPr lang="en-US" altLang="ja-JP" dirty="0" smtClean="0"/>
              <a:t>/</a:t>
            </a:r>
            <a:r>
              <a:rPr lang="ja-JP" altLang="en-US" dirty="0" smtClean="0"/>
              <a:t>他者からの接近に受容的</a:t>
            </a:r>
          </a:p>
          <a:p>
            <a:pPr lvl="2"/>
            <a:r>
              <a:rPr lang="ja-JP" altLang="en-US" dirty="0" smtClean="0"/>
              <a:t>回避：他者への</a:t>
            </a:r>
            <a:r>
              <a:rPr lang="en-US" altLang="ja-JP" dirty="0" smtClean="0"/>
              <a:t>/</a:t>
            </a:r>
            <a:r>
              <a:rPr lang="ja-JP" altLang="en-US" dirty="0" smtClean="0"/>
              <a:t>他者からの接近に回避的</a:t>
            </a:r>
          </a:p>
          <a:p>
            <a:pPr lvl="2"/>
            <a:r>
              <a:rPr lang="ja-JP" altLang="en-US" dirty="0" smtClean="0"/>
              <a:t>アンビバレント：安定でもなく，回避でもなく</a:t>
            </a:r>
            <a:r>
              <a:rPr lang="en-US" altLang="ja-JP" dirty="0" smtClean="0"/>
              <a:t>…</a:t>
            </a:r>
          </a:p>
          <a:p>
            <a:pPr lvl="1"/>
            <a:r>
              <a:rPr lang="ja-JP" altLang="en-US" dirty="0" smtClean="0"/>
              <a:t>データは</a:t>
            </a:r>
            <a:r>
              <a:rPr lang="en-US" altLang="ja-JP" dirty="0" smtClean="0"/>
              <a:t>1/2/3</a:t>
            </a:r>
            <a:r>
              <a:rPr lang="ja-JP" altLang="en-US" dirty="0" smtClean="0"/>
              <a:t>の</a:t>
            </a:r>
            <a:r>
              <a:rPr lang="en-US" altLang="ja-JP" dirty="0" smtClean="0"/>
              <a:t>3</a:t>
            </a:r>
            <a:r>
              <a:rPr lang="ja-JP" altLang="en-US" dirty="0" smtClean="0"/>
              <a:t>値のうちいずれかをとる＋名義尺度（数値に愛着スタイルを分類すること以外の意味はない）</a:t>
            </a:r>
            <a:endParaRPr lang="en-US" altLang="ja-JP" dirty="0" smtClean="0"/>
          </a:p>
        </p:txBody>
      </p:sp>
    </p:spTree>
    <p:extLst>
      <p:ext uri="{BB962C8B-B14F-4D97-AF65-F5344CB8AC3E}">
        <p14:creationId xmlns:p14="http://schemas.microsoft.com/office/powerpoint/2010/main" val="307684550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246252" y="1628800"/>
            <a:ext cx="8472102" cy="3240360"/>
          </a:xfrm>
          <a:prstGeom prst="rect">
            <a:avLst/>
          </a:prstGeom>
        </p:spPr>
      </p:pic>
      <p:sp>
        <p:nvSpPr>
          <p:cNvPr id="2" name="タイトル 1"/>
          <p:cNvSpPr>
            <a:spLocks noGrp="1"/>
          </p:cNvSpPr>
          <p:nvPr>
            <p:ph type="title"/>
          </p:nvPr>
        </p:nvSpPr>
        <p:spPr/>
        <p:txBody>
          <a:bodyPr>
            <a:normAutofit/>
          </a:bodyPr>
          <a:lstStyle/>
          <a:p>
            <a:r>
              <a:rPr kumimoji="1" lang="en-US" altLang="ja-JP" dirty="0" smtClean="0"/>
              <a:t>HAD</a:t>
            </a:r>
            <a:r>
              <a:rPr kumimoji="1" lang="ja-JP" altLang="en-US" dirty="0" smtClean="0"/>
              <a:t>による参加者内</a:t>
            </a:r>
            <a:r>
              <a:rPr kumimoji="1" lang="en-US" altLang="ja-JP" dirty="0" smtClean="0"/>
              <a:t>2</a:t>
            </a:r>
            <a:r>
              <a:rPr kumimoji="1" lang="ja-JP" altLang="en-US" dirty="0" smtClean="0"/>
              <a:t>要因分散分析</a:t>
            </a:r>
            <a:endParaRPr kumimoji="1" lang="ja-JP" altLang="en-US" dirty="0"/>
          </a:p>
        </p:txBody>
      </p:sp>
      <p:sp>
        <p:nvSpPr>
          <p:cNvPr id="3" name="コンテンツ プレースホルダー 2"/>
          <p:cNvSpPr>
            <a:spLocks noGrp="1"/>
          </p:cNvSpPr>
          <p:nvPr>
            <p:ph idx="1"/>
          </p:nvPr>
        </p:nvSpPr>
        <p:spPr>
          <a:xfrm>
            <a:off x="457200" y="5013176"/>
            <a:ext cx="8229600" cy="1728192"/>
          </a:xfrm>
        </p:spPr>
        <p:txBody>
          <a:bodyPr>
            <a:normAutofit fontScale="92500" lnSpcReduction="20000"/>
          </a:bodyPr>
          <a:lstStyle/>
          <a:p>
            <a:pPr>
              <a:lnSpc>
                <a:spcPct val="120000"/>
              </a:lnSpc>
            </a:pPr>
            <a:r>
              <a:rPr lang="ja-JP" altLang="en-US" sz="2000" dirty="0"/>
              <a:t>目的変数</a:t>
            </a:r>
            <a:r>
              <a:rPr lang="ja-JP" altLang="en-US" sz="2000" dirty="0" smtClean="0"/>
              <a:t>の</a:t>
            </a:r>
            <a:r>
              <a:rPr lang="ja-JP" altLang="en-US" sz="2000" dirty="0"/>
              <a:t>並び順</a:t>
            </a:r>
            <a:r>
              <a:rPr lang="ja-JP" altLang="en-US" sz="2000" dirty="0" smtClean="0"/>
              <a:t>と要因の記述の対応をよく確認する</a:t>
            </a:r>
            <a:endParaRPr lang="en-US" altLang="ja-JP" sz="2000" dirty="0" smtClean="0"/>
          </a:p>
          <a:p>
            <a:pPr>
              <a:lnSpc>
                <a:spcPct val="120000"/>
              </a:lnSpc>
            </a:pPr>
            <a:r>
              <a:rPr kumimoji="1" lang="ja-JP" altLang="en-US" sz="2200" dirty="0" smtClean="0"/>
              <a:t>参加者内要因が</a:t>
            </a:r>
            <a:r>
              <a:rPr kumimoji="1" lang="en-US" altLang="ja-JP" sz="2200" dirty="0" smtClean="0"/>
              <a:t>2</a:t>
            </a:r>
            <a:r>
              <a:rPr lang="ja-JP" altLang="en-US" sz="2200" dirty="0"/>
              <a:t>つ</a:t>
            </a:r>
            <a:r>
              <a:rPr kumimoji="1" lang="ja-JP" altLang="en-US" sz="2200" dirty="0" smtClean="0"/>
              <a:t>以上ある場合は，それぞれの要因の水準数を「反復測定」に入力する必要がある</a:t>
            </a:r>
            <a:endParaRPr kumimoji="1" lang="en-US" altLang="ja-JP" sz="2200" dirty="0" smtClean="0"/>
          </a:p>
          <a:p>
            <a:pPr>
              <a:lnSpc>
                <a:spcPct val="120000"/>
              </a:lnSpc>
            </a:pPr>
            <a:r>
              <a:rPr kumimoji="1" lang="ja-JP" altLang="en-US" sz="2200" dirty="0" smtClean="0"/>
              <a:t>実験時期ごとの測定タイミングの効果を検証するためには「スライス」に「実験時期」を入れる</a:t>
            </a:r>
            <a:endParaRPr kumimoji="1" lang="ja-JP" altLang="en-US" sz="2200" dirty="0"/>
          </a:p>
        </p:txBody>
      </p:sp>
      <p:sp>
        <p:nvSpPr>
          <p:cNvPr id="5" name="正方形/長方形 4"/>
          <p:cNvSpPr/>
          <p:nvPr/>
        </p:nvSpPr>
        <p:spPr>
          <a:xfrm>
            <a:off x="4283968" y="2368660"/>
            <a:ext cx="1440160" cy="26825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正方形/長方形 5"/>
          <p:cNvSpPr/>
          <p:nvPr/>
        </p:nvSpPr>
        <p:spPr>
          <a:xfrm>
            <a:off x="1104531" y="2368660"/>
            <a:ext cx="2603373" cy="26825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115616" y="3633231"/>
            <a:ext cx="1440160" cy="27508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正方形/長方形 8"/>
          <p:cNvSpPr/>
          <p:nvPr/>
        </p:nvSpPr>
        <p:spPr>
          <a:xfrm>
            <a:off x="1115616" y="4005064"/>
            <a:ext cx="588205" cy="27508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3" name="正方形/長方形 12"/>
          <p:cNvSpPr/>
          <p:nvPr/>
        </p:nvSpPr>
        <p:spPr>
          <a:xfrm>
            <a:off x="1115616" y="2772922"/>
            <a:ext cx="2808312" cy="26825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5421905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2"/>
          <a:srcRect t="51674"/>
          <a:stretch/>
        </p:blipFill>
        <p:spPr>
          <a:xfrm>
            <a:off x="323527" y="1700808"/>
            <a:ext cx="6764876" cy="1139953"/>
          </a:xfrm>
          <a:prstGeom prst="rect">
            <a:avLst/>
          </a:prstGeom>
        </p:spPr>
      </p:pic>
      <p:sp>
        <p:nvSpPr>
          <p:cNvPr id="2" name="タイトル 1"/>
          <p:cNvSpPr>
            <a:spLocks noGrp="1"/>
          </p:cNvSpPr>
          <p:nvPr>
            <p:ph type="title"/>
          </p:nvPr>
        </p:nvSpPr>
        <p:spPr/>
        <p:txBody>
          <a:bodyPr>
            <a:normAutofit/>
          </a:bodyPr>
          <a:lstStyle/>
          <a:p>
            <a:r>
              <a:rPr kumimoji="1" lang="en-US" altLang="ja-JP" dirty="0" smtClean="0"/>
              <a:t>HAD</a:t>
            </a:r>
            <a:r>
              <a:rPr kumimoji="1" lang="ja-JP" altLang="en-US" dirty="0" smtClean="0"/>
              <a:t>による参加者内</a:t>
            </a:r>
            <a:r>
              <a:rPr kumimoji="1" lang="en-US" altLang="ja-JP" dirty="0" smtClean="0"/>
              <a:t>2</a:t>
            </a:r>
            <a:r>
              <a:rPr kumimoji="1" lang="ja-JP" altLang="en-US" dirty="0" smtClean="0"/>
              <a:t>要因分散分析</a:t>
            </a:r>
            <a:endParaRPr kumimoji="1" lang="ja-JP" altLang="en-US" dirty="0"/>
          </a:p>
        </p:txBody>
      </p:sp>
      <p:sp>
        <p:nvSpPr>
          <p:cNvPr id="8" name="正方形/長方形 7"/>
          <p:cNvSpPr/>
          <p:nvPr/>
        </p:nvSpPr>
        <p:spPr>
          <a:xfrm>
            <a:off x="4477399" y="2086492"/>
            <a:ext cx="2611003" cy="739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3" name="正方形/長方形 12"/>
          <p:cNvSpPr/>
          <p:nvPr/>
        </p:nvSpPr>
        <p:spPr>
          <a:xfrm>
            <a:off x="3347864" y="2131105"/>
            <a:ext cx="576064" cy="649823"/>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a:blip r:embed="rId3"/>
          <a:stretch>
            <a:fillRect/>
          </a:stretch>
        </p:blipFill>
        <p:spPr>
          <a:xfrm>
            <a:off x="323527" y="2924944"/>
            <a:ext cx="7351159" cy="3672408"/>
          </a:xfrm>
          <a:prstGeom prst="rect">
            <a:avLst/>
          </a:prstGeom>
        </p:spPr>
      </p:pic>
      <p:sp>
        <p:nvSpPr>
          <p:cNvPr id="9" name="テキスト ボックス 8"/>
          <p:cNvSpPr txBox="1"/>
          <p:nvPr/>
        </p:nvSpPr>
        <p:spPr>
          <a:xfrm>
            <a:off x="7088402" y="3212976"/>
            <a:ext cx="1948094" cy="2308324"/>
          </a:xfrm>
          <a:prstGeom prst="rect">
            <a:avLst/>
          </a:prstGeom>
          <a:noFill/>
        </p:spPr>
        <p:txBody>
          <a:bodyPr wrap="square" rtlCol="0">
            <a:spAutoFit/>
          </a:bodyPr>
          <a:lstStyle/>
          <a:p>
            <a:r>
              <a:rPr kumimoji="1" lang="ja-JP" altLang="en-US" dirty="0" smtClean="0">
                <a:solidFill>
                  <a:srgbClr val="FF0000"/>
                </a:solidFill>
              </a:rPr>
              <a:t>初対面＜</a:t>
            </a:r>
            <a:r>
              <a:rPr kumimoji="1" lang="en-US" altLang="ja-JP" dirty="0" smtClean="0">
                <a:solidFill>
                  <a:srgbClr val="FF0000"/>
                </a:solidFill>
              </a:rPr>
              <a:t>6</a:t>
            </a:r>
            <a:r>
              <a:rPr kumimoji="1" lang="ja-JP" altLang="en-US" dirty="0" smtClean="0">
                <a:solidFill>
                  <a:srgbClr val="FF0000"/>
                </a:solidFill>
              </a:rPr>
              <a:t>ヶ月後</a:t>
            </a:r>
            <a:endParaRPr kumimoji="1" lang="en-US" altLang="ja-JP" dirty="0" smtClean="0">
              <a:solidFill>
                <a:srgbClr val="FF0000"/>
              </a:solidFill>
            </a:endParaRPr>
          </a:p>
          <a:p>
            <a:endParaRPr lang="en-US" altLang="ja-JP" dirty="0">
              <a:solidFill>
                <a:srgbClr val="FF0000"/>
              </a:solidFill>
            </a:endParaRPr>
          </a:p>
          <a:p>
            <a:endParaRPr kumimoji="1" lang="en-US" altLang="ja-JP" dirty="0" smtClean="0">
              <a:solidFill>
                <a:srgbClr val="FF0000"/>
              </a:solidFill>
            </a:endParaRPr>
          </a:p>
          <a:p>
            <a:endParaRPr lang="en-US" altLang="ja-JP" dirty="0" smtClean="0">
              <a:solidFill>
                <a:srgbClr val="FF0000"/>
              </a:solidFill>
            </a:endParaRPr>
          </a:p>
          <a:p>
            <a:endParaRPr lang="en-US" altLang="ja-JP" dirty="0">
              <a:solidFill>
                <a:srgbClr val="FF0000"/>
              </a:solidFill>
            </a:endParaRPr>
          </a:p>
          <a:p>
            <a:endParaRPr lang="en-US" altLang="ja-JP" dirty="0">
              <a:solidFill>
                <a:srgbClr val="FF0000"/>
              </a:solidFill>
            </a:endParaRPr>
          </a:p>
          <a:p>
            <a:endParaRPr kumimoji="1" lang="en-US" altLang="ja-JP" dirty="0" smtClean="0">
              <a:solidFill>
                <a:srgbClr val="FF0000"/>
              </a:solidFill>
            </a:endParaRPr>
          </a:p>
          <a:p>
            <a:r>
              <a:rPr kumimoji="1" lang="ja-JP" altLang="en-US" dirty="0" smtClean="0">
                <a:solidFill>
                  <a:srgbClr val="FF0000"/>
                </a:solidFill>
              </a:rPr>
              <a:t>プレ＞ポスト</a:t>
            </a:r>
            <a:endParaRPr kumimoji="1" lang="en-US" altLang="ja-JP" dirty="0" smtClean="0">
              <a:solidFill>
                <a:srgbClr val="FF0000"/>
              </a:solidFill>
            </a:endParaRPr>
          </a:p>
        </p:txBody>
      </p:sp>
      <p:sp>
        <p:nvSpPr>
          <p:cNvPr id="12" name="テキスト ボックス 11"/>
          <p:cNvSpPr txBox="1"/>
          <p:nvPr/>
        </p:nvSpPr>
        <p:spPr>
          <a:xfrm>
            <a:off x="5629528" y="6218148"/>
            <a:ext cx="3057247" cy="52322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400" dirty="0">
                <a:latin typeface="+mn-lt"/>
                <a:ea typeface="+mn-ea"/>
              </a:rPr>
              <a:t>それぞれ</a:t>
            </a:r>
            <a:r>
              <a:rPr lang="ja-JP" altLang="en-US" sz="1400" dirty="0" smtClean="0">
                <a:latin typeface="+mn-lt"/>
                <a:ea typeface="+mn-ea"/>
              </a:rPr>
              <a:t>の要因の主効果の多重比較</a:t>
            </a:r>
            <a:endParaRPr lang="en-US" altLang="ja-JP" sz="1400" dirty="0" smtClean="0">
              <a:latin typeface="+mn-lt"/>
              <a:ea typeface="+mn-ea"/>
            </a:endParaRPr>
          </a:p>
          <a:p>
            <a:r>
              <a:rPr lang="ja-JP" altLang="en-US" sz="1400" dirty="0" smtClean="0">
                <a:latin typeface="+mn-lt"/>
                <a:ea typeface="+mn-ea"/>
              </a:rPr>
              <a:t>（ただし</a:t>
            </a:r>
            <a:r>
              <a:rPr lang="en-US" altLang="ja-JP" sz="1400" dirty="0" smtClean="0">
                <a:latin typeface="+mn-lt"/>
                <a:ea typeface="+mn-ea"/>
              </a:rPr>
              <a:t>2</a:t>
            </a:r>
            <a:r>
              <a:rPr lang="ja-JP" altLang="en-US" sz="1400" dirty="0" smtClean="0">
                <a:latin typeface="+mn-lt"/>
                <a:ea typeface="+mn-ea"/>
              </a:rPr>
              <a:t>水準なので自明）</a:t>
            </a:r>
            <a:endParaRPr lang="en-US" altLang="ja-JP" sz="1400" dirty="0" smtClean="0">
              <a:latin typeface="+mn-lt"/>
              <a:ea typeface="+mn-ea"/>
            </a:endParaRPr>
          </a:p>
        </p:txBody>
      </p:sp>
    </p:spTree>
    <p:extLst>
      <p:ext uri="{BB962C8B-B14F-4D97-AF65-F5344CB8AC3E}">
        <p14:creationId xmlns:p14="http://schemas.microsoft.com/office/powerpoint/2010/main" val="427151238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HAD</a:t>
            </a:r>
            <a:r>
              <a:rPr kumimoji="1" lang="ja-JP" altLang="en-US" dirty="0" smtClean="0"/>
              <a:t>による参加者内</a:t>
            </a:r>
            <a:r>
              <a:rPr kumimoji="1" lang="en-US" altLang="ja-JP" dirty="0" smtClean="0"/>
              <a:t>2</a:t>
            </a:r>
            <a:r>
              <a:rPr kumimoji="1" lang="ja-JP" altLang="en-US" dirty="0" smtClean="0"/>
              <a:t>要因分散分析</a:t>
            </a:r>
            <a:endParaRPr kumimoji="1" lang="ja-JP" altLang="en-US" dirty="0"/>
          </a:p>
        </p:txBody>
      </p:sp>
      <p:pic>
        <p:nvPicPr>
          <p:cNvPr id="11" name="図 10"/>
          <p:cNvPicPr>
            <a:picLocks noChangeAspect="1"/>
          </p:cNvPicPr>
          <p:nvPr/>
        </p:nvPicPr>
        <p:blipFill>
          <a:blip r:embed="rId2"/>
          <a:stretch>
            <a:fillRect/>
          </a:stretch>
        </p:blipFill>
        <p:spPr>
          <a:xfrm>
            <a:off x="457200" y="1772816"/>
            <a:ext cx="8546805" cy="3600400"/>
          </a:xfrm>
          <a:prstGeom prst="rect">
            <a:avLst/>
          </a:prstGeom>
        </p:spPr>
      </p:pic>
      <p:sp>
        <p:nvSpPr>
          <p:cNvPr id="12" name="テキスト ボックス 11"/>
          <p:cNvSpPr txBox="1"/>
          <p:nvPr/>
        </p:nvSpPr>
        <p:spPr>
          <a:xfrm>
            <a:off x="5155447" y="5514547"/>
            <a:ext cx="3737033" cy="116955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ja-JP" altLang="en-US" sz="1400" dirty="0"/>
              <a:t>交互作用</a:t>
            </a:r>
            <a:r>
              <a:rPr lang="ja-JP" altLang="en-US" sz="1400" dirty="0" smtClean="0"/>
              <a:t>の</a:t>
            </a:r>
            <a:r>
              <a:rPr lang="ja-JP" altLang="en-US" sz="1400" dirty="0"/>
              <a:t>単純主効果</a:t>
            </a:r>
            <a:r>
              <a:rPr lang="ja-JP" altLang="en-US" sz="1400" dirty="0" smtClean="0"/>
              <a:t>の検定</a:t>
            </a:r>
            <a:endParaRPr lang="en-US" altLang="ja-JP" sz="1400" dirty="0" smtClean="0"/>
          </a:p>
          <a:p>
            <a:r>
              <a:rPr lang="ja-JP" altLang="en-US" sz="1400" dirty="0" smtClean="0">
                <a:latin typeface="+mn-lt"/>
                <a:ea typeface="+mn-ea"/>
              </a:rPr>
              <a:t>　初対面時は前後で得点に差があるが</a:t>
            </a:r>
            <a:endParaRPr lang="en-US" altLang="ja-JP" sz="1400" dirty="0" smtClean="0">
              <a:latin typeface="+mn-lt"/>
              <a:ea typeface="+mn-ea"/>
            </a:endParaRPr>
          </a:p>
          <a:p>
            <a:r>
              <a:rPr lang="ja-JP" altLang="en-US" sz="1400" dirty="0" smtClean="0">
                <a:latin typeface="+mn-lt"/>
                <a:ea typeface="+mn-ea"/>
              </a:rPr>
              <a:t>　半年後だと前後で得点に差はない</a:t>
            </a:r>
            <a:endParaRPr lang="en-US" altLang="ja-JP" sz="1400" dirty="0" smtClean="0">
              <a:latin typeface="+mn-lt"/>
              <a:ea typeface="+mn-ea"/>
            </a:endParaRPr>
          </a:p>
          <a:p>
            <a:endParaRPr lang="en-US" altLang="ja-JP" sz="1400" dirty="0"/>
          </a:p>
          <a:p>
            <a:r>
              <a:rPr lang="ja-JP" altLang="en-US" sz="1400" dirty="0" smtClean="0">
                <a:latin typeface="+mn-lt"/>
                <a:ea typeface="+mn-ea"/>
              </a:rPr>
              <a:t>つまり，プレ＞ポストなのは初対面時のみ</a:t>
            </a:r>
            <a:endParaRPr lang="en-US" altLang="ja-JP" sz="1400" dirty="0" smtClean="0">
              <a:latin typeface="+mn-lt"/>
              <a:ea typeface="+mn-ea"/>
            </a:endParaRPr>
          </a:p>
        </p:txBody>
      </p:sp>
      <p:sp>
        <p:nvSpPr>
          <p:cNvPr id="23" name="正方形/長方形 22"/>
          <p:cNvSpPr/>
          <p:nvPr/>
        </p:nvSpPr>
        <p:spPr>
          <a:xfrm>
            <a:off x="4860032" y="3248105"/>
            <a:ext cx="648072" cy="39692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4" name="正方形/長方形 23"/>
          <p:cNvSpPr/>
          <p:nvPr/>
        </p:nvSpPr>
        <p:spPr>
          <a:xfrm>
            <a:off x="465450" y="2060848"/>
            <a:ext cx="1154221"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5" name="正方形/長方形 24"/>
          <p:cNvSpPr/>
          <p:nvPr/>
        </p:nvSpPr>
        <p:spPr>
          <a:xfrm>
            <a:off x="4831412" y="4955907"/>
            <a:ext cx="648072" cy="39692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6" name="正方形/長方形 25"/>
          <p:cNvSpPr/>
          <p:nvPr/>
        </p:nvSpPr>
        <p:spPr>
          <a:xfrm>
            <a:off x="465450" y="3789040"/>
            <a:ext cx="1154221"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4445682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レポート形式にまとめてみよう</a:t>
            </a:r>
            <a:endParaRPr kumimoji="1" lang="ja-JP" altLang="en-US" dirty="0"/>
          </a:p>
        </p:txBody>
      </p:sp>
    </p:spTree>
    <p:extLst>
      <p:ext uri="{BB962C8B-B14F-4D97-AF65-F5344CB8AC3E}">
        <p14:creationId xmlns:p14="http://schemas.microsoft.com/office/powerpoint/2010/main" val="47617167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7"/>
          <p:cNvSpPr>
            <a:spLocks noChangeArrowheads="1"/>
          </p:cNvSpPr>
          <p:nvPr/>
        </p:nvSpPr>
        <p:spPr bwMode="auto">
          <a:xfrm>
            <a:off x="4715942" y="3933056"/>
            <a:ext cx="3671887" cy="2520950"/>
          </a:xfrm>
          <a:prstGeom prst="rect">
            <a:avLst/>
          </a:prstGeom>
          <a:noFill/>
          <a:ln w="31750" cap="sq" algn="ctr">
            <a:solidFill>
              <a:srgbClr val="FF0000"/>
            </a:solidFill>
            <a:miter lim="800000"/>
            <a:headEnd type="none" w="sm" len="sm"/>
            <a:tailEnd type="none" w="sm" len="sm"/>
          </a:ln>
        </p:spPr>
        <p:txBody>
          <a:bodyPr wrap="none" anchor="ctr"/>
          <a:lstStyle/>
          <a:p>
            <a:pPr algn="ctr"/>
            <a:endParaRPr lang="ja-JP" altLang="en-US">
              <a:latin typeface="+mn-lt"/>
              <a:ea typeface="+mn-ea"/>
            </a:endParaRPr>
          </a:p>
        </p:txBody>
      </p:sp>
      <p:sp>
        <p:nvSpPr>
          <p:cNvPr id="14339" name="Rectangle 16"/>
          <p:cNvSpPr>
            <a:spLocks noChangeArrowheads="1"/>
          </p:cNvSpPr>
          <p:nvPr/>
        </p:nvSpPr>
        <p:spPr bwMode="auto">
          <a:xfrm>
            <a:off x="899592" y="3933056"/>
            <a:ext cx="3671887" cy="2520950"/>
          </a:xfrm>
          <a:prstGeom prst="rect">
            <a:avLst/>
          </a:prstGeom>
          <a:noFill/>
          <a:ln w="31750" cap="sq" algn="ctr">
            <a:solidFill>
              <a:srgbClr val="0000CC"/>
            </a:solidFill>
            <a:miter lim="800000"/>
            <a:headEnd type="none" w="sm" len="sm"/>
            <a:tailEnd type="none" w="sm" len="sm"/>
          </a:ln>
        </p:spPr>
        <p:txBody>
          <a:bodyPr wrap="none" anchor="ctr"/>
          <a:lstStyle/>
          <a:p>
            <a:pPr algn="ctr"/>
            <a:endParaRPr lang="ja-JP" altLang="en-US">
              <a:latin typeface="+mn-lt"/>
              <a:ea typeface="+mn-ea"/>
            </a:endParaRPr>
          </a:p>
        </p:txBody>
      </p:sp>
      <p:sp>
        <p:nvSpPr>
          <p:cNvPr id="14340" name="Rectangle 2"/>
          <p:cNvSpPr>
            <a:spLocks noGrp="1" noChangeArrowheads="1"/>
          </p:cNvSpPr>
          <p:nvPr>
            <p:ph type="title"/>
          </p:nvPr>
        </p:nvSpPr>
        <p:spPr/>
        <p:txBody>
          <a:bodyPr/>
          <a:lstStyle/>
          <a:p>
            <a:r>
              <a:rPr lang="ja-JP" altLang="en-US" smtClean="0"/>
              <a:t>混合</a:t>
            </a:r>
            <a:r>
              <a:rPr lang="en-US" altLang="ja-JP" smtClean="0"/>
              <a:t>2</a:t>
            </a:r>
            <a:r>
              <a:rPr lang="ja-JP" altLang="en-US" smtClean="0"/>
              <a:t>要因分散分析</a:t>
            </a:r>
          </a:p>
        </p:txBody>
      </p:sp>
      <p:sp>
        <p:nvSpPr>
          <p:cNvPr id="14341" name="Rectangle 3"/>
          <p:cNvSpPr>
            <a:spLocks noGrp="1" noChangeArrowheads="1"/>
          </p:cNvSpPr>
          <p:nvPr>
            <p:ph idx="1"/>
          </p:nvPr>
        </p:nvSpPr>
        <p:spPr/>
        <p:txBody>
          <a:bodyPr/>
          <a:lstStyle/>
          <a:p>
            <a:r>
              <a:rPr lang="ja-JP" altLang="en-US" dirty="0" smtClean="0"/>
              <a:t>課題遂行における失敗経験が自尊心に及ぼす影響と，</a:t>
            </a:r>
            <a:r>
              <a:rPr lang="en-US" altLang="ja-JP" dirty="0" smtClean="0"/>
              <a:t/>
            </a:r>
            <a:br>
              <a:rPr lang="en-US" altLang="ja-JP" dirty="0" smtClean="0"/>
            </a:br>
            <a:r>
              <a:rPr lang="ja-JP" altLang="en-US" dirty="0" smtClean="0"/>
              <a:t>それに対して「失敗を伝える人が異性か同性か」が</a:t>
            </a:r>
            <a:br>
              <a:rPr lang="ja-JP" altLang="en-US" dirty="0" smtClean="0"/>
            </a:br>
            <a:r>
              <a:rPr lang="ja-JP" altLang="en-US" dirty="0" smtClean="0"/>
              <a:t>与える効果を検討するため，次のような実験を行った</a:t>
            </a:r>
          </a:p>
          <a:p>
            <a:r>
              <a:rPr lang="ja-JP" altLang="en-US" dirty="0" smtClean="0"/>
              <a:t>要因①：伝達者との性別組み合わせ→参加者間</a:t>
            </a:r>
            <a:r>
              <a:rPr lang="ja-JP" altLang="en-US" dirty="0"/>
              <a:t>要因</a:t>
            </a:r>
          </a:p>
          <a:p>
            <a:r>
              <a:rPr lang="ja-JP" altLang="en-US" dirty="0" smtClean="0"/>
              <a:t>要因②：測定タイミング→参加者内要因</a:t>
            </a:r>
          </a:p>
        </p:txBody>
      </p:sp>
      <p:sp>
        <p:nvSpPr>
          <p:cNvPr id="14342" name="Rectangle 4"/>
          <p:cNvSpPr>
            <a:spLocks noChangeArrowheads="1"/>
          </p:cNvSpPr>
          <p:nvPr/>
        </p:nvSpPr>
        <p:spPr bwMode="auto">
          <a:xfrm>
            <a:off x="1188517" y="4072756"/>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測定プレ</a:t>
            </a:r>
            <a:endParaRPr lang="ja-JP" altLang="en-US" dirty="0">
              <a:solidFill>
                <a:schemeClr val="bg1"/>
              </a:solidFill>
              <a:latin typeface="+mn-lt"/>
              <a:ea typeface="+mn-ea"/>
            </a:endParaRPr>
          </a:p>
        </p:txBody>
      </p:sp>
      <p:sp>
        <p:nvSpPr>
          <p:cNvPr id="14343" name="Rectangle 5"/>
          <p:cNvSpPr>
            <a:spLocks noChangeArrowheads="1"/>
          </p:cNvSpPr>
          <p:nvPr/>
        </p:nvSpPr>
        <p:spPr bwMode="auto">
          <a:xfrm>
            <a:off x="2844279" y="4360094"/>
            <a:ext cx="576263" cy="1439862"/>
          </a:xfrm>
          <a:prstGeom prst="rect">
            <a:avLst/>
          </a:prstGeom>
          <a:noFill/>
          <a:ln w="31750" cap="sq" algn="ctr">
            <a:solidFill>
              <a:srgbClr val="0000FF"/>
            </a:solidFill>
            <a:miter lim="800000"/>
            <a:headEnd type="none" w="sm" len="sm"/>
            <a:tailEnd type="none" w="sm" len="sm"/>
          </a:ln>
        </p:spPr>
        <p:txBody>
          <a:bodyPr vert="eaVert" wrap="none" anchor="ctr"/>
          <a:lstStyle/>
          <a:p>
            <a:pPr algn="ctr"/>
            <a:r>
              <a:rPr lang="ja-JP" altLang="en-US">
                <a:latin typeface="+mn-lt"/>
                <a:ea typeface="+mn-ea"/>
              </a:rPr>
              <a:t>失敗の伝達</a:t>
            </a:r>
          </a:p>
        </p:txBody>
      </p:sp>
      <p:sp>
        <p:nvSpPr>
          <p:cNvPr id="14344" name="Rectangle 6"/>
          <p:cNvSpPr>
            <a:spLocks noChangeArrowheads="1"/>
          </p:cNvSpPr>
          <p:nvPr/>
        </p:nvSpPr>
        <p:spPr bwMode="auto">
          <a:xfrm>
            <a:off x="2052117" y="4360094"/>
            <a:ext cx="576262" cy="1439862"/>
          </a:xfrm>
          <a:prstGeom prst="rect">
            <a:avLst/>
          </a:prstGeom>
          <a:noFill/>
          <a:ln w="31750" cap="sq" algn="ctr">
            <a:solidFill>
              <a:srgbClr val="FF0000"/>
            </a:solidFill>
            <a:miter lim="800000"/>
            <a:headEnd type="none" w="sm" len="sm"/>
            <a:tailEnd type="none" w="sm" len="sm"/>
          </a:ln>
        </p:spPr>
        <p:txBody>
          <a:bodyPr vert="eaVert" wrap="none" anchor="ctr"/>
          <a:lstStyle/>
          <a:p>
            <a:pPr algn="ctr"/>
            <a:r>
              <a:rPr lang="ja-JP" altLang="en-US">
                <a:latin typeface="+mn-lt"/>
                <a:ea typeface="+mn-ea"/>
              </a:rPr>
              <a:t>課題遂行</a:t>
            </a:r>
          </a:p>
        </p:txBody>
      </p:sp>
      <p:sp>
        <p:nvSpPr>
          <p:cNvPr id="14345" name="Rectangle 7"/>
          <p:cNvSpPr>
            <a:spLocks noChangeArrowheads="1"/>
          </p:cNvSpPr>
          <p:nvPr/>
        </p:nvSpPr>
        <p:spPr bwMode="auto">
          <a:xfrm>
            <a:off x="3636442" y="4072756"/>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測定ポスト</a:t>
            </a:r>
            <a:endParaRPr lang="ja-JP" altLang="en-US" dirty="0">
              <a:solidFill>
                <a:schemeClr val="bg1"/>
              </a:solidFill>
              <a:latin typeface="+mn-lt"/>
              <a:ea typeface="+mn-ea"/>
            </a:endParaRPr>
          </a:p>
        </p:txBody>
      </p:sp>
      <p:sp>
        <p:nvSpPr>
          <p:cNvPr id="14346" name="Rectangle 8"/>
          <p:cNvSpPr>
            <a:spLocks noChangeArrowheads="1"/>
          </p:cNvSpPr>
          <p:nvPr/>
        </p:nvSpPr>
        <p:spPr bwMode="auto">
          <a:xfrm>
            <a:off x="5004867" y="4077519"/>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測定プレ</a:t>
            </a:r>
            <a:endParaRPr lang="ja-JP" altLang="en-US" dirty="0">
              <a:solidFill>
                <a:schemeClr val="bg1"/>
              </a:solidFill>
              <a:latin typeface="+mn-lt"/>
              <a:ea typeface="+mn-ea"/>
            </a:endParaRPr>
          </a:p>
        </p:txBody>
      </p:sp>
      <p:sp>
        <p:nvSpPr>
          <p:cNvPr id="14347" name="Rectangle 9"/>
          <p:cNvSpPr>
            <a:spLocks noChangeArrowheads="1"/>
          </p:cNvSpPr>
          <p:nvPr/>
        </p:nvSpPr>
        <p:spPr bwMode="auto">
          <a:xfrm>
            <a:off x="6660629" y="4364856"/>
            <a:ext cx="576263" cy="1439863"/>
          </a:xfrm>
          <a:prstGeom prst="rect">
            <a:avLst/>
          </a:prstGeom>
          <a:noFill/>
          <a:ln w="31750" cap="sq" algn="ctr">
            <a:solidFill>
              <a:srgbClr val="0000FF"/>
            </a:solidFill>
            <a:miter lim="800000"/>
            <a:headEnd type="none" w="sm" len="sm"/>
            <a:tailEnd type="none" w="sm" len="sm"/>
          </a:ln>
        </p:spPr>
        <p:txBody>
          <a:bodyPr vert="eaVert" wrap="none" anchor="ctr"/>
          <a:lstStyle/>
          <a:p>
            <a:pPr algn="ctr"/>
            <a:r>
              <a:rPr lang="ja-JP" altLang="en-US">
                <a:latin typeface="+mn-lt"/>
                <a:ea typeface="+mn-ea"/>
              </a:rPr>
              <a:t>失敗の伝達</a:t>
            </a:r>
          </a:p>
        </p:txBody>
      </p:sp>
      <p:sp>
        <p:nvSpPr>
          <p:cNvPr id="14348" name="Rectangle 10"/>
          <p:cNvSpPr>
            <a:spLocks noChangeArrowheads="1"/>
          </p:cNvSpPr>
          <p:nvPr/>
        </p:nvSpPr>
        <p:spPr bwMode="auto">
          <a:xfrm>
            <a:off x="5868467" y="4364856"/>
            <a:ext cx="576262" cy="1439863"/>
          </a:xfrm>
          <a:prstGeom prst="rect">
            <a:avLst/>
          </a:prstGeom>
          <a:noFill/>
          <a:ln w="31750" cap="sq" algn="ctr">
            <a:solidFill>
              <a:srgbClr val="FF0000"/>
            </a:solidFill>
            <a:miter lim="800000"/>
            <a:headEnd type="none" w="sm" len="sm"/>
            <a:tailEnd type="none" w="sm" len="sm"/>
          </a:ln>
        </p:spPr>
        <p:txBody>
          <a:bodyPr vert="eaVert" wrap="none" anchor="ctr"/>
          <a:lstStyle/>
          <a:p>
            <a:pPr algn="ctr"/>
            <a:r>
              <a:rPr lang="ja-JP" altLang="en-US">
                <a:latin typeface="+mn-lt"/>
                <a:ea typeface="+mn-ea"/>
              </a:rPr>
              <a:t>課題遂行</a:t>
            </a:r>
          </a:p>
        </p:txBody>
      </p:sp>
      <p:sp>
        <p:nvSpPr>
          <p:cNvPr id="14349" name="Rectangle 11"/>
          <p:cNvSpPr>
            <a:spLocks noChangeArrowheads="1"/>
          </p:cNvSpPr>
          <p:nvPr/>
        </p:nvSpPr>
        <p:spPr bwMode="auto">
          <a:xfrm>
            <a:off x="7452792" y="4077519"/>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測定ポスト</a:t>
            </a:r>
            <a:endParaRPr lang="ja-JP" altLang="en-US" dirty="0">
              <a:solidFill>
                <a:schemeClr val="bg1"/>
              </a:solidFill>
              <a:latin typeface="+mn-lt"/>
              <a:ea typeface="+mn-ea"/>
            </a:endParaRPr>
          </a:p>
        </p:txBody>
      </p:sp>
      <p:sp>
        <p:nvSpPr>
          <p:cNvPr id="14350" name="Text Box 14"/>
          <p:cNvSpPr txBox="1">
            <a:spLocks noChangeArrowheads="1"/>
          </p:cNvSpPr>
          <p:nvPr/>
        </p:nvSpPr>
        <p:spPr bwMode="auto">
          <a:xfrm>
            <a:off x="1939404" y="6231756"/>
            <a:ext cx="1569660" cy="369332"/>
          </a:xfrm>
          <a:prstGeom prst="rect">
            <a:avLst/>
          </a:prstGeom>
          <a:solidFill>
            <a:srgbClr val="99CCFF"/>
          </a:solidFill>
          <a:ln w="31750" cap="sq" algn="ctr">
            <a:noFill/>
            <a:miter lim="800000"/>
            <a:headEnd type="none" w="sm" len="sm"/>
            <a:tailEnd type="none" w="sm" len="sm"/>
          </a:ln>
        </p:spPr>
        <p:txBody>
          <a:bodyPr wrap="none">
            <a:spAutoFit/>
          </a:bodyPr>
          <a:lstStyle/>
          <a:p>
            <a:pPr algn="ctr"/>
            <a:r>
              <a:rPr lang="ja-JP" altLang="en-US" dirty="0">
                <a:latin typeface="+mn-lt"/>
                <a:ea typeface="+mn-ea"/>
              </a:rPr>
              <a:t>伝達者は異性</a:t>
            </a:r>
          </a:p>
        </p:txBody>
      </p:sp>
      <p:sp>
        <p:nvSpPr>
          <p:cNvPr id="14351" name="Text Box 15"/>
          <p:cNvSpPr txBox="1">
            <a:spLocks noChangeArrowheads="1"/>
          </p:cNvSpPr>
          <p:nvPr/>
        </p:nvSpPr>
        <p:spPr bwMode="auto">
          <a:xfrm>
            <a:off x="5831954" y="6236519"/>
            <a:ext cx="1569660" cy="369332"/>
          </a:xfrm>
          <a:prstGeom prst="rect">
            <a:avLst/>
          </a:prstGeom>
          <a:solidFill>
            <a:srgbClr val="FF99FF"/>
          </a:solidFill>
          <a:ln w="31750" cap="sq" algn="ctr">
            <a:noFill/>
            <a:miter lim="800000"/>
            <a:headEnd type="none" w="sm" len="sm"/>
            <a:tailEnd type="none" w="sm" len="sm"/>
          </a:ln>
        </p:spPr>
        <p:txBody>
          <a:bodyPr wrap="none">
            <a:spAutoFit/>
          </a:bodyPr>
          <a:lstStyle/>
          <a:p>
            <a:pPr algn="ctr"/>
            <a:r>
              <a:rPr lang="ja-JP" altLang="en-US">
                <a:latin typeface="+mn-lt"/>
                <a:ea typeface="+mn-ea"/>
              </a:rPr>
              <a:t>伝達者は同性</a:t>
            </a:r>
          </a:p>
        </p:txBody>
      </p:sp>
    </p:spTree>
    <p:extLst>
      <p:ext uri="{BB962C8B-B14F-4D97-AF65-F5344CB8AC3E}">
        <p14:creationId xmlns:p14="http://schemas.microsoft.com/office/powerpoint/2010/main" val="66029296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7"/>
          <p:cNvSpPr>
            <a:spLocks noChangeArrowheads="1"/>
          </p:cNvSpPr>
          <p:nvPr/>
        </p:nvSpPr>
        <p:spPr bwMode="auto">
          <a:xfrm>
            <a:off x="4715942" y="3933056"/>
            <a:ext cx="3671887" cy="2520950"/>
          </a:xfrm>
          <a:prstGeom prst="rect">
            <a:avLst/>
          </a:prstGeom>
          <a:noFill/>
          <a:ln w="31750" cap="sq" algn="ctr">
            <a:solidFill>
              <a:srgbClr val="FF0000"/>
            </a:solidFill>
            <a:miter lim="800000"/>
            <a:headEnd type="none" w="sm" len="sm"/>
            <a:tailEnd type="none" w="sm" len="sm"/>
          </a:ln>
        </p:spPr>
        <p:txBody>
          <a:bodyPr wrap="none" anchor="ctr"/>
          <a:lstStyle/>
          <a:p>
            <a:pPr algn="ctr"/>
            <a:endParaRPr lang="ja-JP" altLang="en-US">
              <a:latin typeface="+mn-lt"/>
              <a:ea typeface="+mn-ea"/>
            </a:endParaRPr>
          </a:p>
        </p:txBody>
      </p:sp>
      <p:sp>
        <p:nvSpPr>
          <p:cNvPr id="14339" name="Rectangle 16"/>
          <p:cNvSpPr>
            <a:spLocks noChangeArrowheads="1"/>
          </p:cNvSpPr>
          <p:nvPr/>
        </p:nvSpPr>
        <p:spPr bwMode="auto">
          <a:xfrm>
            <a:off x="899592" y="3933056"/>
            <a:ext cx="3671887" cy="2520950"/>
          </a:xfrm>
          <a:prstGeom prst="rect">
            <a:avLst/>
          </a:prstGeom>
          <a:noFill/>
          <a:ln w="31750" cap="sq" algn="ctr">
            <a:solidFill>
              <a:srgbClr val="0000CC"/>
            </a:solidFill>
            <a:miter lim="800000"/>
            <a:headEnd type="none" w="sm" len="sm"/>
            <a:tailEnd type="none" w="sm" len="sm"/>
          </a:ln>
        </p:spPr>
        <p:txBody>
          <a:bodyPr wrap="none" anchor="ctr"/>
          <a:lstStyle/>
          <a:p>
            <a:pPr algn="ctr"/>
            <a:endParaRPr lang="ja-JP" altLang="en-US">
              <a:latin typeface="+mn-lt"/>
              <a:ea typeface="+mn-ea"/>
            </a:endParaRPr>
          </a:p>
        </p:txBody>
      </p:sp>
      <p:sp>
        <p:nvSpPr>
          <p:cNvPr id="14340" name="Rectangle 2"/>
          <p:cNvSpPr>
            <a:spLocks noGrp="1" noChangeArrowheads="1"/>
          </p:cNvSpPr>
          <p:nvPr>
            <p:ph type="title"/>
          </p:nvPr>
        </p:nvSpPr>
        <p:spPr/>
        <p:txBody>
          <a:bodyPr/>
          <a:lstStyle/>
          <a:p>
            <a:r>
              <a:rPr lang="ja-JP" altLang="en-US" smtClean="0"/>
              <a:t>混合</a:t>
            </a:r>
            <a:r>
              <a:rPr lang="en-US" altLang="ja-JP" smtClean="0"/>
              <a:t>2</a:t>
            </a:r>
            <a:r>
              <a:rPr lang="ja-JP" altLang="en-US" smtClean="0"/>
              <a:t>要因分散分析</a:t>
            </a:r>
          </a:p>
        </p:txBody>
      </p:sp>
      <p:sp>
        <p:nvSpPr>
          <p:cNvPr id="14341" name="Rectangle 3"/>
          <p:cNvSpPr>
            <a:spLocks noGrp="1" noChangeArrowheads="1"/>
          </p:cNvSpPr>
          <p:nvPr>
            <p:ph idx="1"/>
          </p:nvPr>
        </p:nvSpPr>
        <p:spPr/>
        <p:txBody>
          <a:bodyPr/>
          <a:lstStyle/>
          <a:p>
            <a:r>
              <a:rPr lang="ja-JP" altLang="en-US" dirty="0" smtClean="0"/>
              <a:t>課題遂行における失敗経験が自尊心に及ぼす影響と，</a:t>
            </a:r>
            <a:r>
              <a:rPr lang="en-US" altLang="ja-JP" dirty="0" smtClean="0"/>
              <a:t/>
            </a:r>
            <a:br>
              <a:rPr lang="en-US" altLang="ja-JP" dirty="0" smtClean="0"/>
            </a:br>
            <a:r>
              <a:rPr lang="ja-JP" altLang="en-US" dirty="0" smtClean="0"/>
              <a:t>それに対して「失敗を伝える人が異性か同性か」が</a:t>
            </a:r>
            <a:br>
              <a:rPr lang="ja-JP" altLang="en-US" dirty="0" smtClean="0"/>
            </a:br>
            <a:r>
              <a:rPr lang="ja-JP" altLang="en-US" dirty="0" smtClean="0"/>
              <a:t>与える効果を検討するため，次のような実験を行った</a:t>
            </a:r>
          </a:p>
          <a:p>
            <a:r>
              <a:rPr lang="ja-JP" altLang="en-US" dirty="0" smtClean="0"/>
              <a:t>要因①：伝達者との性別組み合わせ→参加者間</a:t>
            </a:r>
            <a:r>
              <a:rPr lang="ja-JP" altLang="en-US" dirty="0"/>
              <a:t>要因</a:t>
            </a:r>
          </a:p>
          <a:p>
            <a:r>
              <a:rPr lang="ja-JP" altLang="en-US" dirty="0" smtClean="0"/>
              <a:t>要因②：測定タイミング→参加者内要因</a:t>
            </a:r>
          </a:p>
        </p:txBody>
      </p:sp>
      <p:sp>
        <p:nvSpPr>
          <p:cNvPr id="14342" name="Rectangle 4"/>
          <p:cNvSpPr>
            <a:spLocks noChangeArrowheads="1"/>
          </p:cNvSpPr>
          <p:nvPr/>
        </p:nvSpPr>
        <p:spPr bwMode="auto">
          <a:xfrm>
            <a:off x="1188517" y="4072756"/>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測定プレ</a:t>
            </a:r>
            <a:endParaRPr lang="ja-JP" altLang="en-US" dirty="0">
              <a:solidFill>
                <a:schemeClr val="bg1"/>
              </a:solidFill>
              <a:latin typeface="+mn-lt"/>
              <a:ea typeface="+mn-ea"/>
            </a:endParaRPr>
          </a:p>
        </p:txBody>
      </p:sp>
      <p:sp>
        <p:nvSpPr>
          <p:cNvPr id="14343" name="Rectangle 5"/>
          <p:cNvSpPr>
            <a:spLocks noChangeArrowheads="1"/>
          </p:cNvSpPr>
          <p:nvPr/>
        </p:nvSpPr>
        <p:spPr bwMode="auto">
          <a:xfrm>
            <a:off x="2844279" y="4360094"/>
            <a:ext cx="576263" cy="1439862"/>
          </a:xfrm>
          <a:prstGeom prst="rect">
            <a:avLst/>
          </a:prstGeom>
          <a:noFill/>
          <a:ln w="31750" cap="sq" algn="ctr">
            <a:solidFill>
              <a:srgbClr val="0000FF"/>
            </a:solidFill>
            <a:miter lim="800000"/>
            <a:headEnd type="none" w="sm" len="sm"/>
            <a:tailEnd type="none" w="sm" len="sm"/>
          </a:ln>
        </p:spPr>
        <p:txBody>
          <a:bodyPr vert="eaVert" wrap="none" anchor="ctr"/>
          <a:lstStyle/>
          <a:p>
            <a:pPr algn="ctr"/>
            <a:r>
              <a:rPr lang="ja-JP" altLang="en-US">
                <a:latin typeface="+mn-lt"/>
                <a:ea typeface="+mn-ea"/>
              </a:rPr>
              <a:t>失敗の伝達</a:t>
            </a:r>
          </a:p>
        </p:txBody>
      </p:sp>
      <p:sp>
        <p:nvSpPr>
          <p:cNvPr id="14344" name="Rectangle 6"/>
          <p:cNvSpPr>
            <a:spLocks noChangeArrowheads="1"/>
          </p:cNvSpPr>
          <p:nvPr/>
        </p:nvSpPr>
        <p:spPr bwMode="auto">
          <a:xfrm>
            <a:off x="2052117" y="4360094"/>
            <a:ext cx="576262" cy="1439862"/>
          </a:xfrm>
          <a:prstGeom prst="rect">
            <a:avLst/>
          </a:prstGeom>
          <a:noFill/>
          <a:ln w="31750" cap="sq" algn="ctr">
            <a:solidFill>
              <a:srgbClr val="FF0000"/>
            </a:solidFill>
            <a:miter lim="800000"/>
            <a:headEnd type="none" w="sm" len="sm"/>
            <a:tailEnd type="none" w="sm" len="sm"/>
          </a:ln>
        </p:spPr>
        <p:txBody>
          <a:bodyPr vert="eaVert" wrap="none" anchor="ctr"/>
          <a:lstStyle/>
          <a:p>
            <a:pPr algn="ctr"/>
            <a:r>
              <a:rPr lang="ja-JP" altLang="en-US">
                <a:latin typeface="+mn-lt"/>
                <a:ea typeface="+mn-ea"/>
              </a:rPr>
              <a:t>課題遂行</a:t>
            </a:r>
          </a:p>
        </p:txBody>
      </p:sp>
      <p:sp>
        <p:nvSpPr>
          <p:cNvPr id="14345" name="Rectangle 7"/>
          <p:cNvSpPr>
            <a:spLocks noChangeArrowheads="1"/>
          </p:cNvSpPr>
          <p:nvPr/>
        </p:nvSpPr>
        <p:spPr bwMode="auto">
          <a:xfrm>
            <a:off x="3636442" y="4072756"/>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測定ポスト</a:t>
            </a:r>
            <a:endParaRPr lang="ja-JP" altLang="en-US" dirty="0">
              <a:solidFill>
                <a:schemeClr val="bg1"/>
              </a:solidFill>
              <a:latin typeface="+mn-lt"/>
              <a:ea typeface="+mn-ea"/>
            </a:endParaRPr>
          </a:p>
        </p:txBody>
      </p:sp>
      <p:sp>
        <p:nvSpPr>
          <p:cNvPr id="14346" name="Rectangle 8"/>
          <p:cNvSpPr>
            <a:spLocks noChangeArrowheads="1"/>
          </p:cNvSpPr>
          <p:nvPr/>
        </p:nvSpPr>
        <p:spPr bwMode="auto">
          <a:xfrm>
            <a:off x="5004867" y="4077519"/>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測定プレ</a:t>
            </a:r>
            <a:endParaRPr lang="ja-JP" altLang="en-US" dirty="0">
              <a:solidFill>
                <a:schemeClr val="bg1"/>
              </a:solidFill>
              <a:latin typeface="+mn-lt"/>
              <a:ea typeface="+mn-ea"/>
            </a:endParaRPr>
          </a:p>
        </p:txBody>
      </p:sp>
      <p:sp>
        <p:nvSpPr>
          <p:cNvPr id="14347" name="Rectangle 9"/>
          <p:cNvSpPr>
            <a:spLocks noChangeArrowheads="1"/>
          </p:cNvSpPr>
          <p:nvPr/>
        </p:nvSpPr>
        <p:spPr bwMode="auto">
          <a:xfrm>
            <a:off x="6660629" y="4364856"/>
            <a:ext cx="576263" cy="1439863"/>
          </a:xfrm>
          <a:prstGeom prst="rect">
            <a:avLst/>
          </a:prstGeom>
          <a:noFill/>
          <a:ln w="31750" cap="sq" algn="ctr">
            <a:solidFill>
              <a:srgbClr val="0000FF"/>
            </a:solidFill>
            <a:miter lim="800000"/>
            <a:headEnd type="none" w="sm" len="sm"/>
            <a:tailEnd type="none" w="sm" len="sm"/>
          </a:ln>
        </p:spPr>
        <p:txBody>
          <a:bodyPr vert="eaVert" wrap="none" anchor="ctr"/>
          <a:lstStyle/>
          <a:p>
            <a:pPr algn="ctr"/>
            <a:r>
              <a:rPr lang="ja-JP" altLang="en-US">
                <a:latin typeface="+mn-lt"/>
                <a:ea typeface="+mn-ea"/>
              </a:rPr>
              <a:t>失敗の伝達</a:t>
            </a:r>
          </a:p>
        </p:txBody>
      </p:sp>
      <p:sp>
        <p:nvSpPr>
          <p:cNvPr id="14348" name="Rectangle 10"/>
          <p:cNvSpPr>
            <a:spLocks noChangeArrowheads="1"/>
          </p:cNvSpPr>
          <p:nvPr/>
        </p:nvSpPr>
        <p:spPr bwMode="auto">
          <a:xfrm>
            <a:off x="5868467" y="4364856"/>
            <a:ext cx="576262" cy="1439863"/>
          </a:xfrm>
          <a:prstGeom prst="rect">
            <a:avLst/>
          </a:prstGeom>
          <a:noFill/>
          <a:ln w="31750" cap="sq" algn="ctr">
            <a:solidFill>
              <a:srgbClr val="FF0000"/>
            </a:solidFill>
            <a:miter lim="800000"/>
            <a:headEnd type="none" w="sm" len="sm"/>
            <a:tailEnd type="none" w="sm" len="sm"/>
          </a:ln>
        </p:spPr>
        <p:txBody>
          <a:bodyPr vert="eaVert" wrap="none" anchor="ctr"/>
          <a:lstStyle/>
          <a:p>
            <a:pPr algn="ctr"/>
            <a:r>
              <a:rPr lang="ja-JP" altLang="en-US">
                <a:latin typeface="+mn-lt"/>
                <a:ea typeface="+mn-ea"/>
              </a:rPr>
              <a:t>課題遂行</a:t>
            </a:r>
          </a:p>
        </p:txBody>
      </p:sp>
      <p:sp>
        <p:nvSpPr>
          <p:cNvPr id="14349" name="Rectangle 11"/>
          <p:cNvSpPr>
            <a:spLocks noChangeArrowheads="1"/>
          </p:cNvSpPr>
          <p:nvPr/>
        </p:nvSpPr>
        <p:spPr bwMode="auto">
          <a:xfrm>
            <a:off x="7452792" y="4077519"/>
            <a:ext cx="647700" cy="1943100"/>
          </a:xfrm>
          <a:prstGeom prst="rect">
            <a:avLst/>
          </a:prstGeom>
          <a:solidFill>
            <a:schemeClr val="accent1"/>
          </a:solidFill>
          <a:ln w="31750" cap="sq" algn="ctr">
            <a:solidFill>
              <a:schemeClr val="tx1"/>
            </a:solidFill>
            <a:miter lim="800000"/>
            <a:headEnd type="none" w="sm" len="sm"/>
            <a:tailEnd type="none" w="sm" len="sm"/>
          </a:ln>
        </p:spPr>
        <p:txBody>
          <a:bodyPr vert="eaVert" wrap="none" anchor="ctr"/>
          <a:lstStyle/>
          <a:p>
            <a:pPr algn="ctr"/>
            <a:r>
              <a:rPr lang="ja-JP" altLang="en-US" dirty="0">
                <a:solidFill>
                  <a:schemeClr val="bg1"/>
                </a:solidFill>
                <a:latin typeface="+mn-lt"/>
                <a:ea typeface="+mn-ea"/>
              </a:rPr>
              <a:t>自尊心</a:t>
            </a:r>
            <a:r>
              <a:rPr lang="ja-JP" altLang="en-US" dirty="0" smtClean="0">
                <a:solidFill>
                  <a:schemeClr val="bg1"/>
                </a:solidFill>
                <a:latin typeface="+mn-lt"/>
                <a:ea typeface="+mn-ea"/>
              </a:rPr>
              <a:t>測定ポスト</a:t>
            </a:r>
            <a:endParaRPr lang="ja-JP" altLang="en-US" dirty="0">
              <a:solidFill>
                <a:schemeClr val="bg1"/>
              </a:solidFill>
              <a:latin typeface="+mn-lt"/>
              <a:ea typeface="+mn-ea"/>
            </a:endParaRPr>
          </a:p>
        </p:txBody>
      </p:sp>
      <p:sp>
        <p:nvSpPr>
          <p:cNvPr id="14350" name="Text Box 14"/>
          <p:cNvSpPr txBox="1">
            <a:spLocks noChangeArrowheads="1"/>
          </p:cNvSpPr>
          <p:nvPr/>
        </p:nvSpPr>
        <p:spPr bwMode="auto">
          <a:xfrm>
            <a:off x="1939404" y="6231756"/>
            <a:ext cx="1569660" cy="369332"/>
          </a:xfrm>
          <a:prstGeom prst="rect">
            <a:avLst/>
          </a:prstGeom>
          <a:solidFill>
            <a:srgbClr val="99CCFF"/>
          </a:solidFill>
          <a:ln w="31750" cap="sq" algn="ctr">
            <a:noFill/>
            <a:miter lim="800000"/>
            <a:headEnd type="none" w="sm" len="sm"/>
            <a:tailEnd type="none" w="sm" len="sm"/>
          </a:ln>
        </p:spPr>
        <p:txBody>
          <a:bodyPr wrap="none">
            <a:spAutoFit/>
          </a:bodyPr>
          <a:lstStyle/>
          <a:p>
            <a:pPr algn="ctr"/>
            <a:r>
              <a:rPr lang="ja-JP" altLang="en-US" dirty="0">
                <a:latin typeface="+mn-lt"/>
                <a:ea typeface="+mn-ea"/>
              </a:rPr>
              <a:t>伝達者は異性</a:t>
            </a:r>
          </a:p>
        </p:txBody>
      </p:sp>
      <p:sp>
        <p:nvSpPr>
          <p:cNvPr id="14351" name="Text Box 15"/>
          <p:cNvSpPr txBox="1">
            <a:spLocks noChangeArrowheads="1"/>
          </p:cNvSpPr>
          <p:nvPr/>
        </p:nvSpPr>
        <p:spPr bwMode="auto">
          <a:xfrm>
            <a:off x="5831954" y="6236519"/>
            <a:ext cx="1569660" cy="369332"/>
          </a:xfrm>
          <a:prstGeom prst="rect">
            <a:avLst/>
          </a:prstGeom>
          <a:solidFill>
            <a:srgbClr val="FF99FF"/>
          </a:solidFill>
          <a:ln w="31750" cap="sq" algn="ctr">
            <a:noFill/>
            <a:miter lim="800000"/>
            <a:headEnd type="none" w="sm" len="sm"/>
            <a:tailEnd type="none" w="sm" len="sm"/>
          </a:ln>
        </p:spPr>
        <p:txBody>
          <a:bodyPr wrap="none">
            <a:spAutoFit/>
          </a:bodyPr>
          <a:lstStyle/>
          <a:p>
            <a:pPr algn="ctr"/>
            <a:r>
              <a:rPr lang="ja-JP" altLang="en-US">
                <a:latin typeface="+mn-lt"/>
                <a:ea typeface="+mn-ea"/>
              </a:rPr>
              <a:t>伝達者は同性</a:t>
            </a:r>
          </a:p>
        </p:txBody>
      </p:sp>
      <p:sp>
        <p:nvSpPr>
          <p:cNvPr id="16" name="角丸四角形 15"/>
          <p:cNvSpPr/>
          <p:nvPr/>
        </p:nvSpPr>
        <p:spPr>
          <a:xfrm>
            <a:off x="214759" y="3789040"/>
            <a:ext cx="8784976" cy="2884226"/>
          </a:xfrm>
          <a:prstGeom prst="roundRect">
            <a:avLst>
              <a:gd name="adj" fmla="val 4331"/>
            </a:avLst>
          </a:prstGeom>
          <a:solidFill>
            <a:schemeClr val="bg1">
              <a:alpha val="8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smtClean="0">
                <a:solidFill>
                  <a:schemeClr val="tx1"/>
                </a:solidFill>
              </a:rPr>
              <a:t>異性から失敗を伝達されるとショックを受けて自尊心が低下するが，</a:t>
            </a:r>
            <a:endParaRPr lang="en-US" altLang="ja-JP" sz="2000" dirty="0" smtClean="0">
              <a:solidFill>
                <a:schemeClr val="tx1"/>
              </a:solidFill>
            </a:endParaRPr>
          </a:p>
          <a:p>
            <a:pPr algn="ctr"/>
            <a:r>
              <a:rPr lang="ja-JP" altLang="en-US" sz="2000" dirty="0" smtClean="0">
                <a:solidFill>
                  <a:schemeClr val="tx1"/>
                </a:solidFill>
              </a:rPr>
              <a:t>同性からなら失敗を伝達されてもさほどショックを受けることなく，</a:t>
            </a:r>
            <a:endParaRPr lang="en-US" altLang="ja-JP" sz="2000" dirty="0">
              <a:solidFill>
                <a:schemeClr val="tx1"/>
              </a:solidFill>
            </a:endParaRPr>
          </a:p>
          <a:p>
            <a:pPr algn="ctr"/>
            <a:r>
              <a:rPr lang="ja-JP" altLang="en-US" sz="2000" dirty="0" smtClean="0">
                <a:solidFill>
                  <a:schemeClr val="tx1"/>
                </a:solidFill>
              </a:rPr>
              <a:t>自尊心の低下もそれほど大きくないのではないか</a:t>
            </a:r>
            <a:endParaRPr lang="en-US" altLang="ja-JP" sz="2000" dirty="0" smtClean="0">
              <a:solidFill>
                <a:schemeClr val="tx1"/>
              </a:solidFill>
            </a:endParaRPr>
          </a:p>
          <a:p>
            <a:pPr algn="ctr"/>
            <a:endParaRPr kumimoji="1" lang="en-US" altLang="ja-JP" sz="2000" dirty="0">
              <a:solidFill>
                <a:schemeClr val="tx1"/>
              </a:solidFill>
            </a:endParaRPr>
          </a:p>
          <a:p>
            <a:pPr algn="ctr"/>
            <a:r>
              <a:rPr kumimoji="1" lang="ja-JP" altLang="en-US" sz="2000" dirty="0" smtClean="0">
                <a:solidFill>
                  <a:schemeClr val="tx1"/>
                </a:solidFill>
              </a:rPr>
              <a:t>つまり，伝達者との性別組み合わせが「異性」だと自尊心はプレ＞ポストで，</a:t>
            </a:r>
            <a:endParaRPr kumimoji="1" lang="en-US" altLang="ja-JP" sz="2000" dirty="0" smtClean="0">
              <a:solidFill>
                <a:schemeClr val="tx1"/>
              </a:solidFill>
            </a:endParaRPr>
          </a:p>
          <a:p>
            <a:pPr algn="ctr"/>
            <a:r>
              <a:rPr kumimoji="1" lang="ja-JP" altLang="en-US" sz="2000" dirty="0" smtClean="0">
                <a:solidFill>
                  <a:schemeClr val="tx1"/>
                </a:solidFill>
              </a:rPr>
              <a:t>「同性」だと自尊心はプレ≒ポストとなるのではないか</a:t>
            </a:r>
            <a:endParaRPr kumimoji="1" lang="ja-JP" altLang="en-US" sz="2000" dirty="0">
              <a:solidFill>
                <a:schemeClr val="tx1"/>
              </a:solidFill>
            </a:endParaRPr>
          </a:p>
        </p:txBody>
      </p:sp>
    </p:spTree>
    <p:extLst>
      <p:ext uri="{BB962C8B-B14F-4D97-AF65-F5344CB8AC3E}">
        <p14:creationId xmlns:p14="http://schemas.microsoft.com/office/powerpoint/2010/main" val="111158631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ja-JP" altLang="en-US" smtClean="0"/>
              <a:t>データ</a:t>
            </a:r>
          </a:p>
        </p:txBody>
      </p:sp>
      <p:sp>
        <p:nvSpPr>
          <p:cNvPr id="15363" name="Rectangle 3"/>
          <p:cNvSpPr>
            <a:spLocks noGrp="1" noChangeArrowheads="1"/>
          </p:cNvSpPr>
          <p:nvPr>
            <p:ph idx="1"/>
          </p:nvPr>
        </p:nvSpPr>
        <p:spPr/>
        <p:txBody>
          <a:bodyPr/>
          <a:lstStyle/>
          <a:p>
            <a:r>
              <a:rPr lang="en-US" altLang="ja-JP" dirty="0" smtClean="0"/>
              <a:t>8</a:t>
            </a:r>
            <a:r>
              <a:rPr lang="ja-JP" altLang="en-US" dirty="0" smtClean="0"/>
              <a:t>名の男子大学生（</a:t>
            </a:r>
            <a:r>
              <a:rPr lang="en-US" altLang="ja-JP" dirty="0" smtClean="0"/>
              <a:t>ID1</a:t>
            </a:r>
            <a:r>
              <a:rPr lang="ja-JP" altLang="en-US" dirty="0" smtClean="0"/>
              <a:t>～</a:t>
            </a:r>
            <a:r>
              <a:rPr lang="en-US" altLang="ja-JP" dirty="0" smtClean="0"/>
              <a:t>ID8</a:t>
            </a:r>
            <a:r>
              <a:rPr lang="ja-JP" altLang="en-US" dirty="0" smtClean="0"/>
              <a:t>）を参加者として</a:t>
            </a:r>
            <a:br>
              <a:rPr lang="ja-JP" altLang="en-US" dirty="0" smtClean="0"/>
            </a:br>
            <a:r>
              <a:rPr lang="ja-JP" altLang="en-US" dirty="0" smtClean="0"/>
              <a:t>実験を実施したところ，以下のデータが得られた</a:t>
            </a:r>
          </a:p>
          <a:p>
            <a:r>
              <a:rPr lang="ja-JP" altLang="en-US" dirty="0" smtClean="0"/>
              <a:t>どのように分析すればよいだろうか</a:t>
            </a:r>
            <a:r>
              <a:rPr lang="en-US" altLang="ja-JP" dirty="0" smtClean="0"/>
              <a:t>?</a:t>
            </a:r>
          </a:p>
          <a:p>
            <a:r>
              <a:rPr lang="en-US" altLang="ja-JP" dirty="0"/>
              <a:t>2way_mixed★</a:t>
            </a:r>
            <a:r>
              <a:rPr lang="en-US" altLang="ja-JP" dirty="0" smtClean="0"/>
              <a:t>HAD.xlsm</a:t>
            </a:r>
          </a:p>
        </p:txBody>
      </p:sp>
      <p:graphicFrame>
        <p:nvGraphicFramePr>
          <p:cNvPr id="15414" name="Group 54"/>
          <p:cNvGraphicFramePr>
            <a:graphicFrameLocks noGrp="1"/>
          </p:cNvGraphicFramePr>
          <p:nvPr>
            <p:extLst/>
          </p:nvPr>
        </p:nvGraphicFramePr>
        <p:xfrm>
          <a:off x="323850" y="3500438"/>
          <a:ext cx="8640763" cy="3049588"/>
        </p:xfrm>
        <a:graphic>
          <a:graphicData uri="http://schemas.openxmlformats.org/drawingml/2006/table">
            <a:tbl>
              <a:tblPr/>
              <a:tblGrid>
                <a:gridCol w="1441450">
                  <a:extLst>
                    <a:ext uri="{9D8B030D-6E8A-4147-A177-3AD203B41FA5}">
                      <a16:colId xmlns:a16="http://schemas.microsoft.com/office/drawing/2014/main" val="20000"/>
                    </a:ext>
                  </a:extLst>
                </a:gridCol>
                <a:gridCol w="1438275">
                  <a:extLst>
                    <a:ext uri="{9D8B030D-6E8A-4147-A177-3AD203B41FA5}">
                      <a16:colId xmlns:a16="http://schemas.microsoft.com/office/drawing/2014/main" val="20001"/>
                    </a:ext>
                  </a:extLst>
                </a:gridCol>
                <a:gridCol w="1441450">
                  <a:extLst>
                    <a:ext uri="{9D8B030D-6E8A-4147-A177-3AD203B41FA5}">
                      <a16:colId xmlns:a16="http://schemas.microsoft.com/office/drawing/2014/main" val="20002"/>
                    </a:ext>
                  </a:extLst>
                </a:gridCol>
                <a:gridCol w="1439863">
                  <a:extLst>
                    <a:ext uri="{9D8B030D-6E8A-4147-A177-3AD203B41FA5}">
                      <a16:colId xmlns:a16="http://schemas.microsoft.com/office/drawing/2014/main" val="20003"/>
                    </a:ext>
                  </a:extLst>
                </a:gridCol>
                <a:gridCol w="1438275">
                  <a:extLst>
                    <a:ext uri="{9D8B030D-6E8A-4147-A177-3AD203B41FA5}">
                      <a16:colId xmlns:a16="http://schemas.microsoft.com/office/drawing/2014/main" val="20004"/>
                    </a:ext>
                  </a:extLst>
                </a:gridCol>
                <a:gridCol w="1441450">
                  <a:extLst>
                    <a:ext uri="{9D8B030D-6E8A-4147-A177-3AD203B41FA5}">
                      <a16:colId xmlns:a16="http://schemas.microsoft.com/office/drawing/2014/main" val="20005"/>
                    </a:ext>
                  </a:extLst>
                </a:gridCol>
              </a:tblGrid>
              <a:tr h="458788">
                <a:tc rowSpan="2">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endPar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dirty="0" smtClean="0">
                          <a:ln>
                            <a:noFill/>
                          </a:ln>
                          <a:solidFill>
                            <a:schemeClr val="tx1"/>
                          </a:solidFill>
                          <a:effectLst/>
                          <a:latin typeface="Tahoma" pitchFamily="34" charset="0"/>
                          <a:ea typeface="MS UI Gothic" pitchFamily="50" charset="-128"/>
                        </a:rPr>
                        <a:t>伝達者が異性（女性）</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tc rowSpan="2">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endParaRPr kumimoji="1" lang="ja-JP" altLang="en-US" sz="2400" b="0" i="0" u="none" strike="noStrike" cap="none" normalizeH="0" baseline="0" dirty="0" smtClean="0">
                        <a:ln>
                          <a:noFill/>
                        </a:ln>
                        <a:solidFill>
                          <a:schemeClr val="tx1"/>
                        </a:solidFill>
                        <a:effectLst/>
                        <a:latin typeface="Tahoma" pitchFamily="34" charset="0"/>
                        <a:ea typeface="MS UI Gothic" pitchFamily="50" charset="-128"/>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400" b="0" i="0" u="none" strike="noStrike" cap="none" normalizeH="0" baseline="0" dirty="0" smtClean="0">
                          <a:ln>
                            <a:noFill/>
                          </a:ln>
                          <a:solidFill>
                            <a:schemeClr val="tx1"/>
                          </a:solidFill>
                          <a:effectLst/>
                          <a:latin typeface="Tahoma" pitchFamily="34" charset="0"/>
                          <a:ea typeface="MS UI Gothic" pitchFamily="50" charset="-128"/>
                        </a:rPr>
                        <a:t>伝達者が同性（男性）</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kumimoji="1" lang="ja-JP" altLang="en-US"/>
                    </a:p>
                  </a:txBody>
                  <a:tcPr/>
                </a:tc>
                <a:extLst>
                  <a:ext uri="{0D108BD9-81ED-4DB2-BD59-A6C34878D82A}">
                    <a16:rowId xmlns:a16="http://schemas.microsoft.com/office/drawing/2014/main" val="10000"/>
                  </a:ext>
                </a:extLst>
              </a:tr>
              <a:tr h="458788">
                <a:tc vMerge="1">
                  <a:txBody>
                    <a:bodyPr/>
                    <a:lstStyle/>
                    <a:p>
                      <a:endParaRPr kumimoji="1" lang="ja-JP" alt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プレ</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ポスト</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vMerge="1">
                  <a:txBody>
                    <a:bodyPr/>
                    <a:lstStyle/>
                    <a:p>
                      <a:endParaRPr kumimoji="1" lang="ja-JP" alt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プレ</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rPr>
                        <a:t>ポスト</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45878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15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ID5</a:t>
                      </a:r>
                      <a:endPar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45878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25</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16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ID6</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23</a:t>
                      </a:r>
                      <a:endParaRPr kumimoji="1" lang="ja-JP" altLang="en-US" sz="2800" b="0" i="0" u="none" strike="noStrike" cap="none" normalizeH="0" baseline="0" dirty="0" smtClean="0">
                        <a:ln>
                          <a:noFill/>
                        </a:ln>
                        <a:solidFill>
                          <a:schemeClr val="tx1"/>
                        </a:solidFill>
                        <a:effectLst/>
                        <a:latin typeface="Tahoma" pitchFamily="34" charset="0"/>
                        <a:ea typeface="MS UI Gothic" pitchFamily="50" charset="-128"/>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21</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5878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17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ID7</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22</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58788">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ID4</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14</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ID8</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smtClean="0">
                          <a:ln>
                            <a:noFill/>
                          </a:ln>
                          <a:solidFill>
                            <a:schemeClr val="tx1"/>
                          </a:solidFill>
                          <a:effectLst/>
                          <a:latin typeface="Tahoma" pitchFamily="34" charset="0"/>
                          <a:ea typeface="MS UI Gothic" pitchFamily="50" charset="-128"/>
                        </a:rPr>
                        <a:t>22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2800" b="0" i="0" u="none" strike="noStrike" cap="none" normalizeH="0" baseline="0" dirty="0" smtClean="0">
                          <a:ln>
                            <a:noFill/>
                          </a:ln>
                          <a:solidFill>
                            <a:schemeClr val="tx1"/>
                          </a:solidFill>
                          <a:effectLst/>
                          <a:latin typeface="Tahoma" pitchFamily="34" charset="0"/>
                          <a:ea typeface="MS UI Gothic" pitchFamily="50" charset="-128"/>
                        </a:rPr>
                        <a:t>20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6032088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51520" y="1581547"/>
            <a:ext cx="8147440" cy="3485761"/>
          </a:xfrm>
          <a:prstGeom prst="rect">
            <a:avLst/>
          </a:prstGeom>
        </p:spPr>
      </p:pic>
      <p:sp>
        <p:nvSpPr>
          <p:cNvPr id="2" name="タイトル 1"/>
          <p:cNvSpPr>
            <a:spLocks noGrp="1"/>
          </p:cNvSpPr>
          <p:nvPr>
            <p:ph type="title"/>
          </p:nvPr>
        </p:nvSpPr>
        <p:spPr/>
        <p:txBody>
          <a:bodyPr>
            <a:normAutofit/>
          </a:bodyPr>
          <a:lstStyle/>
          <a:p>
            <a:r>
              <a:rPr kumimoji="1" lang="en-US" altLang="ja-JP" dirty="0" smtClean="0"/>
              <a:t>HAD</a:t>
            </a:r>
            <a:r>
              <a:rPr kumimoji="1" lang="ja-JP" altLang="en-US" dirty="0" smtClean="0"/>
              <a:t>による混合</a:t>
            </a:r>
            <a:r>
              <a:rPr kumimoji="1" lang="en-US" altLang="ja-JP" dirty="0" smtClean="0"/>
              <a:t>2</a:t>
            </a:r>
            <a:r>
              <a:rPr kumimoji="1" lang="ja-JP" altLang="en-US" dirty="0" smtClean="0"/>
              <a:t>要因分散分析</a:t>
            </a:r>
            <a:endParaRPr kumimoji="1" lang="ja-JP" altLang="en-US" dirty="0"/>
          </a:p>
        </p:txBody>
      </p:sp>
      <p:sp>
        <p:nvSpPr>
          <p:cNvPr id="3" name="コンテンツ プレースホルダー 2"/>
          <p:cNvSpPr>
            <a:spLocks noGrp="1"/>
          </p:cNvSpPr>
          <p:nvPr>
            <p:ph idx="1"/>
          </p:nvPr>
        </p:nvSpPr>
        <p:spPr>
          <a:xfrm>
            <a:off x="457200" y="5301208"/>
            <a:ext cx="8229600" cy="1175792"/>
          </a:xfrm>
        </p:spPr>
        <p:txBody>
          <a:bodyPr>
            <a:normAutofit/>
          </a:bodyPr>
          <a:lstStyle/>
          <a:p>
            <a:r>
              <a:rPr kumimoji="1" lang="ja-JP" altLang="en-US" sz="2000" dirty="0" smtClean="0"/>
              <a:t>参加者内要因は「目的変数」の</a:t>
            </a:r>
            <a:r>
              <a:rPr kumimoji="1" lang="en-US" altLang="ja-JP" sz="2000" dirty="0" smtClean="0"/>
              <a:t>$</a:t>
            </a:r>
            <a:r>
              <a:rPr kumimoji="1" lang="ja-JP" altLang="en-US" sz="2000" dirty="0" smtClean="0"/>
              <a:t>の後と「モデル」に入れる</a:t>
            </a:r>
            <a:endParaRPr kumimoji="1" lang="en-US" altLang="ja-JP" sz="2000" dirty="0" smtClean="0"/>
          </a:p>
          <a:p>
            <a:r>
              <a:rPr kumimoji="1" lang="ja-JP" altLang="en-US" sz="2000" dirty="0" smtClean="0"/>
              <a:t>参加者間要因は「モデル」に入れる</a:t>
            </a:r>
            <a:endParaRPr kumimoji="1" lang="en-US" altLang="ja-JP" sz="2000" dirty="0" smtClean="0"/>
          </a:p>
          <a:p>
            <a:r>
              <a:rPr kumimoji="1" lang="ja-JP" altLang="en-US" sz="2000" dirty="0" smtClean="0"/>
              <a:t>伝達者との性別組み合わせごとに測定タイミングによる違いを見る</a:t>
            </a:r>
            <a:endParaRPr kumimoji="1" lang="ja-JP" altLang="en-US" sz="2000" dirty="0"/>
          </a:p>
        </p:txBody>
      </p:sp>
      <p:sp>
        <p:nvSpPr>
          <p:cNvPr id="6" name="正方形/長方形 5"/>
          <p:cNvSpPr/>
          <p:nvPr/>
        </p:nvSpPr>
        <p:spPr>
          <a:xfrm>
            <a:off x="1115616" y="3068960"/>
            <a:ext cx="2664296" cy="2880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2915816" y="2708920"/>
            <a:ext cx="720080" cy="31368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1115616" y="4267447"/>
            <a:ext cx="792088" cy="313681"/>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6398529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57200" y="1495838"/>
            <a:ext cx="6107985" cy="5246437"/>
          </a:xfrm>
          <a:prstGeom prst="rect">
            <a:avLst/>
          </a:prstGeom>
        </p:spPr>
      </p:pic>
      <p:sp>
        <p:nvSpPr>
          <p:cNvPr id="2" name="タイトル 1"/>
          <p:cNvSpPr>
            <a:spLocks noGrp="1"/>
          </p:cNvSpPr>
          <p:nvPr>
            <p:ph type="title"/>
          </p:nvPr>
        </p:nvSpPr>
        <p:spPr/>
        <p:txBody>
          <a:bodyPr>
            <a:normAutofit/>
          </a:bodyPr>
          <a:lstStyle/>
          <a:p>
            <a:r>
              <a:rPr kumimoji="1" lang="en-US" altLang="ja-JP" dirty="0" smtClean="0"/>
              <a:t>HAD</a:t>
            </a:r>
            <a:r>
              <a:rPr kumimoji="1" lang="ja-JP" altLang="en-US" dirty="0" smtClean="0"/>
              <a:t>による混合</a:t>
            </a:r>
            <a:r>
              <a:rPr kumimoji="1" lang="en-US" altLang="ja-JP" dirty="0" smtClean="0"/>
              <a:t>2</a:t>
            </a:r>
            <a:r>
              <a:rPr kumimoji="1" lang="ja-JP" altLang="en-US" dirty="0" smtClean="0"/>
              <a:t>要因分散分析</a:t>
            </a:r>
            <a:endParaRPr kumimoji="1" lang="ja-JP" altLang="en-US" dirty="0"/>
          </a:p>
        </p:txBody>
      </p:sp>
      <p:sp>
        <p:nvSpPr>
          <p:cNvPr id="5" name="正方形/長方形 4"/>
          <p:cNvSpPr/>
          <p:nvPr/>
        </p:nvSpPr>
        <p:spPr>
          <a:xfrm>
            <a:off x="3131840" y="2348880"/>
            <a:ext cx="1728192"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正方形/長方形 5"/>
          <p:cNvSpPr/>
          <p:nvPr/>
        </p:nvSpPr>
        <p:spPr>
          <a:xfrm>
            <a:off x="2411760" y="2348880"/>
            <a:ext cx="448106"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テキスト ボックス 8"/>
          <p:cNvSpPr txBox="1"/>
          <p:nvPr/>
        </p:nvSpPr>
        <p:spPr>
          <a:xfrm>
            <a:off x="4788024" y="3197585"/>
            <a:ext cx="3057247" cy="52322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1400" dirty="0">
                <a:latin typeface="+mn-lt"/>
                <a:ea typeface="+mn-ea"/>
              </a:rPr>
              <a:t>それぞれ</a:t>
            </a:r>
            <a:r>
              <a:rPr lang="ja-JP" altLang="en-US" sz="1400" dirty="0" smtClean="0">
                <a:latin typeface="+mn-lt"/>
                <a:ea typeface="+mn-ea"/>
              </a:rPr>
              <a:t>の要因の主効果の多重比較</a:t>
            </a:r>
            <a:endParaRPr lang="en-US" altLang="ja-JP" sz="1400" dirty="0" smtClean="0">
              <a:latin typeface="+mn-lt"/>
              <a:ea typeface="+mn-ea"/>
            </a:endParaRPr>
          </a:p>
          <a:p>
            <a:r>
              <a:rPr lang="ja-JP" altLang="en-US" sz="1400" dirty="0" smtClean="0">
                <a:latin typeface="+mn-lt"/>
                <a:ea typeface="+mn-ea"/>
              </a:rPr>
              <a:t>（ただし</a:t>
            </a:r>
            <a:r>
              <a:rPr lang="en-US" altLang="ja-JP" sz="1400" dirty="0" smtClean="0">
                <a:latin typeface="+mn-lt"/>
                <a:ea typeface="+mn-ea"/>
              </a:rPr>
              <a:t>2</a:t>
            </a:r>
            <a:r>
              <a:rPr lang="ja-JP" altLang="en-US" sz="1400" dirty="0" smtClean="0">
                <a:latin typeface="+mn-lt"/>
                <a:ea typeface="+mn-ea"/>
              </a:rPr>
              <a:t>水準なので自明）</a:t>
            </a:r>
            <a:endParaRPr lang="en-US" altLang="ja-JP" sz="1400" dirty="0" smtClean="0">
              <a:latin typeface="+mn-lt"/>
              <a:ea typeface="+mn-ea"/>
            </a:endParaRPr>
          </a:p>
        </p:txBody>
      </p:sp>
      <p:sp>
        <p:nvSpPr>
          <p:cNvPr id="10" name="テキスト ボックス 9"/>
          <p:cNvSpPr txBox="1"/>
          <p:nvPr/>
        </p:nvSpPr>
        <p:spPr>
          <a:xfrm>
            <a:off x="6658674" y="4221088"/>
            <a:ext cx="1393330" cy="1754326"/>
          </a:xfrm>
          <a:prstGeom prst="rect">
            <a:avLst/>
          </a:prstGeom>
          <a:noFill/>
        </p:spPr>
        <p:txBody>
          <a:bodyPr wrap="none" rtlCol="0">
            <a:spAutoFit/>
          </a:bodyPr>
          <a:lstStyle/>
          <a:p>
            <a:r>
              <a:rPr kumimoji="1" lang="ja-JP" altLang="en-US" dirty="0" smtClean="0">
                <a:solidFill>
                  <a:srgbClr val="FF0000"/>
                </a:solidFill>
              </a:rPr>
              <a:t>異性＜同性</a:t>
            </a:r>
            <a:endParaRPr kumimoji="1" lang="en-US" altLang="ja-JP" dirty="0" smtClean="0">
              <a:solidFill>
                <a:srgbClr val="FF0000"/>
              </a:solidFill>
            </a:endParaRPr>
          </a:p>
          <a:p>
            <a:endParaRPr kumimoji="1" lang="en-US" altLang="ja-JP" dirty="0" smtClean="0">
              <a:solidFill>
                <a:srgbClr val="FF0000"/>
              </a:solidFill>
            </a:endParaRPr>
          </a:p>
          <a:p>
            <a:endParaRPr lang="en-US" altLang="ja-JP" dirty="0">
              <a:solidFill>
                <a:srgbClr val="FF0000"/>
              </a:solidFill>
            </a:endParaRPr>
          </a:p>
          <a:p>
            <a:endParaRPr kumimoji="1" lang="en-US" altLang="ja-JP" dirty="0" smtClean="0">
              <a:solidFill>
                <a:srgbClr val="FF0000"/>
              </a:solidFill>
            </a:endParaRPr>
          </a:p>
          <a:p>
            <a:endParaRPr lang="en-US" altLang="ja-JP" dirty="0">
              <a:solidFill>
                <a:srgbClr val="FF0000"/>
              </a:solidFill>
            </a:endParaRPr>
          </a:p>
          <a:p>
            <a:r>
              <a:rPr kumimoji="1" lang="ja-JP" altLang="en-US" dirty="0" smtClean="0">
                <a:solidFill>
                  <a:srgbClr val="FF0000"/>
                </a:solidFill>
              </a:rPr>
              <a:t>プレ＞ポスト</a:t>
            </a:r>
            <a:endParaRPr kumimoji="1" lang="en-US" altLang="ja-JP" dirty="0" smtClean="0">
              <a:solidFill>
                <a:srgbClr val="FF0000"/>
              </a:solidFill>
            </a:endParaRPr>
          </a:p>
        </p:txBody>
      </p:sp>
    </p:spTree>
    <p:extLst>
      <p:ext uri="{BB962C8B-B14F-4D97-AF65-F5344CB8AC3E}">
        <p14:creationId xmlns:p14="http://schemas.microsoft.com/office/powerpoint/2010/main" val="40018283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51520" y="1882735"/>
            <a:ext cx="8631591" cy="3668594"/>
          </a:xfrm>
          <a:prstGeom prst="rect">
            <a:avLst/>
          </a:prstGeom>
        </p:spPr>
      </p:pic>
      <p:sp>
        <p:nvSpPr>
          <p:cNvPr id="2" name="タイトル 1"/>
          <p:cNvSpPr>
            <a:spLocks noGrp="1"/>
          </p:cNvSpPr>
          <p:nvPr>
            <p:ph type="title"/>
          </p:nvPr>
        </p:nvSpPr>
        <p:spPr/>
        <p:txBody>
          <a:bodyPr>
            <a:normAutofit/>
          </a:bodyPr>
          <a:lstStyle/>
          <a:p>
            <a:r>
              <a:rPr kumimoji="1" lang="en-US" altLang="ja-JP" dirty="0" smtClean="0"/>
              <a:t>HAD</a:t>
            </a:r>
            <a:r>
              <a:rPr kumimoji="1" lang="ja-JP" altLang="en-US" dirty="0" smtClean="0"/>
              <a:t>による混合</a:t>
            </a:r>
            <a:r>
              <a:rPr kumimoji="1" lang="en-US" altLang="ja-JP" dirty="0" smtClean="0"/>
              <a:t>2</a:t>
            </a:r>
            <a:r>
              <a:rPr kumimoji="1" lang="ja-JP" altLang="en-US" dirty="0" smtClean="0"/>
              <a:t>要因分散分析</a:t>
            </a:r>
            <a:endParaRPr kumimoji="1" lang="ja-JP" altLang="en-US" dirty="0"/>
          </a:p>
        </p:txBody>
      </p:sp>
      <p:sp>
        <p:nvSpPr>
          <p:cNvPr id="8" name="テキスト ボックス 7"/>
          <p:cNvSpPr txBox="1"/>
          <p:nvPr/>
        </p:nvSpPr>
        <p:spPr>
          <a:xfrm>
            <a:off x="4981088" y="5589240"/>
            <a:ext cx="4055408" cy="116955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ja-JP" altLang="en-US" sz="1400" dirty="0"/>
              <a:t>交互作用</a:t>
            </a:r>
            <a:r>
              <a:rPr lang="ja-JP" altLang="en-US" sz="1400" dirty="0" smtClean="0"/>
              <a:t>の</a:t>
            </a:r>
            <a:r>
              <a:rPr lang="ja-JP" altLang="en-US" sz="1400" dirty="0"/>
              <a:t>単純主効果</a:t>
            </a:r>
            <a:r>
              <a:rPr lang="ja-JP" altLang="en-US" sz="1400" dirty="0" smtClean="0"/>
              <a:t>の検定</a:t>
            </a:r>
            <a:endParaRPr lang="en-US" altLang="ja-JP" sz="1400" dirty="0" smtClean="0"/>
          </a:p>
          <a:p>
            <a:r>
              <a:rPr lang="ja-JP" altLang="en-US" sz="1400" dirty="0" smtClean="0">
                <a:latin typeface="+mn-lt"/>
                <a:ea typeface="+mn-ea"/>
              </a:rPr>
              <a:t>　異性だと初対面時は前後で得点に差があるが</a:t>
            </a:r>
            <a:endParaRPr lang="en-US" altLang="ja-JP" sz="1400" dirty="0" smtClean="0">
              <a:latin typeface="+mn-lt"/>
              <a:ea typeface="+mn-ea"/>
            </a:endParaRPr>
          </a:p>
          <a:p>
            <a:r>
              <a:rPr lang="ja-JP" altLang="en-US" sz="1400" dirty="0" smtClean="0">
                <a:latin typeface="+mn-lt"/>
                <a:ea typeface="+mn-ea"/>
              </a:rPr>
              <a:t>　同性だと前後で得点に差はない</a:t>
            </a:r>
            <a:endParaRPr lang="en-US" altLang="ja-JP" sz="1400" dirty="0" smtClean="0">
              <a:latin typeface="+mn-lt"/>
              <a:ea typeface="+mn-ea"/>
            </a:endParaRPr>
          </a:p>
          <a:p>
            <a:endParaRPr lang="en-US" altLang="ja-JP" sz="1400" dirty="0"/>
          </a:p>
          <a:p>
            <a:r>
              <a:rPr lang="ja-JP" altLang="en-US" sz="1400" dirty="0" smtClean="0">
                <a:latin typeface="+mn-lt"/>
                <a:ea typeface="+mn-ea"/>
              </a:rPr>
              <a:t>つまりプレ＞ポストなのは異性からの場合のみ</a:t>
            </a:r>
            <a:endParaRPr lang="en-US" altLang="ja-JP" sz="1400" dirty="0" smtClean="0">
              <a:latin typeface="+mn-lt"/>
              <a:ea typeface="+mn-ea"/>
            </a:endParaRPr>
          </a:p>
        </p:txBody>
      </p:sp>
      <p:sp>
        <p:nvSpPr>
          <p:cNvPr id="10" name="正方形/長方形 9"/>
          <p:cNvSpPr/>
          <p:nvPr/>
        </p:nvSpPr>
        <p:spPr>
          <a:xfrm>
            <a:off x="4644008" y="3429000"/>
            <a:ext cx="720080" cy="2880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2" name="正方形/長方形 11"/>
          <p:cNvSpPr/>
          <p:nvPr/>
        </p:nvSpPr>
        <p:spPr>
          <a:xfrm>
            <a:off x="260578" y="2204864"/>
            <a:ext cx="1863150"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3" name="正方形/長方形 12"/>
          <p:cNvSpPr/>
          <p:nvPr/>
        </p:nvSpPr>
        <p:spPr>
          <a:xfrm>
            <a:off x="611560" y="2657172"/>
            <a:ext cx="1224136"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4" name="正方形/長方形 13"/>
          <p:cNvSpPr/>
          <p:nvPr/>
        </p:nvSpPr>
        <p:spPr>
          <a:xfrm>
            <a:off x="251520" y="3933056"/>
            <a:ext cx="1863150" cy="216024"/>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5" name="正方形/長方形 14"/>
          <p:cNvSpPr/>
          <p:nvPr/>
        </p:nvSpPr>
        <p:spPr>
          <a:xfrm>
            <a:off x="611560" y="4385364"/>
            <a:ext cx="1224136" cy="432048"/>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6" name="正方形/長方形 15"/>
          <p:cNvSpPr/>
          <p:nvPr/>
        </p:nvSpPr>
        <p:spPr>
          <a:xfrm>
            <a:off x="4644008" y="5157192"/>
            <a:ext cx="720080" cy="337790"/>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44170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尺度水準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名義尺度</a:t>
            </a:r>
            <a:endParaRPr kumimoji="1" lang="en-US" altLang="ja-JP" dirty="0" smtClean="0"/>
          </a:p>
          <a:p>
            <a:pPr lvl="1"/>
            <a:r>
              <a:rPr kumimoji="1" lang="ja-JP" altLang="en-US" dirty="0" smtClean="0"/>
              <a:t>分類するだけ</a:t>
            </a:r>
            <a:endParaRPr kumimoji="1" lang="en-US" altLang="ja-JP" dirty="0" smtClean="0"/>
          </a:p>
          <a:p>
            <a:r>
              <a:rPr kumimoji="1" lang="ja-JP" altLang="en-US" dirty="0" smtClean="0"/>
              <a:t>順序尺度</a:t>
            </a:r>
            <a:endParaRPr kumimoji="1" lang="en-US" altLang="ja-JP" dirty="0" smtClean="0"/>
          </a:p>
          <a:p>
            <a:pPr lvl="1"/>
            <a:r>
              <a:rPr kumimoji="1" lang="ja-JP" altLang="en-US" dirty="0" smtClean="0"/>
              <a:t>大小や強弱などの順序はあるが間隔が一定ではない</a:t>
            </a:r>
            <a:endParaRPr kumimoji="1" lang="en-US" altLang="ja-JP" dirty="0" smtClean="0"/>
          </a:p>
          <a:p>
            <a:r>
              <a:rPr kumimoji="1" lang="ja-JP" altLang="en-US" dirty="0" smtClean="0"/>
              <a:t>間隔尺度</a:t>
            </a:r>
            <a:endParaRPr kumimoji="1" lang="en-US" altLang="ja-JP" dirty="0" smtClean="0"/>
          </a:p>
          <a:p>
            <a:pPr lvl="1"/>
            <a:r>
              <a:rPr kumimoji="1" lang="ja-JP" altLang="en-US" dirty="0" smtClean="0"/>
              <a:t>大小や強弱などの順序があり，間隔が一定</a:t>
            </a:r>
            <a:endParaRPr kumimoji="1" lang="en-US" altLang="ja-JP" dirty="0" smtClean="0"/>
          </a:p>
          <a:p>
            <a:pPr lvl="1"/>
            <a:r>
              <a:rPr kumimoji="1" lang="ja-JP" altLang="en-US" dirty="0" smtClean="0"/>
              <a:t>足し算や引き算ができる</a:t>
            </a:r>
            <a:endParaRPr kumimoji="1" lang="en-US" altLang="ja-JP" dirty="0" smtClean="0"/>
          </a:p>
          <a:p>
            <a:pPr lvl="1"/>
            <a:r>
              <a:rPr kumimoji="1" lang="ja-JP" altLang="en-US" dirty="0" smtClean="0"/>
              <a:t>割り算や掛け算はできない</a:t>
            </a:r>
            <a:endParaRPr kumimoji="1" lang="en-US" altLang="ja-JP" dirty="0" smtClean="0"/>
          </a:p>
          <a:p>
            <a:r>
              <a:rPr kumimoji="1" lang="ja-JP" altLang="en-US" dirty="0" smtClean="0"/>
              <a:t>比率尺度</a:t>
            </a:r>
            <a:endParaRPr kumimoji="1" lang="en-US" altLang="ja-JP" dirty="0" smtClean="0"/>
          </a:p>
          <a:p>
            <a:pPr lvl="1"/>
            <a:r>
              <a:rPr kumimoji="1" lang="ja-JP" altLang="en-US" dirty="0" smtClean="0"/>
              <a:t>絶対的原点がある</a:t>
            </a:r>
            <a:endParaRPr kumimoji="1" lang="en-US" altLang="ja-JP" dirty="0" smtClean="0"/>
          </a:p>
          <a:p>
            <a:pPr lvl="1"/>
            <a:r>
              <a:rPr kumimoji="1" lang="ja-JP" altLang="en-US" dirty="0" smtClean="0"/>
              <a:t>割り算や掛け算もできる（倍数の概念がある）</a:t>
            </a:r>
            <a:endParaRPr kumimoji="1" lang="ja-JP" altLang="en-US" dirty="0"/>
          </a:p>
        </p:txBody>
      </p:sp>
    </p:spTree>
    <p:extLst>
      <p:ext uri="{BB962C8B-B14F-4D97-AF65-F5344CB8AC3E}">
        <p14:creationId xmlns:p14="http://schemas.microsoft.com/office/powerpoint/2010/main" val="161552338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レポート形式にまとめてみよう</a:t>
            </a:r>
            <a:endParaRPr kumimoji="1" lang="ja-JP" altLang="en-US" dirty="0"/>
          </a:p>
        </p:txBody>
      </p:sp>
    </p:spTree>
    <p:extLst>
      <p:ext uri="{BB962C8B-B14F-4D97-AF65-F5344CB8AC3E}">
        <p14:creationId xmlns:p14="http://schemas.microsoft.com/office/powerpoint/2010/main" val="1849681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ja-JP" altLang="en-US" dirty="0" smtClean="0"/>
              <a:t>④孤独感</a:t>
            </a:r>
          </a:p>
        </p:txBody>
      </p:sp>
      <p:sp>
        <p:nvSpPr>
          <p:cNvPr id="7171" name="Rectangle 3"/>
          <p:cNvSpPr>
            <a:spLocks noGrp="1" noChangeArrowheads="1"/>
          </p:cNvSpPr>
          <p:nvPr>
            <p:ph idx="1"/>
          </p:nvPr>
        </p:nvSpPr>
        <p:spPr/>
        <p:txBody>
          <a:bodyPr/>
          <a:lstStyle/>
          <a:p>
            <a:r>
              <a:rPr lang="ja-JP" altLang="en-US" dirty="0" smtClean="0"/>
              <a:t>孤独感</a:t>
            </a:r>
          </a:p>
          <a:p>
            <a:pPr lvl="1"/>
            <a:r>
              <a:rPr lang="ja-JP" altLang="en-US" dirty="0" smtClean="0"/>
              <a:t>人間関係の中でわれわれが「こうありたい」という願望があるときに，その願望が十分に満たされなかったり，逆に心理的な満足感を低下させるような結果が生じたときに感じる感情の</a:t>
            </a:r>
            <a:r>
              <a:rPr lang="en-US" altLang="ja-JP" dirty="0" smtClean="0"/>
              <a:t>1</a:t>
            </a:r>
            <a:r>
              <a:rPr lang="ja-JP" altLang="en-US" dirty="0" smtClean="0"/>
              <a:t>つ</a:t>
            </a:r>
          </a:p>
          <a:p>
            <a:pPr lvl="1"/>
            <a:r>
              <a:rPr lang="ja-JP" altLang="en-US" dirty="0" smtClean="0"/>
              <a:t>ここで使用したのは，ラッセルら</a:t>
            </a:r>
            <a:r>
              <a:rPr lang="en-US" altLang="ja-JP" dirty="0" smtClean="0"/>
              <a:t>(1978,1980)</a:t>
            </a:r>
            <a:r>
              <a:rPr lang="ja-JP" altLang="en-US" dirty="0" smtClean="0"/>
              <a:t>が作成した</a:t>
            </a:r>
            <a:r>
              <a:rPr lang="en-US" altLang="ja-JP" dirty="0" smtClean="0"/>
              <a:t>UCLA</a:t>
            </a:r>
            <a:r>
              <a:rPr lang="ja-JP" altLang="en-US" dirty="0" smtClean="0"/>
              <a:t>孤独感尺度を諸井</a:t>
            </a:r>
            <a:r>
              <a:rPr lang="en-US" altLang="ja-JP" dirty="0" smtClean="0"/>
              <a:t>(1985,1987,1991)</a:t>
            </a:r>
            <a:r>
              <a:rPr lang="ja-JP" altLang="en-US" dirty="0" smtClean="0"/>
              <a:t>が日本語に翻訳したもの</a:t>
            </a:r>
          </a:p>
          <a:p>
            <a:pPr lvl="1"/>
            <a:r>
              <a:rPr lang="en-US" altLang="ja-JP" dirty="0" smtClean="0"/>
              <a:t>1</a:t>
            </a:r>
            <a:r>
              <a:rPr lang="ja-JP" altLang="en-US" dirty="0" smtClean="0"/>
              <a:t>～</a:t>
            </a:r>
            <a:r>
              <a:rPr lang="en-US" altLang="ja-JP" dirty="0" smtClean="0"/>
              <a:t>4</a:t>
            </a:r>
            <a:r>
              <a:rPr lang="ja-JP" altLang="en-US" dirty="0" smtClean="0"/>
              <a:t>の</a:t>
            </a:r>
            <a:r>
              <a:rPr lang="en-US" altLang="ja-JP" dirty="0" smtClean="0"/>
              <a:t>4</a:t>
            </a:r>
            <a:r>
              <a:rPr lang="ja-JP" altLang="en-US" dirty="0" smtClean="0"/>
              <a:t>件法．多くの場合，間隔尺度として扱う</a:t>
            </a:r>
            <a:endParaRPr lang="en-US" altLang="ja-JP" dirty="0" smtClean="0"/>
          </a:p>
          <a:p>
            <a:pPr lvl="1"/>
            <a:r>
              <a:rPr lang="ja-JP" altLang="en-US" dirty="0"/>
              <a:t>逆転項目（他の質問項目とは測定の向きが逆になっている質問</a:t>
            </a:r>
            <a:r>
              <a:rPr lang="ja-JP" altLang="en-US" dirty="0" smtClean="0"/>
              <a:t>）あり</a:t>
            </a:r>
            <a:endParaRPr lang="en-US" altLang="ja-JP" dirty="0" smtClean="0"/>
          </a:p>
          <a:p>
            <a:pPr lvl="1"/>
            <a:endParaRPr lang="en-US" altLang="ja-JP" dirty="0" smtClean="0"/>
          </a:p>
          <a:p>
            <a:pPr lvl="1"/>
            <a:r>
              <a:rPr lang="ja-JP" altLang="en-US" dirty="0" smtClean="0"/>
              <a:t>「努力の最小限化」チェックのために，質問項目をちゃんと読んで回答しているかどうかを確認する</a:t>
            </a:r>
            <a:r>
              <a:rPr lang="en-US" altLang="ja-JP" b="1" dirty="0" smtClean="0"/>
              <a:t>DQS</a:t>
            </a:r>
            <a:r>
              <a:rPr lang="en-US" altLang="ja-JP" dirty="0" smtClean="0"/>
              <a:t>(</a:t>
            </a:r>
            <a:r>
              <a:rPr lang="en-US" altLang="ja-JP" dirty="0"/>
              <a:t>Directed Questions </a:t>
            </a:r>
            <a:r>
              <a:rPr lang="en-US" altLang="ja-JP" dirty="0" smtClean="0"/>
              <a:t>Scale)</a:t>
            </a:r>
            <a:r>
              <a:rPr lang="ja-JP" altLang="en-US" dirty="0" smtClean="0"/>
              <a:t>項目「この項目は，一番右を選択して下さい」が入っている</a:t>
            </a:r>
            <a:endParaRPr lang="en-US" altLang="ja-JP" dirty="0" smtClean="0"/>
          </a:p>
          <a:p>
            <a:pPr lvl="2"/>
            <a:r>
              <a:rPr lang="ja-JP" altLang="en-US" dirty="0" smtClean="0"/>
              <a:t>正しく「</a:t>
            </a:r>
            <a:r>
              <a:rPr lang="en-US" altLang="ja-JP" dirty="0" smtClean="0"/>
              <a:t>4</a:t>
            </a:r>
            <a:r>
              <a:rPr lang="ja-JP" altLang="en-US" dirty="0" smtClean="0"/>
              <a:t>」を選択していなかった回答者が</a:t>
            </a:r>
            <a:r>
              <a:rPr lang="en-US" altLang="ja-JP" dirty="0" smtClean="0"/>
              <a:t>1</a:t>
            </a:r>
            <a:r>
              <a:rPr lang="ja-JP" altLang="en-US" dirty="0" smtClean="0"/>
              <a:t>名いました</a:t>
            </a:r>
            <a:endParaRPr lang="en-US" altLang="ja-JP" dirty="0"/>
          </a:p>
          <a:p>
            <a:pPr marL="274320" lvl="1" indent="0">
              <a:buNone/>
            </a:pPr>
            <a:endParaRPr lang="en-US" altLang="ja-JP" dirty="0" smtClean="0"/>
          </a:p>
        </p:txBody>
      </p:sp>
    </p:spTree>
    <p:extLst>
      <p:ext uri="{BB962C8B-B14F-4D97-AF65-F5344CB8AC3E}">
        <p14:creationId xmlns:p14="http://schemas.microsoft.com/office/powerpoint/2010/main" val="37257638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ja-JP" altLang="en-US" dirty="0" smtClean="0"/>
              <a:t>⑤主観的幸福感</a:t>
            </a:r>
          </a:p>
        </p:txBody>
      </p:sp>
      <p:sp>
        <p:nvSpPr>
          <p:cNvPr id="8195" name="Rectangle 3"/>
          <p:cNvSpPr>
            <a:spLocks noGrp="1" noChangeArrowheads="1"/>
          </p:cNvSpPr>
          <p:nvPr>
            <p:ph idx="1"/>
          </p:nvPr>
        </p:nvSpPr>
        <p:spPr/>
        <p:txBody>
          <a:bodyPr/>
          <a:lstStyle/>
          <a:p>
            <a:r>
              <a:rPr lang="ja-JP" altLang="en-US" dirty="0" smtClean="0"/>
              <a:t>主観的幸福感</a:t>
            </a:r>
          </a:p>
          <a:p>
            <a:pPr lvl="1"/>
            <a:r>
              <a:rPr lang="ja-JP" altLang="en-US" dirty="0" smtClean="0"/>
              <a:t>個人が自分のことを「幸福である」と感じている程度</a:t>
            </a:r>
          </a:p>
          <a:p>
            <a:pPr lvl="1"/>
            <a:r>
              <a:rPr lang="ja-JP" altLang="en-US" dirty="0" smtClean="0"/>
              <a:t>ここで使用したのは，本研究で独自に作成したもの</a:t>
            </a:r>
          </a:p>
          <a:p>
            <a:pPr lvl="1"/>
            <a:r>
              <a:rPr lang="ja-JP" altLang="en-US" dirty="0" smtClean="0"/>
              <a:t>「楽しい」「満足な」「幸福な」「ゆううつな」「悲しい」について，</a:t>
            </a:r>
            <a:r>
              <a:rPr lang="en-US" altLang="ja-JP" dirty="0" smtClean="0"/>
              <a:t>0</a:t>
            </a:r>
            <a:r>
              <a:rPr lang="ja-JP" altLang="en-US" dirty="0" smtClean="0"/>
              <a:t>（まったく当てはまらない）から</a:t>
            </a:r>
            <a:r>
              <a:rPr lang="en-US" altLang="ja-JP" dirty="0" smtClean="0"/>
              <a:t>100</a:t>
            </a:r>
            <a:r>
              <a:rPr lang="ja-JP" altLang="en-US" dirty="0" smtClean="0"/>
              <a:t>（ぴったり当てはまる）の</a:t>
            </a:r>
            <a:r>
              <a:rPr lang="en-US" altLang="ja-JP" dirty="0" smtClean="0"/>
              <a:t>101</a:t>
            </a:r>
            <a:r>
              <a:rPr lang="ja-JP" altLang="en-US" dirty="0" smtClean="0"/>
              <a:t>件法で回答を求めている（「ゆううつな」「悲しい」は逆転項目）</a:t>
            </a:r>
            <a:endParaRPr lang="en-US" altLang="ja-JP" dirty="0" smtClean="0"/>
          </a:p>
          <a:p>
            <a:pPr lvl="1"/>
            <a:r>
              <a:rPr lang="ja-JP" altLang="en-US" dirty="0" smtClean="0"/>
              <a:t>どのように主観的幸福感の指標を作るかは，データを見て考える</a:t>
            </a:r>
          </a:p>
        </p:txBody>
      </p:sp>
    </p:spTree>
    <p:extLst>
      <p:ext uri="{BB962C8B-B14F-4D97-AF65-F5344CB8AC3E}">
        <p14:creationId xmlns:p14="http://schemas.microsoft.com/office/powerpoint/2010/main" val="2024655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ja-JP" altLang="en-US" dirty="0" smtClean="0"/>
              <a:t>⑥性格の</a:t>
            </a:r>
            <a:r>
              <a:rPr lang="en-US" altLang="ja-JP" dirty="0" smtClean="0"/>
              <a:t>5</a:t>
            </a:r>
            <a:r>
              <a:rPr lang="ja-JP" altLang="en-US" dirty="0" smtClean="0"/>
              <a:t>因子尺度</a:t>
            </a:r>
          </a:p>
        </p:txBody>
      </p:sp>
      <p:sp>
        <p:nvSpPr>
          <p:cNvPr id="9219" name="Rectangle 3"/>
          <p:cNvSpPr>
            <a:spLocks noGrp="1" noChangeArrowheads="1"/>
          </p:cNvSpPr>
          <p:nvPr>
            <p:ph type="body" idx="1"/>
          </p:nvPr>
        </p:nvSpPr>
        <p:spPr/>
        <p:txBody>
          <a:bodyPr/>
          <a:lstStyle/>
          <a:p>
            <a:r>
              <a:rPr lang="ja-JP" altLang="en-US" dirty="0" smtClean="0"/>
              <a:t>人間の性格は，</a:t>
            </a:r>
            <a:r>
              <a:rPr lang="en-US" altLang="ja-JP" dirty="0" smtClean="0"/>
              <a:t>5</a:t>
            </a:r>
            <a:r>
              <a:rPr lang="ja-JP" altLang="en-US" dirty="0" err="1" smtClean="0"/>
              <a:t>つの</a:t>
            </a:r>
            <a:r>
              <a:rPr lang="ja-JP" altLang="en-US" dirty="0" smtClean="0"/>
              <a:t>特性</a:t>
            </a:r>
            <a:r>
              <a:rPr lang="en-US" altLang="ja-JP" dirty="0" smtClean="0"/>
              <a:t>(Big Five)</a:t>
            </a:r>
            <a:r>
              <a:rPr lang="ja-JP" altLang="en-US" dirty="0" smtClean="0"/>
              <a:t>によって大まかに記述することが可能であるとする説がある</a:t>
            </a:r>
          </a:p>
          <a:p>
            <a:pPr lvl="1"/>
            <a:r>
              <a:rPr lang="ja-JP" altLang="en-US" dirty="0" smtClean="0"/>
              <a:t>外向性</a:t>
            </a:r>
          </a:p>
          <a:p>
            <a:pPr lvl="1"/>
            <a:r>
              <a:rPr lang="ja-JP" altLang="en-US" dirty="0" smtClean="0"/>
              <a:t>調和性</a:t>
            </a:r>
          </a:p>
          <a:p>
            <a:pPr lvl="1"/>
            <a:r>
              <a:rPr lang="ja-JP" altLang="en-US" dirty="0" smtClean="0"/>
              <a:t>神経症傾向</a:t>
            </a:r>
          </a:p>
          <a:p>
            <a:pPr lvl="1"/>
            <a:r>
              <a:rPr lang="ja-JP" altLang="en-US" dirty="0" smtClean="0"/>
              <a:t>誠実性</a:t>
            </a:r>
          </a:p>
          <a:p>
            <a:pPr lvl="1"/>
            <a:r>
              <a:rPr lang="ja-JP" altLang="en-US" dirty="0" smtClean="0"/>
              <a:t>開放性</a:t>
            </a:r>
          </a:p>
          <a:p>
            <a:r>
              <a:rPr lang="ja-JP" altLang="en-US" dirty="0" smtClean="0"/>
              <a:t>様々な項目や回答方法の尺度が提案されているが，ここで使用したのは，</a:t>
            </a:r>
            <a:r>
              <a:rPr lang="ja-JP" altLang="en-US" dirty="0" smtClean="0">
                <a:hlinkClick r:id="rId3"/>
              </a:rPr>
              <a:t>和田</a:t>
            </a:r>
            <a:r>
              <a:rPr lang="en-US" altLang="ja-JP" dirty="0" smtClean="0">
                <a:hlinkClick r:id="rId3"/>
              </a:rPr>
              <a:t>(1996)</a:t>
            </a:r>
            <a:r>
              <a:rPr lang="ja-JP" altLang="en-US" dirty="0" smtClean="0"/>
              <a:t>による特性形容詞を用いた尺度から</a:t>
            </a:r>
            <a:r>
              <a:rPr lang="en-US" altLang="ja-JP" dirty="0" smtClean="0"/>
              <a:t>5</a:t>
            </a:r>
            <a:r>
              <a:rPr lang="ja-JP" altLang="en-US" dirty="0" smtClean="0"/>
              <a:t>因子</a:t>
            </a:r>
            <a:r>
              <a:rPr lang="en-US" altLang="ja-JP" dirty="0" smtClean="0"/>
              <a:t>×6</a:t>
            </a:r>
            <a:r>
              <a:rPr lang="ja-JP" altLang="en-US" dirty="0" smtClean="0"/>
              <a:t>項目ずつ抽出したもの</a:t>
            </a:r>
            <a:endParaRPr lang="en-US" altLang="ja-JP" dirty="0" smtClean="0"/>
          </a:p>
          <a:p>
            <a:r>
              <a:rPr lang="en-US" altLang="ja-JP" dirty="0" smtClean="0"/>
              <a:t>1</a:t>
            </a:r>
            <a:r>
              <a:rPr lang="ja-JP" altLang="en-US" dirty="0" smtClean="0"/>
              <a:t>～</a:t>
            </a:r>
            <a:r>
              <a:rPr lang="en-US" altLang="ja-JP" dirty="0" smtClean="0"/>
              <a:t>7</a:t>
            </a:r>
            <a:r>
              <a:rPr lang="ja-JP" altLang="en-US" dirty="0" smtClean="0"/>
              <a:t>の</a:t>
            </a:r>
            <a:r>
              <a:rPr lang="en-US" altLang="ja-JP" dirty="0" smtClean="0"/>
              <a:t>7</a:t>
            </a:r>
            <a:r>
              <a:rPr lang="ja-JP" altLang="en-US" dirty="0" smtClean="0"/>
              <a:t>件法．多くの場合，間隔尺度として扱う</a:t>
            </a:r>
            <a:endParaRPr lang="en-US" altLang="ja-JP" dirty="0" smtClean="0"/>
          </a:p>
          <a:p>
            <a:r>
              <a:rPr lang="ja-JP" altLang="en-US" dirty="0" smtClean="0"/>
              <a:t>逆転項目あり</a:t>
            </a:r>
          </a:p>
        </p:txBody>
      </p:sp>
    </p:spTree>
    <p:extLst>
      <p:ext uri="{BB962C8B-B14F-4D97-AF65-F5344CB8AC3E}">
        <p14:creationId xmlns:p14="http://schemas.microsoft.com/office/powerpoint/2010/main" val="36043496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ja-JP" altLang="en-US" smtClean="0"/>
              <a:t>回答状況の確認</a:t>
            </a:r>
          </a:p>
        </p:txBody>
      </p:sp>
      <p:sp>
        <p:nvSpPr>
          <p:cNvPr id="11267" name="Rectangle 3"/>
          <p:cNvSpPr>
            <a:spLocks noGrp="1" noChangeArrowheads="1"/>
          </p:cNvSpPr>
          <p:nvPr>
            <p:ph idx="1"/>
          </p:nvPr>
        </p:nvSpPr>
        <p:spPr/>
        <p:txBody>
          <a:bodyPr>
            <a:normAutofit fontScale="92500" lnSpcReduction="20000"/>
          </a:bodyPr>
          <a:lstStyle/>
          <a:p>
            <a:pPr>
              <a:lnSpc>
                <a:spcPct val="120000"/>
              </a:lnSpc>
            </a:pPr>
            <a:r>
              <a:rPr lang="ja-JP" altLang="en-US" sz="2000" dirty="0" smtClean="0"/>
              <a:t>「努力の最小限化」チェック項目に対する回答状況を見る</a:t>
            </a:r>
            <a:endParaRPr lang="en-US" altLang="ja-JP" sz="2000" dirty="0" smtClean="0"/>
          </a:p>
          <a:p>
            <a:pPr lvl="1">
              <a:lnSpc>
                <a:spcPct val="120000"/>
              </a:lnSpc>
            </a:pPr>
            <a:r>
              <a:rPr lang="ja-JP" altLang="en-US" sz="1600" dirty="0" smtClean="0"/>
              <a:t>ここでは，</a:t>
            </a:r>
            <a:r>
              <a:rPr lang="en-US" altLang="ja-JP" sz="1600" u="sng" dirty="0" smtClean="0">
                <a:solidFill>
                  <a:srgbClr val="FF0000"/>
                </a:solidFill>
              </a:rPr>
              <a:t>DQS</a:t>
            </a:r>
            <a:r>
              <a:rPr lang="ja-JP" altLang="en-US" sz="1600" u="sng" dirty="0" smtClean="0">
                <a:solidFill>
                  <a:srgbClr val="FF0000"/>
                </a:solidFill>
              </a:rPr>
              <a:t>に正しく答えていない人</a:t>
            </a:r>
            <a:r>
              <a:rPr lang="ja-JP" altLang="en-US" sz="1600" dirty="0" smtClean="0"/>
              <a:t>は真面目に答えているとは思えない</a:t>
            </a:r>
            <a:r>
              <a:rPr lang="en-US" altLang="ja-JP" sz="1600" dirty="0" smtClean="0"/>
              <a:t>…!!</a:t>
            </a:r>
            <a:r>
              <a:rPr lang="ja-JP" altLang="en-US" sz="1600" dirty="0" err="1" smtClean="0"/>
              <a:t>ので除</a:t>
            </a:r>
            <a:r>
              <a:rPr lang="ja-JP" altLang="en-US" sz="1600" dirty="0" smtClean="0"/>
              <a:t>外</a:t>
            </a:r>
            <a:endParaRPr lang="en-US" altLang="ja-JP" sz="1600" dirty="0" smtClean="0"/>
          </a:p>
          <a:p>
            <a:pPr lvl="1">
              <a:lnSpc>
                <a:spcPct val="120000"/>
              </a:lnSpc>
            </a:pPr>
            <a:r>
              <a:rPr lang="ja-JP" altLang="en-US" sz="1600" dirty="0" smtClean="0"/>
              <a:t>「教示をじっくり読む」必要がある調査であれば，</a:t>
            </a:r>
            <a:r>
              <a:rPr lang="en-US" altLang="ja-JP" sz="1600" dirty="0"/>
              <a:t> IMC</a:t>
            </a:r>
            <a:r>
              <a:rPr lang="ja-JP" altLang="en-US" sz="1600" dirty="0" err="1" smtClean="0"/>
              <a:t>はに</a:t>
            </a:r>
            <a:r>
              <a:rPr lang="ja-JP" altLang="en-US" sz="1600" dirty="0" smtClean="0"/>
              <a:t>正しく答えていない人も除外した方がよい</a:t>
            </a:r>
            <a:endParaRPr lang="en-US" altLang="ja-JP" sz="1600" dirty="0" smtClean="0"/>
          </a:p>
          <a:p>
            <a:pPr>
              <a:lnSpc>
                <a:spcPct val="120000"/>
              </a:lnSpc>
            </a:pPr>
            <a:r>
              <a:rPr lang="ja-JP" altLang="en-US" sz="2000" dirty="0" smtClean="0"/>
              <a:t>全体の状況を見て，ふざけて答えているのではないかという疑いのあるものがないかどうかていねいにチェックする</a:t>
            </a:r>
            <a:endParaRPr lang="en-US" altLang="ja-JP" sz="2000" dirty="0" smtClean="0"/>
          </a:p>
          <a:p>
            <a:pPr lvl="1">
              <a:lnSpc>
                <a:spcPct val="120000"/>
              </a:lnSpc>
            </a:pPr>
            <a:r>
              <a:rPr lang="ja-JP" altLang="en-US" sz="1600" dirty="0" smtClean="0"/>
              <a:t>オンライン調査であれば通常「回答所要時間」がデータとして記録されるので，有力な手がかりとなる</a:t>
            </a:r>
          </a:p>
          <a:p>
            <a:pPr>
              <a:lnSpc>
                <a:spcPct val="120000"/>
              </a:lnSpc>
            </a:pPr>
            <a:r>
              <a:rPr lang="ja-JP" altLang="en-US" sz="2000" dirty="0" smtClean="0"/>
              <a:t>回答状況をある程度コントロールできるオンライン調査でなければ，以下のような例も考えられる</a:t>
            </a:r>
            <a:endParaRPr lang="en-US" altLang="ja-JP" sz="2000" dirty="0" smtClean="0"/>
          </a:p>
          <a:p>
            <a:pPr lvl="1">
              <a:lnSpc>
                <a:spcPct val="120000"/>
              </a:lnSpc>
            </a:pPr>
            <a:r>
              <a:rPr lang="ja-JP" altLang="en-US" sz="1600" dirty="0" smtClean="0"/>
              <a:t>回答漏れによる欠損値</a:t>
            </a:r>
          </a:p>
          <a:p>
            <a:pPr lvl="1">
              <a:lnSpc>
                <a:spcPct val="120000"/>
              </a:lnSpc>
            </a:pPr>
            <a:r>
              <a:rPr lang="ja-JP" altLang="en-US" sz="1600" dirty="0" smtClean="0"/>
              <a:t>「</a:t>
            </a:r>
            <a:r>
              <a:rPr lang="en-US" altLang="ja-JP" sz="1600" dirty="0" smtClean="0"/>
              <a:t>1</a:t>
            </a:r>
            <a:r>
              <a:rPr lang="ja-JP" altLang="en-US" sz="1600" dirty="0" err="1" smtClean="0"/>
              <a:t>つだけ</a:t>
            </a:r>
            <a:r>
              <a:rPr lang="ja-JP" altLang="en-US" sz="1600" dirty="0" smtClean="0"/>
              <a:t>選んでください」などの制約を守っていない回答</a:t>
            </a:r>
          </a:p>
          <a:p>
            <a:pPr lvl="1">
              <a:lnSpc>
                <a:spcPct val="120000"/>
              </a:lnSpc>
            </a:pPr>
            <a:r>
              <a:rPr lang="ja-JP" altLang="en-US" sz="1600" dirty="0" smtClean="0"/>
              <a:t>「整数で答えて欲しい」項目に小数で答える</a:t>
            </a:r>
            <a:endParaRPr lang="en-US" altLang="ja-JP" sz="1600" dirty="0" smtClean="0"/>
          </a:p>
          <a:p>
            <a:pPr lvl="3">
              <a:lnSpc>
                <a:spcPct val="120000"/>
              </a:lnSpc>
            </a:pPr>
            <a:endParaRPr lang="en-US" altLang="ja-JP" sz="1400" dirty="0" smtClean="0"/>
          </a:p>
          <a:p>
            <a:pPr>
              <a:lnSpc>
                <a:spcPct val="120000"/>
              </a:lnSpc>
            </a:pPr>
            <a:r>
              <a:rPr lang="ja-JP" altLang="en-US" sz="2200" dirty="0" smtClean="0"/>
              <a:t>それぞれ，対応はケースバイケース（疑わしきは削除，とすると外的妥当性が，疑わしくても残す，とすると内的妥当性が毀損される可能性がある）</a:t>
            </a:r>
          </a:p>
        </p:txBody>
      </p:sp>
    </p:spTree>
    <p:extLst>
      <p:ext uri="{BB962C8B-B14F-4D97-AF65-F5344CB8AC3E}">
        <p14:creationId xmlns:p14="http://schemas.microsoft.com/office/powerpoint/2010/main" val="259044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HAD</a:t>
            </a:r>
            <a:r>
              <a:rPr kumimoji="1" lang="ja-JP" altLang="en-US" dirty="0" err="1" smtClean="0"/>
              <a:t>への</a:t>
            </a:r>
            <a:r>
              <a:rPr kumimoji="1" lang="ja-JP" altLang="en-US" dirty="0" smtClean="0"/>
              <a:t>データ読み込み</a:t>
            </a:r>
            <a:endParaRPr kumimoji="1" lang="ja-JP" altLang="en-US" dirty="0"/>
          </a:p>
        </p:txBody>
      </p:sp>
      <p:sp>
        <p:nvSpPr>
          <p:cNvPr id="3" name="コンテンツ プレースホルダー 2"/>
          <p:cNvSpPr>
            <a:spLocks noGrp="1"/>
          </p:cNvSpPr>
          <p:nvPr>
            <p:ph idx="1"/>
          </p:nvPr>
        </p:nvSpPr>
        <p:spPr>
          <a:xfrm>
            <a:off x="457200" y="1600200"/>
            <a:ext cx="4474840" cy="4876800"/>
          </a:xfrm>
        </p:spPr>
        <p:txBody>
          <a:bodyPr/>
          <a:lstStyle/>
          <a:p>
            <a:r>
              <a:rPr kumimoji="1" lang="en-US" altLang="ja-JP" dirty="0" smtClean="0"/>
              <a:t>HAD</a:t>
            </a:r>
            <a:r>
              <a:rPr kumimoji="1" lang="ja-JP" altLang="en-US" dirty="0" smtClean="0"/>
              <a:t>「データ」シート上で直接入力する</a:t>
            </a:r>
            <a:endParaRPr kumimoji="1" lang="en-US" altLang="ja-JP" dirty="0" smtClean="0"/>
          </a:p>
          <a:p>
            <a:r>
              <a:rPr kumimoji="1" lang="ja-JP" altLang="en-US" dirty="0" smtClean="0"/>
              <a:t>エクセルファイルから「データ」シートにコピペする</a:t>
            </a:r>
            <a:endParaRPr kumimoji="1" lang="en-US" altLang="ja-JP" dirty="0" smtClean="0"/>
          </a:p>
          <a:p>
            <a:pPr lvl="1"/>
            <a:r>
              <a:rPr kumimoji="1" lang="ja-JP" altLang="en-US" dirty="0" smtClean="0"/>
              <a:t>あるシートから，数値が入力されている範囲を選択するには</a:t>
            </a:r>
            <a:r>
              <a:rPr kumimoji="1" lang="en-US" altLang="ja-JP" dirty="0" err="1" smtClean="0"/>
              <a:t>CTRL+SHIFT+End</a:t>
            </a:r>
            <a:r>
              <a:rPr kumimoji="1" lang="ja-JP" altLang="en-US" dirty="0" smtClean="0"/>
              <a:t>を同時に押す</a:t>
            </a:r>
            <a:endParaRPr kumimoji="1" lang="en-US" altLang="ja-JP" dirty="0" smtClean="0"/>
          </a:p>
          <a:p>
            <a:r>
              <a:rPr kumimoji="1" lang="ja-JP" altLang="en-US" dirty="0" smtClean="0"/>
              <a:t>カンマ区切り</a:t>
            </a:r>
            <a:r>
              <a:rPr kumimoji="1" lang="en-US" altLang="ja-JP" dirty="0" smtClean="0"/>
              <a:t>(csv)</a:t>
            </a:r>
            <a:r>
              <a:rPr kumimoji="1" lang="ja-JP" altLang="en-US" dirty="0" smtClean="0"/>
              <a:t>ファイルを読み込む（後日実習）</a:t>
            </a:r>
            <a:endParaRPr kumimoji="1" lang="en-US" altLang="ja-JP" dirty="0" smtClean="0"/>
          </a:p>
        </p:txBody>
      </p:sp>
      <p:pic>
        <p:nvPicPr>
          <p:cNvPr id="4" name="図 3"/>
          <p:cNvPicPr>
            <a:picLocks noChangeAspect="1"/>
          </p:cNvPicPr>
          <p:nvPr/>
        </p:nvPicPr>
        <p:blipFill>
          <a:blip r:embed="rId2"/>
          <a:stretch>
            <a:fillRect/>
          </a:stretch>
        </p:blipFill>
        <p:spPr>
          <a:xfrm>
            <a:off x="4932040" y="1700808"/>
            <a:ext cx="4043658" cy="3340968"/>
          </a:xfrm>
          <a:prstGeom prst="rect">
            <a:avLst/>
          </a:prstGeom>
        </p:spPr>
      </p:pic>
      <p:sp>
        <p:nvSpPr>
          <p:cNvPr id="6" name="下矢印 5"/>
          <p:cNvSpPr/>
          <p:nvPr/>
        </p:nvSpPr>
        <p:spPr>
          <a:xfrm rot="6893712">
            <a:off x="5539619" y="3262993"/>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189866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変数や値にラベルをつける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データを入力し，変数や値に</a:t>
            </a:r>
            <a:r>
              <a:rPr lang="ja-JP" altLang="en-US" dirty="0" smtClean="0"/>
              <a:t>ラベルをつけたファイル「</a:t>
            </a:r>
            <a:r>
              <a:rPr lang="en-US" altLang="ja-JP" dirty="0" smtClean="0"/>
              <a:t>※HAD※2018</a:t>
            </a:r>
            <a:r>
              <a:rPr lang="ja-JP" altLang="en-US" dirty="0" smtClean="0"/>
              <a:t>心理科学統計</a:t>
            </a:r>
            <a:r>
              <a:rPr lang="en-US" altLang="ja-JP" dirty="0" smtClean="0"/>
              <a:t>III</a:t>
            </a:r>
            <a:r>
              <a:rPr lang="ja-JP" altLang="en-US" dirty="0" smtClean="0"/>
              <a:t>分析用データ</a:t>
            </a:r>
            <a:r>
              <a:rPr lang="en-US" altLang="ja-JP" dirty="0" smtClean="0"/>
              <a:t>.</a:t>
            </a:r>
            <a:r>
              <a:rPr lang="en-US" altLang="ja-JP" dirty="0" err="1" smtClean="0"/>
              <a:t>xlsm</a:t>
            </a:r>
            <a:r>
              <a:rPr lang="ja-JP" altLang="en-US" dirty="0" smtClean="0"/>
              <a:t>」を開く</a:t>
            </a:r>
            <a:endParaRPr lang="en-US" altLang="ja-JP" dirty="0" smtClean="0"/>
          </a:p>
          <a:p>
            <a:pPr lvl="1"/>
            <a:r>
              <a:rPr kumimoji="1" lang="ja-JP" altLang="en-US" dirty="0" smtClean="0"/>
              <a:t>ソルバーオンだとうまく行かない人がいるようなのでオフバージョンを使うことにしました．</a:t>
            </a:r>
            <a:endParaRPr kumimoji="1" lang="en-US" altLang="ja-JP" dirty="0" smtClean="0"/>
          </a:p>
          <a:p>
            <a:r>
              <a:rPr kumimoji="1" lang="ja-JP" altLang="en-US" dirty="0" smtClean="0"/>
              <a:t>変数名は簡略にし，ラベルに項目内容を書くのがお勧め</a:t>
            </a:r>
            <a:endParaRPr kumimoji="1" lang="en-US" altLang="ja-JP" dirty="0" smtClean="0"/>
          </a:p>
          <a:p>
            <a:r>
              <a:rPr kumimoji="1" lang="ja-JP" altLang="en-US" dirty="0" smtClean="0"/>
              <a:t>名義尺度は値ラベルをつけないと意味がすぐ分からなくなるので必ずつける．今回は以下のとおり．</a:t>
            </a:r>
            <a:r>
              <a:rPr kumimoji="1" lang="en-US" altLang="ja-JP" dirty="0" smtClean="0"/>
              <a:t/>
            </a:r>
            <a:br>
              <a:rPr kumimoji="1" lang="en-US" altLang="ja-JP" dirty="0" smtClean="0"/>
            </a:br>
            <a:r>
              <a:rPr kumimoji="1" lang="ja-JP" altLang="en-US" dirty="0" smtClean="0"/>
              <a:t>直接入力してもよいし「値ラベル」をクリック</a:t>
            </a:r>
            <a:r>
              <a:rPr kumimoji="1" lang="en-US" altLang="ja-JP" dirty="0" smtClean="0"/>
              <a:t/>
            </a:r>
            <a:br>
              <a:rPr kumimoji="1" lang="en-US" altLang="ja-JP" dirty="0" smtClean="0"/>
            </a:br>
            <a:r>
              <a:rPr kumimoji="1" lang="ja-JP" altLang="en-US" dirty="0" smtClean="0"/>
              <a:t>すると出てくる画面で指定してもよい→</a:t>
            </a:r>
            <a:endParaRPr kumimoji="1" lang="en-US" altLang="ja-JP" dirty="0" smtClean="0"/>
          </a:p>
          <a:p>
            <a:pPr lvl="1"/>
            <a:r>
              <a:rPr kumimoji="1" lang="ja-JP" altLang="en-US" dirty="0" smtClean="0"/>
              <a:t>性別　</a:t>
            </a:r>
            <a:r>
              <a:rPr kumimoji="1" lang="en-US" altLang="ja-JP" dirty="0" smtClean="0"/>
              <a:t>1=</a:t>
            </a:r>
            <a:r>
              <a:rPr kumimoji="1" lang="ja-JP" altLang="en-US" dirty="0" smtClean="0"/>
              <a:t>男性</a:t>
            </a:r>
            <a:r>
              <a:rPr kumimoji="1" lang="en-US" altLang="ja-JP" dirty="0" smtClean="0"/>
              <a:t>, 2=</a:t>
            </a:r>
            <a:r>
              <a:rPr kumimoji="1" lang="ja-JP" altLang="en-US" dirty="0" smtClean="0"/>
              <a:t>女性</a:t>
            </a:r>
            <a:endParaRPr kumimoji="1" lang="en-US" altLang="ja-JP" dirty="0" smtClean="0"/>
          </a:p>
          <a:p>
            <a:pPr lvl="1"/>
            <a:r>
              <a:rPr kumimoji="1" lang="ja-JP" altLang="en-US" dirty="0" smtClean="0"/>
              <a:t>愛着スタイル　</a:t>
            </a:r>
            <a:r>
              <a:rPr kumimoji="1" lang="en-US" altLang="ja-JP" dirty="0" smtClean="0"/>
              <a:t>1=</a:t>
            </a:r>
            <a:r>
              <a:rPr kumimoji="1" lang="ja-JP" altLang="en-US" dirty="0" smtClean="0"/>
              <a:t>安定</a:t>
            </a:r>
            <a:r>
              <a:rPr kumimoji="1" lang="en-US" altLang="ja-JP" dirty="0" smtClean="0"/>
              <a:t>, 2=</a:t>
            </a:r>
            <a:r>
              <a:rPr kumimoji="1" lang="ja-JP" altLang="en-US" dirty="0" smtClean="0"/>
              <a:t>回避</a:t>
            </a:r>
            <a:r>
              <a:rPr kumimoji="1" lang="en-US" altLang="ja-JP" dirty="0" smtClean="0"/>
              <a:t>, 3=</a:t>
            </a:r>
            <a:r>
              <a:rPr kumimoji="1" lang="ja-JP" altLang="en-US" dirty="0" smtClean="0"/>
              <a:t>アンビバレント</a:t>
            </a:r>
            <a:endParaRPr kumimoji="1" lang="en-US" altLang="ja-JP" dirty="0" smtClean="0"/>
          </a:p>
        </p:txBody>
      </p:sp>
      <p:pic>
        <p:nvPicPr>
          <p:cNvPr id="4" name="図 3"/>
          <p:cNvPicPr>
            <a:picLocks noChangeAspect="1"/>
          </p:cNvPicPr>
          <p:nvPr/>
        </p:nvPicPr>
        <p:blipFill>
          <a:blip r:embed="rId2"/>
          <a:stretch>
            <a:fillRect/>
          </a:stretch>
        </p:blipFill>
        <p:spPr>
          <a:xfrm>
            <a:off x="6444208" y="4038600"/>
            <a:ext cx="2026568" cy="2551156"/>
          </a:xfrm>
          <a:prstGeom prst="rect">
            <a:avLst/>
          </a:prstGeom>
        </p:spPr>
      </p:pic>
    </p:spTree>
    <p:extLst>
      <p:ext uri="{BB962C8B-B14F-4D97-AF65-F5344CB8AC3E}">
        <p14:creationId xmlns:p14="http://schemas.microsoft.com/office/powerpoint/2010/main" val="25287016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ja-JP" altLang="en-US" dirty="0" smtClean="0"/>
              <a:t>基本的な解析の進め方</a:t>
            </a:r>
          </a:p>
        </p:txBody>
      </p:sp>
      <p:sp>
        <p:nvSpPr>
          <p:cNvPr id="16387" name="Rectangle 3"/>
          <p:cNvSpPr>
            <a:spLocks noGrp="1" noChangeArrowheads="1"/>
          </p:cNvSpPr>
          <p:nvPr>
            <p:ph idx="1"/>
          </p:nvPr>
        </p:nvSpPr>
        <p:spPr/>
        <p:txBody>
          <a:bodyPr>
            <a:normAutofit/>
          </a:bodyPr>
          <a:lstStyle/>
          <a:p>
            <a:r>
              <a:rPr lang="ja-JP" altLang="en-US" dirty="0" smtClean="0"/>
              <a:t>分析は大きく分けて</a:t>
            </a:r>
            <a:r>
              <a:rPr lang="en-US" altLang="ja-JP" dirty="0" smtClean="0"/>
              <a:t>3</a:t>
            </a:r>
            <a:r>
              <a:rPr lang="ja-JP" altLang="en-US" dirty="0" smtClean="0"/>
              <a:t>種類</a:t>
            </a:r>
            <a:endParaRPr lang="en-US" altLang="ja-JP" dirty="0" smtClean="0"/>
          </a:p>
          <a:p>
            <a:pPr lvl="1"/>
            <a:r>
              <a:rPr lang="ja-JP" altLang="en-US" dirty="0" smtClean="0"/>
              <a:t>変数情報，回帰分析，因子</a:t>
            </a:r>
            <a:r>
              <a:rPr lang="ja-JP" altLang="en-US" dirty="0"/>
              <a:t>分析</a:t>
            </a:r>
            <a:endParaRPr lang="en-US" altLang="ja-JP" dirty="0"/>
          </a:p>
          <a:p>
            <a:r>
              <a:rPr lang="ja-JP" altLang="en-US" dirty="0"/>
              <a:t>分析を適用する</a:t>
            </a:r>
            <a:r>
              <a:rPr lang="ja-JP" altLang="en-US" dirty="0" smtClean="0"/>
              <a:t>変数を「使用変数」</a:t>
            </a:r>
            <a:r>
              <a:rPr lang="ja-JP" altLang="en-US" dirty="0"/>
              <a:t>行</a:t>
            </a:r>
            <a:r>
              <a:rPr lang="ja-JP" altLang="en-US" dirty="0" smtClean="0"/>
              <a:t>にリストアップ</a:t>
            </a:r>
            <a:endParaRPr lang="en-US" altLang="ja-JP" dirty="0" smtClean="0"/>
          </a:p>
          <a:p>
            <a:r>
              <a:rPr lang="ja-JP" altLang="en-US" dirty="0" smtClean="0"/>
              <a:t>「変数情報」は「分析」メニューから，それ以外は指定した際に開くメニューから，実施したい分析を選ぶ</a:t>
            </a:r>
          </a:p>
          <a:p>
            <a:r>
              <a:rPr lang="ja-JP" altLang="en-US" dirty="0" smtClean="0"/>
              <a:t>「回帰分析」「因子分析」メニューに含まれる分析では，実施の際のオプションを指定する場合もある</a:t>
            </a:r>
          </a:p>
          <a:p>
            <a:r>
              <a:rPr lang="ja-JP" altLang="en-US" dirty="0" smtClean="0"/>
              <a:t>「変数情報」は「</a:t>
            </a:r>
            <a:r>
              <a:rPr lang="en-US" altLang="ja-JP" dirty="0" smtClean="0"/>
              <a:t>OK</a:t>
            </a:r>
            <a:r>
              <a:rPr lang="ja-JP" altLang="en-US" dirty="0" smtClean="0"/>
              <a:t>」，それ以外は「分析実行」をクリックする</a:t>
            </a:r>
          </a:p>
          <a:p>
            <a:r>
              <a:rPr lang="ja-JP" altLang="en-US" dirty="0" smtClean="0"/>
              <a:t>新たに開くシートに出力された結果を見る</a:t>
            </a:r>
            <a:endParaRPr lang="en-US" altLang="ja-JP" dirty="0" smtClean="0"/>
          </a:p>
        </p:txBody>
      </p:sp>
      <p:pic>
        <p:nvPicPr>
          <p:cNvPr id="2" name="図 1"/>
          <p:cNvPicPr>
            <a:picLocks noChangeAspect="1"/>
          </p:cNvPicPr>
          <p:nvPr/>
        </p:nvPicPr>
        <p:blipFill>
          <a:blip r:embed="rId3"/>
          <a:stretch>
            <a:fillRect/>
          </a:stretch>
        </p:blipFill>
        <p:spPr>
          <a:xfrm>
            <a:off x="3450243" y="5373216"/>
            <a:ext cx="5236557" cy="1208436"/>
          </a:xfrm>
          <a:prstGeom prst="rect">
            <a:avLst/>
          </a:prstGeom>
        </p:spPr>
      </p:pic>
    </p:spTree>
    <p:extLst>
      <p:ext uri="{BB962C8B-B14F-4D97-AF65-F5344CB8AC3E}">
        <p14:creationId xmlns:p14="http://schemas.microsoft.com/office/powerpoint/2010/main" val="232091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ja-JP" altLang="en-US"/>
              <a:t>講義内容</a:t>
            </a:r>
          </a:p>
        </p:txBody>
      </p:sp>
      <p:sp>
        <p:nvSpPr>
          <p:cNvPr id="45059" name="Rectangle 3"/>
          <p:cNvSpPr>
            <a:spLocks noGrp="1" noChangeArrowheads="1"/>
          </p:cNvSpPr>
          <p:nvPr>
            <p:ph idx="1"/>
          </p:nvPr>
        </p:nvSpPr>
        <p:spPr/>
        <p:txBody>
          <a:bodyPr>
            <a:normAutofit fontScale="92500"/>
          </a:bodyPr>
          <a:lstStyle/>
          <a:p>
            <a:pPr>
              <a:lnSpc>
                <a:spcPct val="110000"/>
              </a:lnSpc>
            </a:pPr>
            <a:r>
              <a:rPr lang="ja-JP" altLang="en-US" dirty="0" smtClean="0"/>
              <a:t>「心理科学基礎統計」「心理科学統計</a:t>
            </a:r>
            <a:r>
              <a:rPr lang="en-US" altLang="ja-JP" dirty="0"/>
              <a:t>I/II</a:t>
            </a:r>
            <a:r>
              <a:rPr lang="ja-JP" altLang="en-US" dirty="0"/>
              <a:t>」などで学んだ統計解析手法</a:t>
            </a:r>
            <a:r>
              <a:rPr lang="ja-JP" altLang="en-US" dirty="0" smtClean="0"/>
              <a:t>を，データ</a:t>
            </a:r>
            <a:r>
              <a:rPr lang="ja-JP" altLang="en-US" dirty="0"/>
              <a:t>解析</a:t>
            </a:r>
            <a:r>
              <a:rPr lang="ja-JP" altLang="en-US" dirty="0" smtClean="0"/>
              <a:t>に活用</a:t>
            </a:r>
            <a:r>
              <a:rPr lang="ja-JP" altLang="en-US" dirty="0"/>
              <a:t>する方法を，フリーの統計分析</a:t>
            </a:r>
            <a:r>
              <a:rPr lang="ja-JP" altLang="en-US" dirty="0" smtClean="0"/>
              <a:t>プログラム「</a:t>
            </a:r>
            <a:r>
              <a:rPr lang="en-US" altLang="ja-JP" dirty="0" smtClean="0"/>
              <a:t>HAD</a:t>
            </a:r>
            <a:r>
              <a:rPr lang="ja-JP" altLang="en-US" dirty="0" smtClean="0"/>
              <a:t>」を用いて実践的に学ぶ</a:t>
            </a:r>
            <a:endParaRPr lang="en-US" altLang="ja-JP" dirty="0" smtClean="0"/>
          </a:p>
          <a:p>
            <a:pPr>
              <a:lnSpc>
                <a:spcPct val="110000"/>
              </a:lnSpc>
            </a:pPr>
            <a:r>
              <a:rPr lang="ja-JP" altLang="en-US" dirty="0" smtClean="0"/>
              <a:t>データ</a:t>
            </a:r>
            <a:r>
              <a:rPr lang="ja-JP" altLang="en-US" dirty="0"/>
              <a:t>解析の結果をレポート・論文で正しく記述するためのルールを</a:t>
            </a:r>
            <a:r>
              <a:rPr lang="ja-JP" altLang="en-US" dirty="0" smtClean="0"/>
              <a:t>学ぶ</a:t>
            </a:r>
            <a:endParaRPr lang="en-US" altLang="ja-JP" dirty="0"/>
          </a:p>
          <a:p>
            <a:pPr>
              <a:lnSpc>
                <a:spcPct val="110000"/>
              </a:lnSpc>
            </a:pPr>
            <a:r>
              <a:rPr lang="ja-JP" altLang="en-US" dirty="0" smtClean="0"/>
              <a:t>卒業論文で，</a:t>
            </a:r>
            <a:r>
              <a:rPr lang="ja-JP" altLang="en-US" dirty="0"/>
              <a:t>実験・調査などを通じて数量的なデータを収集し，実証的な研究</a:t>
            </a:r>
            <a:r>
              <a:rPr lang="ja-JP" altLang="en-US" dirty="0" smtClean="0"/>
              <a:t>をする学生</a:t>
            </a:r>
            <a:r>
              <a:rPr lang="ja-JP" altLang="en-US" dirty="0"/>
              <a:t>を主たる対象として想定した授業を</a:t>
            </a:r>
            <a:r>
              <a:rPr lang="ja-JP" altLang="en-US" dirty="0" smtClean="0"/>
              <a:t>進める</a:t>
            </a:r>
            <a:endParaRPr lang="en-US" altLang="ja-JP" dirty="0" smtClean="0"/>
          </a:p>
          <a:p>
            <a:pPr>
              <a:lnSpc>
                <a:spcPct val="110000"/>
              </a:lnSpc>
            </a:pPr>
            <a:r>
              <a:rPr lang="ja-JP" altLang="en-US" dirty="0" smtClean="0"/>
              <a:t>心理統計に</a:t>
            </a:r>
            <a:r>
              <a:rPr lang="ja-JP" altLang="en-US" dirty="0"/>
              <a:t>関しては記述統計学と推測統計学（統計的仮説検定）の知識，パソコン操作に関しては情報処理基礎の</a:t>
            </a:r>
            <a:r>
              <a:rPr lang="ja-JP" altLang="en-US" dirty="0" smtClean="0"/>
              <a:t>知識を</a:t>
            </a:r>
            <a:r>
              <a:rPr lang="ja-JP" altLang="en-US" dirty="0"/>
              <a:t>前提とした講義を</a:t>
            </a:r>
            <a:r>
              <a:rPr lang="ja-JP" altLang="en-US" dirty="0" smtClean="0"/>
              <a:t>行う</a:t>
            </a:r>
            <a:endParaRPr lang="en-US" altLang="ja-JP" dirty="0" smtClean="0"/>
          </a:p>
          <a:p>
            <a:pPr>
              <a:lnSpc>
                <a:spcPct val="110000"/>
              </a:lnSpc>
            </a:pPr>
            <a:r>
              <a:rPr lang="ja-JP" altLang="en-US" dirty="0" smtClean="0"/>
              <a:t>授業</a:t>
            </a:r>
            <a:r>
              <a:rPr lang="ja-JP" altLang="en-US" dirty="0"/>
              <a:t>時間外にも自主的</a:t>
            </a:r>
            <a:r>
              <a:rPr lang="ja-JP" altLang="en-US" dirty="0" smtClean="0"/>
              <a:t>に予習・復習を</a:t>
            </a:r>
            <a:r>
              <a:rPr lang="ja-JP" altLang="en-US" dirty="0"/>
              <a:t>行う事が強く</a:t>
            </a:r>
            <a:r>
              <a:rPr lang="ja-JP" altLang="en-US" dirty="0" smtClean="0"/>
              <a:t>求められる</a:t>
            </a:r>
            <a:endParaRPr lang="ja-JP" altLang="en-US" dirty="0"/>
          </a:p>
        </p:txBody>
      </p:sp>
    </p:spTree>
    <p:extLst>
      <p:ext uri="{BB962C8B-B14F-4D97-AF65-F5344CB8AC3E}">
        <p14:creationId xmlns:p14="http://schemas.microsoft.com/office/powerpoint/2010/main" val="39616498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変数名じゃ出力がわかりにくい</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475092" y="1637995"/>
            <a:ext cx="4672972" cy="4876800"/>
          </a:xfrm>
        </p:spPr>
        <p:txBody>
          <a:bodyPr/>
          <a:lstStyle/>
          <a:p>
            <a:r>
              <a:rPr kumimoji="1" lang="ja-JP" altLang="en-US" dirty="0" smtClean="0"/>
              <a:t>「</a:t>
            </a:r>
            <a:r>
              <a:rPr kumimoji="1" lang="en-US" altLang="ja-JP" dirty="0" smtClean="0"/>
              <a:t>HAD</a:t>
            </a:r>
            <a:r>
              <a:rPr kumimoji="1" lang="ja-JP" altLang="en-US" dirty="0" smtClean="0"/>
              <a:t>の設定」→「表示設定」で「ラベルで結果を出力」にチェックを入れる</a:t>
            </a:r>
            <a:endParaRPr kumimoji="1" lang="en-US" altLang="ja-JP" dirty="0" smtClean="0"/>
          </a:p>
          <a:p>
            <a:r>
              <a:rPr kumimoji="1" lang="ja-JP" altLang="en-US" dirty="0" smtClean="0"/>
              <a:t>「変数名」部分がラベルに置き換えられるのでわかりやすい</a:t>
            </a:r>
            <a:endParaRPr kumimoji="1" lang="ja-JP" altLang="en-US" dirty="0"/>
          </a:p>
        </p:txBody>
      </p:sp>
      <p:pic>
        <p:nvPicPr>
          <p:cNvPr id="4" name="図 3"/>
          <p:cNvPicPr>
            <a:picLocks noChangeAspect="1"/>
          </p:cNvPicPr>
          <p:nvPr/>
        </p:nvPicPr>
        <p:blipFill>
          <a:blip r:embed="rId2"/>
          <a:stretch>
            <a:fillRect/>
          </a:stretch>
        </p:blipFill>
        <p:spPr>
          <a:xfrm>
            <a:off x="5149296" y="1614116"/>
            <a:ext cx="3173040" cy="2462279"/>
          </a:xfrm>
          <a:prstGeom prst="rect">
            <a:avLst/>
          </a:prstGeom>
        </p:spPr>
      </p:pic>
      <p:pic>
        <p:nvPicPr>
          <p:cNvPr id="7" name="図 6"/>
          <p:cNvPicPr>
            <a:picLocks noChangeAspect="1"/>
          </p:cNvPicPr>
          <p:nvPr/>
        </p:nvPicPr>
        <p:blipFill>
          <a:blip r:embed="rId3"/>
          <a:stretch>
            <a:fillRect/>
          </a:stretch>
        </p:blipFill>
        <p:spPr>
          <a:xfrm>
            <a:off x="475092" y="4365104"/>
            <a:ext cx="7723809" cy="2085714"/>
          </a:xfrm>
          <a:prstGeom prst="rect">
            <a:avLst/>
          </a:prstGeom>
        </p:spPr>
      </p:pic>
    </p:spTree>
    <p:extLst>
      <p:ext uri="{BB962C8B-B14F-4D97-AF65-F5344CB8AC3E}">
        <p14:creationId xmlns:p14="http://schemas.microsoft.com/office/powerpoint/2010/main" val="20382633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同じ分析をするとシートが上書きされる</a:t>
            </a:r>
            <a:r>
              <a:rPr kumimoji="1" lang="en-US" altLang="ja-JP"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「変数情報」分析であればメニューの「出力を上書きしない」にチェック</a:t>
            </a:r>
            <a:endParaRPr kumimoji="1" lang="en-US" altLang="ja-JP" dirty="0" smtClean="0"/>
          </a:p>
          <a:p>
            <a:r>
              <a:rPr kumimoji="1" lang="ja-JP" altLang="en-US" dirty="0" smtClean="0"/>
              <a:t>「回帰分析」や「因子分析」は，</a:t>
            </a:r>
            <a:r>
              <a:rPr lang="en-US" altLang="ja-JP" dirty="0" smtClean="0"/>
              <a:t/>
            </a:r>
            <a:br>
              <a:rPr lang="en-US" altLang="ja-JP" dirty="0" smtClean="0"/>
            </a:br>
            <a:r>
              <a:rPr lang="ja-JP" altLang="en-US" dirty="0" smtClean="0"/>
              <a:t>それぞれの設定部分で同じ</a:t>
            </a:r>
            <a:r>
              <a:rPr lang="en-US" altLang="ja-JP" dirty="0"/>
              <a:t/>
            </a:r>
            <a:br>
              <a:rPr lang="en-US" altLang="ja-JP" dirty="0"/>
            </a:br>
            <a:r>
              <a:rPr lang="ja-JP" altLang="en-US" dirty="0" smtClean="0"/>
              <a:t>オプションにチェック</a:t>
            </a:r>
            <a:endParaRPr lang="en-US" altLang="ja-JP" dirty="0" smtClean="0"/>
          </a:p>
        </p:txBody>
      </p:sp>
      <p:pic>
        <p:nvPicPr>
          <p:cNvPr id="5" name="図 4"/>
          <p:cNvPicPr>
            <a:picLocks noChangeAspect="1"/>
          </p:cNvPicPr>
          <p:nvPr/>
        </p:nvPicPr>
        <p:blipFill>
          <a:blip r:embed="rId2"/>
          <a:stretch>
            <a:fillRect/>
          </a:stretch>
        </p:blipFill>
        <p:spPr>
          <a:xfrm>
            <a:off x="4836644" y="2607791"/>
            <a:ext cx="3815040" cy="3869209"/>
          </a:xfrm>
          <a:prstGeom prst="rect">
            <a:avLst/>
          </a:prstGeom>
        </p:spPr>
      </p:pic>
    </p:spTree>
    <p:extLst>
      <p:ext uri="{BB962C8B-B14F-4D97-AF65-F5344CB8AC3E}">
        <p14:creationId xmlns:p14="http://schemas.microsoft.com/office/powerpoint/2010/main" val="112948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「変数情報」関連の分析</a:t>
            </a:r>
            <a:endParaRPr kumimoji="1" lang="ja-JP" altLang="en-US" dirty="0"/>
          </a:p>
        </p:txBody>
      </p:sp>
      <p:sp>
        <p:nvSpPr>
          <p:cNvPr id="6" name="テキスト プレースホルダー 5"/>
          <p:cNvSpPr>
            <a:spLocks noGrp="1"/>
          </p:cNvSpPr>
          <p:nvPr>
            <p:ph type="body" idx="1"/>
          </p:nvPr>
        </p:nvSpPr>
        <p:spPr/>
        <p:txBody>
          <a:bodyPr/>
          <a:lstStyle/>
          <a:p>
            <a:r>
              <a:rPr kumimoji="1" lang="ja-JP" altLang="en-US" dirty="0" smtClean="0"/>
              <a:t>簡易モード</a:t>
            </a:r>
            <a:endParaRPr kumimoji="1" lang="ja-JP" altLang="en-US" dirty="0"/>
          </a:p>
        </p:txBody>
      </p:sp>
      <p:pic>
        <p:nvPicPr>
          <p:cNvPr id="10" name="コンテンツ プレースホルダー 9"/>
          <p:cNvPicPr>
            <a:picLocks noGrp="1" noChangeAspect="1"/>
          </p:cNvPicPr>
          <p:nvPr>
            <p:ph sz="half" idx="2"/>
          </p:nvPr>
        </p:nvPicPr>
        <p:blipFill>
          <a:blip r:embed="rId2"/>
          <a:stretch>
            <a:fillRect/>
          </a:stretch>
        </p:blipFill>
        <p:spPr>
          <a:xfrm>
            <a:off x="457200" y="2443937"/>
            <a:ext cx="3932238" cy="3940214"/>
          </a:xfrm>
          <a:prstGeom prst="rect">
            <a:avLst/>
          </a:prstGeom>
        </p:spPr>
      </p:pic>
      <p:sp>
        <p:nvSpPr>
          <p:cNvPr id="8" name="テキスト プレースホルダー 7"/>
          <p:cNvSpPr>
            <a:spLocks noGrp="1"/>
          </p:cNvSpPr>
          <p:nvPr>
            <p:ph type="body" sz="quarter" idx="3"/>
          </p:nvPr>
        </p:nvSpPr>
        <p:spPr/>
        <p:txBody>
          <a:bodyPr/>
          <a:lstStyle/>
          <a:p>
            <a:r>
              <a:rPr kumimoji="1" lang="ja-JP" altLang="en-US" dirty="0" smtClean="0"/>
              <a:t>詳細モード</a:t>
            </a:r>
            <a:endParaRPr kumimoji="1" lang="ja-JP" altLang="en-US" dirty="0"/>
          </a:p>
        </p:txBody>
      </p:sp>
      <p:pic>
        <p:nvPicPr>
          <p:cNvPr id="11" name="コンテンツ プレースホルダー 10"/>
          <p:cNvPicPr>
            <a:picLocks noGrp="1" noChangeAspect="1"/>
          </p:cNvPicPr>
          <p:nvPr>
            <p:ph sz="quarter" idx="4"/>
          </p:nvPr>
        </p:nvPicPr>
        <p:blipFill>
          <a:blip r:embed="rId3"/>
          <a:stretch>
            <a:fillRect/>
          </a:stretch>
        </p:blipFill>
        <p:spPr>
          <a:xfrm>
            <a:off x="4991993" y="2438400"/>
            <a:ext cx="3457376" cy="3951288"/>
          </a:xfrm>
          <a:prstGeom prst="rect">
            <a:avLst/>
          </a:prstGeom>
        </p:spPr>
      </p:pic>
    </p:spTree>
    <p:extLst>
      <p:ext uri="{BB962C8B-B14F-4D97-AF65-F5344CB8AC3E}">
        <p14:creationId xmlns:p14="http://schemas.microsoft.com/office/powerpoint/2010/main" val="3319958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ja-JP" altLang="en-US" sz="3600" dirty="0" smtClean="0"/>
              <a:t>まずは回答状況（分布）を知る</a:t>
            </a:r>
          </a:p>
        </p:txBody>
      </p:sp>
      <p:sp>
        <p:nvSpPr>
          <p:cNvPr id="19459" name="Rectangle 3"/>
          <p:cNvSpPr>
            <a:spLocks noGrp="1" noChangeArrowheads="1"/>
          </p:cNvSpPr>
          <p:nvPr>
            <p:ph idx="1"/>
          </p:nvPr>
        </p:nvSpPr>
        <p:spPr/>
        <p:txBody>
          <a:bodyPr>
            <a:normAutofit/>
          </a:bodyPr>
          <a:lstStyle/>
          <a:p>
            <a:r>
              <a:rPr lang="ja-JP" altLang="en-US" dirty="0" smtClean="0"/>
              <a:t>あれこれ数量的な分析をしてみる前に，どんなデータの内容かをよく見ておく！</a:t>
            </a:r>
            <a:endParaRPr lang="en-US" altLang="ja-JP" dirty="0" smtClean="0"/>
          </a:p>
          <a:p>
            <a:pPr lvl="1"/>
            <a:r>
              <a:rPr lang="ja-JP" altLang="en-US" dirty="0" smtClean="0"/>
              <a:t>「策士策に溺れる」に注意せよ</a:t>
            </a:r>
            <a:endParaRPr lang="en-US" altLang="ja-JP" dirty="0"/>
          </a:p>
          <a:p>
            <a:r>
              <a:rPr lang="ja-JP" altLang="en-US" dirty="0" smtClean="0"/>
              <a:t>回答状況に著しく偏りが見られる変数は，データとして使いにくいことがある</a:t>
            </a:r>
          </a:p>
          <a:p>
            <a:pPr lvl="1"/>
            <a:r>
              <a:rPr lang="ja-JP" altLang="en-US" dirty="0" smtClean="0"/>
              <a:t>順序尺度以上のデータが，特にそうなる妥当な理由もないのに，特定の（範囲の）値にデータが集中しているもの</a:t>
            </a:r>
          </a:p>
          <a:p>
            <a:pPr lvl="1"/>
            <a:r>
              <a:rPr lang="ja-JP" altLang="en-US" dirty="0" smtClean="0"/>
              <a:t>名義尺度で，あるカテゴリの度数が著しく少ないのもの</a:t>
            </a:r>
          </a:p>
          <a:p>
            <a:r>
              <a:rPr lang="ja-JP" altLang="en-US" dirty="0" smtClean="0"/>
              <a:t>どう分析すべきかを再考する必要があったり，場合によっては，回答者や変数単位で事後の分析対象から除外した方がよいこともあるので，最初にチェックしておく</a:t>
            </a:r>
          </a:p>
        </p:txBody>
      </p:sp>
    </p:spTree>
    <p:extLst>
      <p:ext uri="{BB962C8B-B14F-4D97-AF65-F5344CB8AC3E}">
        <p14:creationId xmlns:p14="http://schemas.microsoft.com/office/powerpoint/2010/main" val="36770748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ja-JP" altLang="en-US" dirty="0" smtClean="0"/>
              <a:t>回答状況（分布）を知る</a:t>
            </a:r>
          </a:p>
        </p:txBody>
      </p:sp>
      <p:sp>
        <p:nvSpPr>
          <p:cNvPr id="20483" name="Rectangle 3"/>
          <p:cNvSpPr>
            <a:spLocks noGrp="1" noChangeArrowheads="1"/>
          </p:cNvSpPr>
          <p:nvPr>
            <p:ph idx="1"/>
          </p:nvPr>
        </p:nvSpPr>
        <p:spPr/>
        <p:txBody>
          <a:bodyPr/>
          <a:lstStyle/>
          <a:p>
            <a:r>
              <a:rPr lang="ja-JP" altLang="en-US" dirty="0" smtClean="0"/>
              <a:t>「度数分布表」→「</a:t>
            </a:r>
            <a:r>
              <a:rPr lang="en-US" altLang="ja-JP" dirty="0" err="1" smtClean="0"/>
              <a:t>Freq</a:t>
            </a:r>
            <a:r>
              <a:rPr lang="ja-JP" altLang="en-US" dirty="0" smtClean="0"/>
              <a:t>」シートに表と図が出力される</a:t>
            </a:r>
            <a:endParaRPr lang="en-US" altLang="ja-JP" dirty="0" smtClean="0"/>
          </a:p>
          <a:p>
            <a:r>
              <a:rPr lang="ja-JP" altLang="en-US" dirty="0" smtClean="0"/>
              <a:t>正規分布かどうかの検定と各出現値の出現確率が等しいかどうか（一様性の検定）も出力される</a:t>
            </a:r>
            <a:endParaRPr lang="en-US" altLang="ja-JP" dirty="0" smtClean="0"/>
          </a:p>
          <a:p>
            <a:r>
              <a:rPr lang="ja-JP" altLang="en-US" dirty="0"/>
              <a:t>平均と</a:t>
            </a:r>
            <a:r>
              <a:rPr lang="en-US" altLang="ja-JP" i="1" dirty="0"/>
              <a:t>SD</a:t>
            </a:r>
            <a:r>
              <a:rPr lang="ja-JP" altLang="en-US" dirty="0" err="1" smtClean="0"/>
              <a:t>，</a:t>
            </a:r>
            <a:r>
              <a:rPr lang="ja-JP" altLang="en-US" dirty="0" smtClean="0"/>
              <a:t>分布に関する統計量も出力されるが，名義</a:t>
            </a:r>
            <a:r>
              <a:rPr lang="en-US" altLang="ja-JP" dirty="0" smtClean="0"/>
              <a:t>/</a:t>
            </a:r>
            <a:r>
              <a:rPr lang="ja-JP" altLang="en-US" dirty="0" smtClean="0"/>
              <a:t>順序尺度では無意味</a:t>
            </a:r>
            <a:endParaRPr lang="en-US" altLang="ja-JP" dirty="0" smtClean="0"/>
          </a:p>
        </p:txBody>
      </p:sp>
      <p:graphicFrame>
        <p:nvGraphicFramePr>
          <p:cNvPr id="7" name="グラフ 6"/>
          <p:cNvGraphicFramePr/>
          <p:nvPr/>
        </p:nvGraphicFramePr>
        <p:xfrm>
          <a:off x="5791200" y="15635288"/>
          <a:ext cx="3810000" cy="2413000"/>
        </p:xfrm>
        <a:graphic>
          <a:graphicData uri="http://schemas.openxmlformats.org/drawingml/2006/chart">
            <c:chart xmlns:c="http://schemas.openxmlformats.org/drawingml/2006/chart" xmlns:r="http://schemas.openxmlformats.org/officeDocument/2006/relationships" r:id="rId3"/>
          </a:graphicData>
        </a:graphic>
      </p:graphicFrame>
      <p:pic>
        <p:nvPicPr>
          <p:cNvPr id="2" name="図 1"/>
          <p:cNvPicPr>
            <a:picLocks noChangeAspect="1"/>
          </p:cNvPicPr>
          <p:nvPr/>
        </p:nvPicPr>
        <p:blipFill>
          <a:blip r:embed="rId4"/>
          <a:stretch>
            <a:fillRect/>
          </a:stretch>
        </p:blipFill>
        <p:spPr>
          <a:xfrm>
            <a:off x="731713" y="3861048"/>
            <a:ext cx="7680573" cy="2543806"/>
          </a:xfrm>
          <a:prstGeom prst="rect">
            <a:avLst/>
          </a:prstGeom>
        </p:spPr>
      </p:pic>
    </p:spTree>
    <p:extLst>
      <p:ext uri="{BB962C8B-B14F-4D97-AF65-F5344CB8AC3E}">
        <p14:creationId xmlns:p14="http://schemas.microsoft.com/office/powerpoint/2010/main" val="32435441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「度数分布表」と「ヒストグラム」</a:t>
            </a:r>
            <a:endParaRPr kumimoji="1" lang="ja-JP" altLang="en-US" dirty="0"/>
          </a:p>
        </p:txBody>
      </p:sp>
      <p:sp>
        <p:nvSpPr>
          <p:cNvPr id="3" name="コンテンツ プレースホルダー 2"/>
          <p:cNvSpPr>
            <a:spLocks noGrp="1"/>
          </p:cNvSpPr>
          <p:nvPr>
            <p:ph idx="1"/>
          </p:nvPr>
        </p:nvSpPr>
        <p:spPr>
          <a:xfrm>
            <a:off x="4283968" y="1600200"/>
            <a:ext cx="4402832" cy="4876800"/>
          </a:xfrm>
        </p:spPr>
        <p:txBody>
          <a:bodyPr/>
          <a:lstStyle/>
          <a:p>
            <a:r>
              <a:rPr kumimoji="1" lang="ja-JP" altLang="en-US" dirty="0" smtClean="0"/>
              <a:t>「ヒストグラム」→「</a:t>
            </a:r>
            <a:r>
              <a:rPr kumimoji="1" lang="en-US" altLang="ja-JP" dirty="0" err="1" smtClean="0"/>
              <a:t>Hist</a:t>
            </a:r>
            <a:r>
              <a:rPr kumimoji="1" lang="ja-JP" altLang="en-US" dirty="0" smtClean="0"/>
              <a:t>」シート</a:t>
            </a:r>
            <a:endParaRPr kumimoji="1" lang="en-US" altLang="ja-JP" dirty="0" smtClean="0"/>
          </a:p>
          <a:p>
            <a:r>
              <a:rPr kumimoji="1" lang="ja-JP" altLang="en-US" dirty="0" smtClean="0"/>
              <a:t>ほぼほぼ同じ</a:t>
            </a:r>
            <a:r>
              <a:rPr kumimoji="1" lang="en-US" altLang="ja-JP" dirty="0" smtClean="0"/>
              <a:t>…?</a:t>
            </a:r>
            <a:endParaRPr kumimoji="1" lang="ja-JP" altLang="en-US" dirty="0"/>
          </a:p>
        </p:txBody>
      </p:sp>
      <p:pic>
        <p:nvPicPr>
          <p:cNvPr id="6" name="図 5"/>
          <p:cNvPicPr>
            <a:picLocks noChangeAspect="1"/>
          </p:cNvPicPr>
          <p:nvPr/>
        </p:nvPicPr>
        <p:blipFill>
          <a:blip r:embed="rId2"/>
          <a:stretch>
            <a:fillRect/>
          </a:stretch>
        </p:blipFill>
        <p:spPr>
          <a:xfrm>
            <a:off x="323528" y="1629753"/>
            <a:ext cx="3759291" cy="2253540"/>
          </a:xfrm>
          <a:prstGeom prst="rect">
            <a:avLst/>
          </a:prstGeom>
        </p:spPr>
      </p:pic>
      <p:pic>
        <p:nvPicPr>
          <p:cNvPr id="7" name="図 6"/>
          <p:cNvPicPr>
            <a:picLocks noChangeAspect="1"/>
          </p:cNvPicPr>
          <p:nvPr/>
        </p:nvPicPr>
        <p:blipFill>
          <a:blip r:embed="rId3"/>
          <a:stretch>
            <a:fillRect/>
          </a:stretch>
        </p:blipFill>
        <p:spPr>
          <a:xfrm>
            <a:off x="323527" y="4051690"/>
            <a:ext cx="8238351" cy="2617670"/>
          </a:xfrm>
          <a:prstGeom prst="rect">
            <a:avLst/>
          </a:prstGeom>
        </p:spPr>
      </p:pic>
    </p:spTree>
    <p:extLst>
      <p:ext uri="{BB962C8B-B14F-4D97-AF65-F5344CB8AC3E}">
        <p14:creationId xmlns:p14="http://schemas.microsoft.com/office/powerpoint/2010/main" val="23697657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「度数分布表」と「ヒストグラム」</a:t>
            </a:r>
            <a:endParaRPr kumimoji="1" lang="ja-JP" altLang="en-US" dirty="0"/>
          </a:p>
        </p:txBody>
      </p:sp>
      <p:sp>
        <p:nvSpPr>
          <p:cNvPr id="3" name="コンテンツ プレースホルダー 2"/>
          <p:cNvSpPr>
            <a:spLocks noGrp="1"/>
          </p:cNvSpPr>
          <p:nvPr>
            <p:ph idx="1"/>
          </p:nvPr>
        </p:nvSpPr>
        <p:spPr>
          <a:xfrm>
            <a:off x="4932040" y="1600200"/>
            <a:ext cx="3754760" cy="4876800"/>
          </a:xfrm>
        </p:spPr>
        <p:txBody>
          <a:bodyPr>
            <a:normAutofit/>
          </a:bodyPr>
          <a:lstStyle/>
          <a:p>
            <a:r>
              <a:rPr kumimoji="1" lang="ja-JP" altLang="en-US" sz="2000" dirty="0" smtClean="0"/>
              <a:t>取り得る値の数（出現数）によっては両者に違いがある（必要に応じて使い分ければよい）</a:t>
            </a:r>
            <a:endParaRPr kumimoji="1" lang="en-US" altLang="ja-JP" sz="2000" dirty="0" smtClean="0"/>
          </a:p>
          <a:p>
            <a:r>
              <a:rPr kumimoji="1" lang="ja-JP" altLang="en-US" sz="2000" dirty="0" smtClean="0"/>
              <a:t>「ヒストグラム」は「グラフ設定」で級数を調整できる</a:t>
            </a:r>
            <a:endParaRPr kumimoji="1" lang="ja-JP" altLang="en-US" sz="2000" dirty="0"/>
          </a:p>
        </p:txBody>
      </p:sp>
      <p:pic>
        <p:nvPicPr>
          <p:cNvPr id="6" name="図 5"/>
          <p:cNvPicPr>
            <a:picLocks noChangeAspect="1"/>
          </p:cNvPicPr>
          <p:nvPr/>
        </p:nvPicPr>
        <p:blipFill>
          <a:blip r:embed="rId3"/>
          <a:stretch>
            <a:fillRect/>
          </a:stretch>
        </p:blipFill>
        <p:spPr>
          <a:xfrm>
            <a:off x="457200" y="4051257"/>
            <a:ext cx="7781731" cy="2501943"/>
          </a:xfrm>
          <a:prstGeom prst="rect">
            <a:avLst/>
          </a:prstGeom>
        </p:spPr>
      </p:pic>
      <p:pic>
        <p:nvPicPr>
          <p:cNvPr id="7" name="図 6"/>
          <p:cNvPicPr>
            <a:picLocks noChangeAspect="1"/>
          </p:cNvPicPr>
          <p:nvPr/>
        </p:nvPicPr>
        <p:blipFill>
          <a:blip r:embed="rId4"/>
          <a:stretch>
            <a:fillRect/>
          </a:stretch>
        </p:blipFill>
        <p:spPr>
          <a:xfrm>
            <a:off x="457200" y="1600200"/>
            <a:ext cx="3934095" cy="2316685"/>
          </a:xfrm>
          <a:prstGeom prst="rect">
            <a:avLst/>
          </a:prstGeom>
        </p:spPr>
      </p:pic>
    </p:spTree>
    <p:extLst>
      <p:ext uri="{BB962C8B-B14F-4D97-AF65-F5344CB8AC3E}">
        <p14:creationId xmlns:p14="http://schemas.microsoft.com/office/powerpoint/2010/main" val="42571172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ja-JP" altLang="en-US" smtClean="0"/>
              <a:t>代表値・散布度を求める</a:t>
            </a:r>
          </a:p>
        </p:txBody>
      </p:sp>
      <p:sp>
        <p:nvSpPr>
          <p:cNvPr id="21507" name="Rectangle 3"/>
          <p:cNvSpPr>
            <a:spLocks noGrp="1" noChangeArrowheads="1"/>
          </p:cNvSpPr>
          <p:nvPr>
            <p:ph idx="1"/>
          </p:nvPr>
        </p:nvSpPr>
        <p:spPr/>
        <p:txBody>
          <a:bodyPr/>
          <a:lstStyle/>
          <a:p>
            <a:r>
              <a:rPr lang="ja-JP" altLang="en-US" dirty="0" smtClean="0"/>
              <a:t>間隔</a:t>
            </a:r>
            <a:r>
              <a:rPr lang="en-US" altLang="ja-JP" dirty="0" smtClean="0"/>
              <a:t>/</a:t>
            </a:r>
            <a:r>
              <a:rPr lang="ja-JP" altLang="en-US" dirty="0" smtClean="0"/>
              <a:t>比率尺度で測定された変数は，基本的な記述統計量として，代表値や散布度を知っておく（報告する）こと必要</a:t>
            </a:r>
          </a:p>
          <a:p>
            <a:r>
              <a:rPr lang="ja-JP" altLang="en-US" dirty="0" smtClean="0"/>
              <a:t>「度数分布表」「ヒストグラム」でも代表値や散布度の情報は出力されるが，「要約統計量」（「</a:t>
            </a:r>
            <a:r>
              <a:rPr lang="en-US" altLang="ja-JP" dirty="0" smtClean="0"/>
              <a:t>Simple</a:t>
            </a:r>
            <a:r>
              <a:rPr lang="ja-JP" altLang="en-US" dirty="0" smtClean="0"/>
              <a:t>」シート）は，一括して多くの変数の記述統計量を見比べたいときに便利</a:t>
            </a:r>
          </a:p>
        </p:txBody>
      </p:sp>
      <p:pic>
        <p:nvPicPr>
          <p:cNvPr id="2" name="図 1"/>
          <p:cNvPicPr>
            <a:picLocks noChangeAspect="1"/>
          </p:cNvPicPr>
          <p:nvPr/>
        </p:nvPicPr>
        <p:blipFill>
          <a:blip r:embed="rId3"/>
          <a:stretch>
            <a:fillRect/>
          </a:stretch>
        </p:blipFill>
        <p:spPr>
          <a:xfrm>
            <a:off x="457200" y="3861048"/>
            <a:ext cx="7695238" cy="2066667"/>
          </a:xfrm>
          <a:prstGeom prst="rect">
            <a:avLst/>
          </a:prstGeom>
        </p:spPr>
      </p:pic>
    </p:spTree>
    <p:extLst>
      <p:ext uri="{BB962C8B-B14F-4D97-AF65-F5344CB8AC3E}">
        <p14:creationId xmlns:p14="http://schemas.microsoft.com/office/powerpoint/2010/main" val="38169088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あれこれ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試してみて，操作に慣れよう</a:t>
            </a:r>
            <a:endParaRPr kumimoji="1" lang="en-US" altLang="ja-JP" dirty="0" smtClean="0"/>
          </a:p>
        </p:txBody>
      </p:sp>
    </p:spTree>
    <p:extLst>
      <p:ext uri="{BB962C8B-B14F-4D97-AF65-F5344CB8AC3E}">
        <p14:creationId xmlns:p14="http://schemas.microsoft.com/office/powerpoint/2010/main" val="727592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p:txBody>
          <a:bodyPr anchor="b"/>
          <a:lstStyle/>
          <a:p>
            <a:pPr eaLnBrk="1" hangingPunct="1"/>
            <a:r>
              <a:rPr lang="ja-JP" altLang="en-US" dirty="0" smtClean="0"/>
              <a:t>心理科学統計</a:t>
            </a:r>
            <a:r>
              <a:rPr lang="en-US" altLang="ja-JP" dirty="0" smtClean="0"/>
              <a:t>III</a:t>
            </a:r>
          </a:p>
        </p:txBody>
      </p:sp>
      <p:sp>
        <p:nvSpPr>
          <p:cNvPr id="70659" name="Rectangle 3"/>
          <p:cNvSpPr>
            <a:spLocks noGrp="1" noChangeArrowheads="1"/>
          </p:cNvSpPr>
          <p:nvPr>
            <p:ph type="subTitle" idx="1"/>
          </p:nvPr>
        </p:nvSpPr>
        <p:spPr/>
        <p:txBody>
          <a:bodyPr/>
          <a:lstStyle/>
          <a:p>
            <a:pPr marL="0" indent="0" eaLnBrk="1" hangingPunct="1">
              <a:buFont typeface="Wingdings" pitchFamily="2" charset="2"/>
              <a:buNone/>
            </a:pPr>
            <a:r>
              <a:rPr lang="ja-JP" altLang="en-US" dirty="0" smtClean="0"/>
              <a:t>第</a:t>
            </a:r>
            <a:r>
              <a:rPr lang="en-US" altLang="ja-JP" dirty="0" smtClean="0"/>
              <a:t>3</a:t>
            </a:r>
            <a:r>
              <a:rPr lang="ja-JP" altLang="en-US" dirty="0" smtClean="0"/>
              <a:t>回</a:t>
            </a:r>
            <a:r>
              <a:rPr lang="en-US" altLang="ja-JP" smtClean="0"/>
              <a:t>(4/23)</a:t>
            </a:r>
            <a:endParaRPr lang="en-US" altLang="ja-JP" dirty="0" smtClean="0"/>
          </a:p>
        </p:txBody>
      </p:sp>
    </p:spTree>
    <p:extLst>
      <p:ext uri="{BB962C8B-B14F-4D97-AF65-F5344CB8AC3E}">
        <p14:creationId xmlns:p14="http://schemas.microsoft.com/office/powerpoint/2010/main" val="7271978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ja-JP" altLang="en-US"/>
              <a:t>取り扱う統計分析</a:t>
            </a:r>
          </a:p>
        </p:txBody>
      </p:sp>
      <p:sp>
        <p:nvSpPr>
          <p:cNvPr id="47107" name="Rectangle 3"/>
          <p:cNvSpPr>
            <a:spLocks noGrp="1" noChangeArrowheads="1"/>
          </p:cNvSpPr>
          <p:nvPr>
            <p:ph idx="1"/>
          </p:nvPr>
        </p:nvSpPr>
        <p:spPr/>
        <p:txBody>
          <a:bodyPr>
            <a:normAutofit/>
          </a:bodyPr>
          <a:lstStyle/>
          <a:p>
            <a:r>
              <a:rPr lang="ja-JP" altLang="en-US" sz="2800" dirty="0"/>
              <a:t>記述統計</a:t>
            </a:r>
          </a:p>
          <a:p>
            <a:pPr lvl="1"/>
            <a:r>
              <a:rPr lang="ja-JP" altLang="en-US" sz="2400" dirty="0"/>
              <a:t>平均，分散，標準偏差，度数分布表，クロス集計表</a:t>
            </a:r>
            <a:r>
              <a:rPr lang="en-US" altLang="ja-JP" sz="2400" dirty="0"/>
              <a:t>…</a:t>
            </a:r>
          </a:p>
          <a:p>
            <a:r>
              <a:rPr lang="ja-JP" altLang="en-US" sz="2800" dirty="0"/>
              <a:t>推測統計</a:t>
            </a:r>
          </a:p>
          <a:p>
            <a:pPr lvl="1"/>
            <a:r>
              <a:rPr lang="ja-JP" altLang="en-US" sz="2400" dirty="0"/>
              <a:t>相関分析</a:t>
            </a:r>
          </a:p>
          <a:p>
            <a:pPr lvl="1"/>
            <a:r>
              <a:rPr lang="ja-JP" altLang="en-US" sz="2400" dirty="0"/>
              <a:t>カイ</a:t>
            </a:r>
            <a:r>
              <a:rPr lang="en-US" altLang="ja-JP" sz="2400" dirty="0"/>
              <a:t>2</a:t>
            </a:r>
            <a:r>
              <a:rPr lang="ja-JP" altLang="en-US" sz="2400" dirty="0"/>
              <a:t>乗検定（適合度の検定・独立性の検定）</a:t>
            </a:r>
          </a:p>
          <a:p>
            <a:pPr lvl="1"/>
            <a:r>
              <a:rPr lang="ja-JP" altLang="en-US" sz="2400" dirty="0"/>
              <a:t>平均値の差の</a:t>
            </a:r>
            <a:r>
              <a:rPr lang="en-US" altLang="ja-JP" sz="2400" i="1" dirty="0"/>
              <a:t>t </a:t>
            </a:r>
            <a:r>
              <a:rPr lang="ja-JP" altLang="en-US" sz="2400" dirty="0"/>
              <a:t>検定（対応あり・なし）</a:t>
            </a:r>
          </a:p>
          <a:p>
            <a:pPr lvl="1"/>
            <a:r>
              <a:rPr lang="ja-JP" altLang="en-US" sz="2400" dirty="0"/>
              <a:t>さまざまな分散</a:t>
            </a:r>
            <a:r>
              <a:rPr lang="ja-JP" altLang="en-US" sz="2400" dirty="0" smtClean="0"/>
              <a:t>分析</a:t>
            </a:r>
            <a:r>
              <a:rPr lang="ja-JP" altLang="en-US" sz="1800" dirty="0"/>
              <a:t>　　　　　　　　　　　　　		</a:t>
            </a:r>
            <a:r>
              <a:rPr lang="ja-JP" altLang="en-US" sz="1800" dirty="0" smtClean="0"/>
              <a:t>等々</a:t>
            </a:r>
            <a:endParaRPr lang="en-US" altLang="ja-JP" sz="1800" dirty="0" smtClean="0"/>
          </a:p>
          <a:p>
            <a:pPr lvl="1"/>
            <a:endParaRPr lang="ja-JP" altLang="en-US" sz="1800" dirty="0"/>
          </a:p>
          <a:p>
            <a:r>
              <a:rPr lang="ja-JP" altLang="en-US" sz="2800" dirty="0" smtClean="0"/>
              <a:t>心理科学統計</a:t>
            </a:r>
            <a:r>
              <a:rPr lang="en-US" altLang="ja-JP" sz="2800" dirty="0" smtClean="0"/>
              <a:t>IV</a:t>
            </a:r>
            <a:r>
              <a:rPr lang="ja-JP" altLang="en-US" sz="2800" dirty="0" smtClean="0"/>
              <a:t>では</a:t>
            </a:r>
            <a:r>
              <a:rPr lang="ja-JP" altLang="en-US" sz="2800" dirty="0"/>
              <a:t>多変量解析を扱う</a:t>
            </a:r>
          </a:p>
          <a:p>
            <a:pPr lvl="1"/>
            <a:r>
              <a:rPr lang="ja-JP" altLang="en-US" sz="2400" dirty="0"/>
              <a:t>回帰分析，因子分析，クラスター</a:t>
            </a:r>
            <a:r>
              <a:rPr lang="ja-JP" altLang="en-US" sz="2400" dirty="0" smtClean="0"/>
              <a:t>分析，構造方程式モデリング</a:t>
            </a:r>
            <a:r>
              <a:rPr lang="en-US" altLang="ja-JP" sz="2400" dirty="0" smtClean="0"/>
              <a:t>…</a:t>
            </a:r>
            <a:endParaRPr lang="en-US" altLang="ja-JP" sz="2400" dirty="0"/>
          </a:p>
        </p:txBody>
      </p:sp>
    </p:spTree>
    <p:extLst>
      <p:ext uri="{BB962C8B-B14F-4D97-AF65-F5344CB8AC3E}">
        <p14:creationId xmlns:p14="http://schemas.microsoft.com/office/powerpoint/2010/main" val="40039817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HAD</a:t>
            </a:r>
            <a:r>
              <a:rPr lang="ja-JP" altLang="en-US" dirty="0" smtClean="0"/>
              <a:t>の便利機能</a:t>
            </a:r>
            <a:endParaRPr kumimoji="1" lang="ja-JP" altLang="en-US" dirty="0"/>
          </a:p>
        </p:txBody>
      </p:sp>
      <p:sp>
        <p:nvSpPr>
          <p:cNvPr id="3" name="コンテンツ プレースホルダー 2"/>
          <p:cNvSpPr>
            <a:spLocks noGrp="1"/>
          </p:cNvSpPr>
          <p:nvPr>
            <p:ph idx="1"/>
          </p:nvPr>
        </p:nvSpPr>
        <p:spPr>
          <a:xfrm>
            <a:off x="457200" y="1600200"/>
            <a:ext cx="6203032" cy="4876800"/>
          </a:xfrm>
        </p:spPr>
        <p:txBody>
          <a:bodyPr/>
          <a:lstStyle/>
          <a:p>
            <a:r>
              <a:rPr kumimoji="1" lang="ja-JP" altLang="en-US" dirty="0" smtClean="0"/>
              <a:t>分析アウトプットシート右上の「分析コード</a:t>
            </a:r>
            <a:r>
              <a:rPr kumimoji="1" lang="en-US" altLang="ja-JP" dirty="0" smtClean="0"/>
              <a:t>:</a:t>
            </a:r>
            <a:r>
              <a:rPr kumimoji="1" lang="ja-JP" altLang="en-US" dirty="0" smtClean="0"/>
              <a:t>」横の</a:t>
            </a:r>
            <a:r>
              <a:rPr kumimoji="1" lang="en-US" altLang="ja-JP" dirty="0" smtClean="0"/>
              <a:t>M</a:t>
            </a:r>
            <a:r>
              <a:rPr kumimoji="1" lang="ja-JP" altLang="en-US" dirty="0" smtClean="0"/>
              <a:t>列部分を右クリックすると右図のようなメニューが表示される</a:t>
            </a:r>
            <a:endParaRPr kumimoji="1" lang="en-US" altLang="ja-JP" dirty="0" smtClean="0"/>
          </a:p>
          <a:p>
            <a:pPr lvl="1"/>
            <a:r>
              <a:rPr kumimoji="1" lang="ja-JP" altLang="en-US" dirty="0" smtClean="0"/>
              <a:t>「分析コードを実行」を選択すると，同じ分析が再現される</a:t>
            </a:r>
            <a:endParaRPr kumimoji="1" lang="en-US" altLang="ja-JP" dirty="0" smtClean="0"/>
          </a:p>
          <a:p>
            <a:pPr lvl="1"/>
            <a:r>
              <a:rPr kumimoji="1" lang="ja-JP" altLang="en-US" dirty="0" smtClean="0"/>
              <a:t>「分析コードを</a:t>
            </a:r>
            <a:r>
              <a:rPr kumimoji="1" lang="en-US" altLang="ja-JP" dirty="0" smtClean="0"/>
              <a:t>HAD</a:t>
            </a:r>
            <a:r>
              <a:rPr kumimoji="1" lang="ja-JP" altLang="en-US" dirty="0" smtClean="0"/>
              <a:t>に反映」を選択すると，モデリングシートが同じ分析ができる状態になる</a:t>
            </a:r>
            <a:endParaRPr kumimoji="1" lang="ja-JP" altLang="en-US" dirty="0"/>
          </a:p>
        </p:txBody>
      </p:sp>
      <p:pic>
        <p:nvPicPr>
          <p:cNvPr id="5" name="図 4"/>
          <p:cNvPicPr>
            <a:picLocks noChangeAspect="1"/>
          </p:cNvPicPr>
          <p:nvPr/>
        </p:nvPicPr>
        <p:blipFill>
          <a:blip r:embed="rId2"/>
          <a:stretch>
            <a:fillRect/>
          </a:stretch>
        </p:blipFill>
        <p:spPr>
          <a:xfrm>
            <a:off x="6804248" y="1700808"/>
            <a:ext cx="2232247" cy="5014695"/>
          </a:xfrm>
          <a:prstGeom prst="rect">
            <a:avLst/>
          </a:prstGeom>
        </p:spPr>
      </p:pic>
      <p:pic>
        <p:nvPicPr>
          <p:cNvPr id="4" name="図 3"/>
          <p:cNvPicPr>
            <a:picLocks noChangeAspect="1"/>
          </p:cNvPicPr>
          <p:nvPr/>
        </p:nvPicPr>
        <p:blipFill>
          <a:blip r:embed="rId3"/>
          <a:stretch>
            <a:fillRect/>
          </a:stretch>
        </p:blipFill>
        <p:spPr>
          <a:xfrm>
            <a:off x="6660232" y="623938"/>
            <a:ext cx="2238095" cy="809524"/>
          </a:xfrm>
          <a:prstGeom prst="rect">
            <a:avLst/>
          </a:prstGeom>
        </p:spPr>
      </p:pic>
      <p:sp>
        <p:nvSpPr>
          <p:cNvPr id="6" name="角丸四角形 5"/>
          <p:cNvSpPr/>
          <p:nvPr/>
        </p:nvSpPr>
        <p:spPr>
          <a:xfrm>
            <a:off x="7380312" y="1107034"/>
            <a:ext cx="792088" cy="305742"/>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7" name="下矢印 6"/>
          <p:cNvSpPr/>
          <p:nvPr/>
        </p:nvSpPr>
        <p:spPr>
          <a:xfrm rot="6893712">
            <a:off x="8223238" y="1271972"/>
            <a:ext cx="43204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7515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ja-JP" altLang="en-US" dirty="0" smtClean="0"/>
              <a:t>合成変数の作成</a:t>
            </a:r>
          </a:p>
        </p:txBody>
      </p:sp>
      <p:sp>
        <p:nvSpPr>
          <p:cNvPr id="26627" name="Rectangle 3"/>
          <p:cNvSpPr>
            <a:spLocks noGrp="1" noChangeArrowheads="1"/>
          </p:cNvSpPr>
          <p:nvPr>
            <p:ph idx="1"/>
          </p:nvPr>
        </p:nvSpPr>
        <p:spPr/>
        <p:txBody>
          <a:bodyPr/>
          <a:lstStyle/>
          <a:p>
            <a:r>
              <a:rPr lang="ja-JP" altLang="en-US" dirty="0" smtClean="0"/>
              <a:t>個人の性格や態度，感情状態などを測定する「尺度」はたいてい複数項目から構成されている．これらをひとまとめにした変数を作成し，分析に用いる</a:t>
            </a:r>
          </a:p>
          <a:p>
            <a:r>
              <a:rPr lang="ja-JP" altLang="en-US" dirty="0" smtClean="0"/>
              <a:t>ここでは，孤独感を構成する全</a:t>
            </a:r>
            <a:r>
              <a:rPr lang="en-US" altLang="ja-JP" dirty="0" smtClean="0"/>
              <a:t>20</a:t>
            </a:r>
            <a:r>
              <a:rPr lang="ja-JP" altLang="en-US" dirty="0" smtClean="0"/>
              <a:t>項目の情報を含めた，総合的な孤独感をあらわす新しい変数を作成してみる</a:t>
            </a:r>
          </a:p>
          <a:p>
            <a:r>
              <a:rPr lang="ja-JP" altLang="en-US" dirty="0"/>
              <a:t>このような変数のことをよく「合成変数」と</a:t>
            </a:r>
            <a:r>
              <a:rPr lang="ja-JP" altLang="en-US" dirty="0" smtClean="0"/>
              <a:t>よぶ</a:t>
            </a:r>
            <a:endParaRPr lang="en-US" altLang="ja-JP" dirty="0" smtClean="0"/>
          </a:p>
          <a:p>
            <a:r>
              <a:rPr lang="ja-JP" altLang="en-US" dirty="0" smtClean="0"/>
              <a:t>合成変数の作成方法（つまり複数項目の回答のまとめ方）はいろいろあるが，どの項目も同じ「重み」を持っていると見なして，得点が高ければ高いほど「総合的に見て孤独だと感じている程度が高い」ことを示す指標を作成するのがもっとも単純だろう</a:t>
            </a:r>
          </a:p>
        </p:txBody>
      </p:sp>
    </p:spTree>
    <p:extLst>
      <p:ext uri="{BB962C8B-B14F-4D97-AF65-F5344CB8AC3E}">
        <p14:creationId xmlns:p14="http://schemas.microsoft.com/office/powerpoint/2010/main" val="126783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合成変数の作成に際する注意点</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「後で合成するつもり」の尺度項目をすべて用いてよいか？</a:t>
            </a:r>
            <a:endParaRPr kumimoji="1" lang="en-US" altLang="ja-JP" dirty="0" smtClean="0"/>
          </a:p>
          <a:p>
            <a:pPr lvl="1"/>
            <a:r>
              <a:rPr kumimoji="1" lang="ja-JP" altLang="en-US" dirty="0" smtClean="0"/>
              <a:t>信頼性係数（</a:t>
            </a:r>
            <a:r>
              <a:rPr kumimoji="1" lang="en-US" altLang="ja-JP" dirty="0" smtClean="0"/>
              <a:t>Cronbach</a:t>
            </a:r>
            <a:r>
              <a:rPr kumimoji="1" lang="ja-JP" altLang="en-US" dirty="0" smtClean="0"/>
              <a:t>の</a:t>
            </a:r>
            <a:r>
              <a:rPr kumimoji="1" lang="en-US" altLang="ja-JP" dirty="0" smtClean="0"/>
              <a:t>α</a:t>
            </a:r>
            <a:r>
              <a:rPr kumimoji="1" lang="ja-JP" altLang="en-US" dirty="0" smtClean="0"/>
              <a:t>係数）を算出して内的一貫性を調べる</a:t>
            </a:r>
            <a:endParaRPr kumimoji="1" lang="en-US" altLang="ja-JP" dirty="0" smtClean="0"/>
          </a:p>
          <a:p>
            <a:pPr lvl="1"/>
            <a:r>
              <a:rPr kumimoji="1" lang="ja-JP" altLang="en-US" dirty="0" smtClean="0"/>
              <a:t>「つもり」の項目をすべて「使用変数」に入れて「変数情報」→「項目分析（</a:t>
            </a:r>
            <a:r>
              <a:rPr kumimoji="1" lang="en-US" altLang="ja-JP" dirty="0" smtClean="0"/>
              <a:t>α</a:t>
            </a:r>
            <a:r>
              <a:rPr kumimoji="1" lang="ja-JP" altLang="en-US" dirty="0" smtClean="0"/>
              <a:t>係数）」</a:t>
            </a:r>
            <a:endParaRPr kumimoji="1" lang="en-US" altLang="ja-JP" dirty="0" smtClean="0"/>
          </a:p>
          <a:p>
            <a:pPr lvl="3"/>
            <a:endParaRPr kumimoji="1" lang="en-US" altLang="ja-JP" dirty="0" smtClean="0"/>
          </a:p>
          <a:p>
            <a:r>
              <a:rPr lang="ja-JP" altLang="en-US" dirty="0"/>
              <a:t>合計や平均を用いるのでよいか？</a:t>
            </a:r>
            <a:endParaRPr lang="en-US" altLang="ja-JP" dirty="0"/>
          </a:p>
          <a:p>
            <a:pPr lvl="1"/>
            <a:r>
              <a:rPr lang="ja-JP" altLang="en-US" dirty="0"/>
              <a:t>選択肢の設定によって数値の意味が変わると解釈しにくい時があるかもしれない</a:t>
            </a:r>
            <a:endParaRPr lang="en-US" altLang="ja-JP" dirty="0"/>
          </a:p>
          <a:p>
            <a:pPr lvl="2"/>
            <a:endParaRPr kumimoji="1" lang="en-US" altLang="ja-JP" dirty="0" smtClean="0"/>
          </a:p>
          <a:p>
            <a:r>
              <a:rPr kumimoji="1" lang="ja-JP" altLang="en-US" dirty="0" smtClean="0"/>
              <a:t>全尺度項目に同じ「重み」があると見なしてよいか？</a:t>
            </a:r>
            <a:endParaRPr kumimoji="1" lang="en-US" altLang="ja-JP" dirty="0" smtClean="0"/>
          </a:p>
          <a:p>
            <a:pPr lvl="1"/>
            <a:r>
              <a:rPr kumimoji="1" lang="ja-JP" altLang="en-US" dirty="0" smtClean="0"/>
              <a:t>項目によって違う可能性は大いにある</a:t>
            </a:r>
            <a:endParaRPr kumimoji="1" lang="en-US" altLang="ja-JP" dirty="0" smtClean="0"/>
          </a:p>
          <a:p>
            <a:pPr lvl="1"/>
            <a:r>
              <a:rPr kumimoji="1" lang="ja-JP" altLang="en-US" dirty="0" smtClean="0"/>
              <a:t>ただしそれを判断するためには多変量解析（例えば，因子分析）が必要なのでここでは省略</a:t>
            </a:r>
            <a:endParaRPr kumimoji="1" lang="en-US" altLang="ja-JP" dirty="0" smtClean="0"/>
          </a:p>
          <a:p>
            <a:pPr lvl="1"/>
            <a:r>
              <a:rPr kumimoji="1" lang="ja-JP" altLang="en-US" dirty="0" smtClean="0"/>
              <a:t>困ったら先達（原著や同じ尺度を用いた先行研究）を参考にする</a:t>
            </a:r>
            <a:endParaRPr kumimoji="1" lang="en-US" altLang="ja-JP" dirty="0" smtClean="0"/>
          </a:p>
        </p:txBody>
      </p:sp>
    </p:spTree>
    <p:extLst>
      <p:ext uri="{BB962C8B-B14F-4D97-AF65-F5344CB8AC3E}">
        <p14:creationId xmlns:p14="http://schemas.microsoft.com/office/powerpoint/2010/main" val="42370472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合成変数の作成に際する注意点</a:t>
            </a:r>
            <a:endParaRPr kumimoji="1" lang="ja-JP" altLang="en-US" dirty="0"/>
          </a:p>
        </p:txBody>
      </p:sp>
      <p:sp>
        <p:nvSpPr>
          <p:cNvPr id="3" name="コンテンツ プレースホルダー 2"/>
          <p:cNvSpPr>
            <a:spLocks noGrp="1"/>
          </p:cNvSpPr>
          <p:nvPr>
            <p:ph idx="1"/>
          </p:nvPr>
        </p:nvSpPr>
        <p:spPr>
          <a:xfrm>
            <a:off x="457200" y="1600200"/>
            <a:ext cx="3250704" cy="4876800"/>
          </a:xfrm>
        </p:spPr>
        <p:txBody>
          <a:bodyPr>
            <a:normAutofit/>
          </a:bodyPr>
          <a:lstStyle/>
          <a:p>
            <a:r>
              <a:rPr kumimoji="1" lang="ja-JP" altLang="en-US" sz="2000" dirty="0" smtClean="0"/>
              <a:t>「後で合成するつもり」の尺度項目をすべて用いてよいか？</a:t>
            </a:r>
            <a:endParaRPr kumimoji="1" lang="en-US" altLang="ja-JP" sz="2000" dirty="0" smtClean="0"/>
          </a:p>
          <a:p>
            <a:pPr lvl="1"/>
            <a:r>
              <a:rPr kumimoji="1" lang="ja-JP" altLang="en-US" sz="1800" dirty="0" smtClean="0"/>
              <a:t>信頼性係数（</a:t>
            </a:r>
            <a:r>
              <a:rPr kumimoji="1" lang="en-US" altLang="ja-JP" sz="1800" dirty="0" smtClean="0"/>
              <a:t>Cronbach</a:t>
            </a:r>
            <a:r>
              <a:rPr kumimoji="1" lang="ja-JP" altLang="en-US" sz="1800" dirty="0" smtClean="0"/>
              <a:t>の</a:t>
            </a:r>
            <a:r>
              <a:rPr kumimoji="1" lang="en-US" altLang="ja-JP" sz="1800" dirty="0" smtClean="0"/>
              <a:t>α</a:t>
            </a:r>
            <a:r>
              <a:rPr kumimoji="1" lang="ja-JP" altLang="en-US" sz="1800" dirty="0" smtClean="0"/>
              <a:t>係数）を算出して内的一貫性を調べる</a:t>
            </a:r>
            <a:endParaRPr kumimoji="1" lang="en-US" altLang="ja-JP" sz="1800" dirty="0" smtClean="0"/>
          </a:p>
          <a:p>
            <a:pPr lvl="1"/>
            <a:r>
              <a:rPr kumimoji="1" lang="ja-JP" altLang="en-US" sz="1800" dirty="0" smtClean="0"/>
              <a:t>「つもり」の項目を「使用変数」に入れて「変数情報」→「項目分析（</a:t>
            </a:r>
            <a:r>
              <a:rPr kumimoji="1" lang="en-US" altLang="ja-JP" sz="1800" dirty="0" smtClean="0"/>
              <a:t>α</a:t>
            </a:r>
            <a:r>
              <a:rPr kumimoji="1" lang="ja-JP" altLang="en-US" sz="1800" dirty="0" smtClean="0"/>
              <a:t>係数）」</a:t>
            </a:r>
            <a:endParaRPr kumimoji="1" lang="en-US" altLang="ja-JP" sz="1800" dirty="0" smtClean="0"/>
          </a:p>
          <a:p>
            <a:pPr lvl="1"/>
            <a:r>
              <a:rPr kumimoji="1" lang="en-US" altLang="ja-JP" sz="1800" dirty="0" smtClean="0"/>
              <a:t>α</a:t>
            </a:r>
            <a:r>
              <a:rPr kumimoji="1" lang="ja-JP" altLang="en-US" sz="1800" dirty="0" smtClean="0"/>
              <a:t>係数が</a:t>
            </a:r>
            <a:r>
              <a:rPr kumimoji="1" lang="en-US" altLang="ja-JP" sz="1800" dirty="0" smtClean="0"/>
              <a:t>1</a:t>
            </a:r>
            <a:r>
              <a:rPr kumimoji="1" lang="ja-JP" altLang="en-US" sz="1800" dirty="0" smtClean="0"/>
              <a:t>に近いほど「内的一貫性が高い</a:t>
            </a:r>
            <a:endParaRPr kumimoji="1" lang="en-US" altLang="ja-JP" sz="1800" dirty="0" smtClean="0"/>
          </a:p>
          <a:p>
            <a:pPr lvl="1"/>
            <a:endParaRPr lang="en-US" altLang="ja-JP" sz="1800" b="1" dirty="0" smtClean="0"/>
          </a:p>
          <a:p>
            <a:pPr lvl="1"/>
            <a:r>
              <a:rPr lang="ja-JP" altLang="en-US" sz="1800" b="1" dirty="0" smtClean="0"/>
              <a:t>逆転</a:t>
            </a:r>
            <a:r>
              <a:rPr lang="ja-JP" altLang="en-US" sz="1800" b="1" dirty="0"/>
              <a:t>項目が含まれている場合は「逆転後の</a:t>
            </a:r>
            <a:r>
              <a:rPr lang="en-US" altLang="ja-JP" sz="1800" b="1" dirty="0"/>
              <a:t>α</a:t>
            </a:r>
            <a:r>
              <a:rPr lang="ja-JP" altLang="en-US" sz="1800" b="1" dirty="0"/>
              <a:t>」</a:t>
            </a:r>
            <a:r>
              <a:rPr lang="ja-JP" altLang="en-US" sz="1800" b="1" dirty="0" smtClean="0"/>
              <a:t>を確認→</a:t>
            </a:r>
            <a:r>
              <a:rPr lang="en-US" altLang="ja-JP" sz="1800" b="1" dirty="0" smtClean="0"/>
              <a:t>0.90</a:t>
            </a:r>
            <a:r>
              <a:rPr lang="ja-JP" altLang="en-US" sz="1800" b="1" dirty="0" err="1" smtClean="0"/>
              <a:t>なので</a:t>
            </a:r>
            <a:r>
              <a:rPr lang="ja-JP" altLang="en-US" sz="1800" b="1" dirty="0" smtClean="0"/>
              <a:t>十分</a:t>
            </a:r>
            <a:endParaRPr lang="en-US" altLang="ja-JP" sz="1800" b="1" dirty="0"/>
          </a:p>
          <a:p>
            <a:pPr marL="274320" lvl="1" indent="0">
              <a:buNone/>
            </a:pPr>
            <a:endParaRPr kumimoji="1" lang="en-US" altLang="ja-JP" sz="1800" dirty="0" smtClean="0"/>
          </a:p>
        </p:txBody>
      </p:sp>
      <p:pic>
        <p:nvPicPr>
          <p:cNvPr id="4" name="図 3"/>
          <p:cNvPicPr>
            <a:picLocks noChangeAspect="1"/>
          </p:cNvPicPr>
          <p:nvPr/>
        </p:nvPicPr>
        <p:blipFill>
          <a:blip r:embed="rId2"/>
          <a:stretch>
            <a:fillRect/>
          </a:stretch>
        </p:blipFill>
        <p:spPr>
          <a:xfrm>
            <a:off x="3779912" y="1700808"/>
            <a:ext cx="5099747" cy="4275421"/>
          </a:xfrm>
          <a:prstGeom prst="rect">
            <a:avLst/>
          </a:prstGeom>
        </p:spPr>
      </p:pic>
      <p:sp>
        <p:nvSpPr>
          <p:cNvPr id="6" name="正方形/長方形 5"/>
          <p:cNvSpPr/>
          <p:nvPr/>
        </p:nvSpPr>
        <p:spPr>
          <a:xfrm>
            <a:off x="4139952" y="5589240"/>
            <a:ext cx="468052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28896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合成変数の作成に際する注意点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合計や平均を用いるのでよいか？</a:t>
            </a:r>
            <a:endParaRPr kumimoji="1" lang="en-US" altLang="ja-JP" dirty="0" smtClean="0"/>
          </a:p>
          <a:p>
            <a:pPr lvl="1"/>
            <a:r>
              <a:rPr kumimoji="1" lang="ja-JP" altLang="en-US" dirty="0" smtClean="0"/>
              <a:t>選択肢の設定によって数値の意味が変わると解釈しにくい時があるかもしれない</a:t>
            </a:r>
            <a:endParaRPr kumimoji="1" lang="en-US" altLang="ja-JP" dirty="0" smtClean="0"/>
          </a:p>
          <a:p>
            <a:pPr lvl="1"/>
            <a:r>
              <a:rPr kumimoji="1" lang="ja-JP" altLang="en-US" dirty="0" smtClean="0"/>
              <a:t>例えば</a:t>
            </a:r>
            <a:r>
              <a:rPr kumimoji="1" lang="en-US" altLang="ja-JP" dirty="0" smtClean="0"/>
              <a:t>4</a:t>
            </a:r>
            <a:r>
              <a:rPr kumimoji="1" lang="ja-JP" altLang="en-US" dirty="0" smtClean="0"/>
              <a:t>件法の</a:t>
            </a:r>
            <a:r>
              <a:rPr kumimoji="1" lang="en-US" altLang="ja-JP" dirty="0" smtClean="0"/>
              <a:t>4</a:t>
            </a:r>
            <a:r>
              <a:rPr kumimoji="1" lang="ja-JP" altLang="en-US" dirty="0" smtClean="0"/>
              <a:t>と</a:t>
            </a:r>
            <a:r>
              <a:rPr kumimoji="1" lang="en-US" altLang="ja-JP" dirty="0" smtClean="0"/>
              <a:t>7</a:t>
            </a:r>
            <a:r>
              <a:rPr kumimoji="1" lang="ja-JP" altLang="en-US" dirty="0" smtClean="0"/>
              <a:t>件法の</a:t>
            </a:r>
            <a:r>
              <a:rPr kumimoji="1" lang="en-US" altLang="ja-JP" dirty="0" smtClean="0"/>
              <a:t>7</a:t>
            </a:r>
            <a:r>
              <a:rPr kumimoji="1" lang="ja-JP" altLang="en-US" dirty="0" smtClean="0"/>
              <a:t>と</a:t>
            </a:r>
            <a:r>
              <a:rPr kumimoji="1" lang="en-US" altLang="ja-JP" dirty="0" smtClean="0"/>
              <a:t>0-100</a:t>
            </a:r>
            <a:r>
              <a:rPr kumimoji="1" lang="ja-JP" altLang="en-US" dirty="0" smtClean="0"/>
              <a:t>の</a:t>
            </a:r>
            <a:r>
              <a:rPr kumimoji="1" lang="en-US" altLang="ja-JP" dirty="0" smtClean="0"/>
              <a:t>7</a:t>
            </a:r>
            <a:r>
              <a:rPr kumimoji="1" lang="ja-JP" altLang="en-US" dirty="0" smtClean="0"/>
              <a:t>はまったく意味が異なる</a:t>
            </a:r>
            <a:endParaRPr kumimoji="1" lang="en-US" altLang="ja-JP" dirty="0" smtClean="0"/>
          </a:p>
          <a:p>
            <a:pPr lvl="1"/>
            <a:r>
              <a:rPr kumimoji="1" lang="ja-JP" altLang="en-US" dirty="0" smtClean="0"/>
              <a:t>すべてを</a:t>
            </a:r>
            <a:r>
              <a:rPr kumimoji="1" lang="en-US" altLang="ja-JP" dirty="0" smtClean="0"/>
              <a:t>0</a:t>
            </a:r>
            <a:r>
              <a:rPr kumimoji="1" lang="ja-JP" altLang="en-US" dirty="0" smtClean="0"/>
              <a:t>～</a:t>
            </a:r>
            <a:r>
              <a:rPr kumimoji="1" lang="en-US" altLang="ja-JP" dirty="0" smtClean="0"/>
              <a:t>1</a:t>
            </a:r>
            <a:r>
              <a:rPr kumimoji="1" lang="ja-JP" altLang="en-US" dirty="0" smtClean="0"/>
              <a:t>などに換算してしまうのも「あり」</a:t>
            </a:r>
            <a:endParaRPr kumimoji="1" lang="en-US" altLang="ja-JP" dirty="0" smtClean="0"/>
          </a:p>
          <a:p>
            <a:pPr lvl="1"/>
            <a:endParaRPr kumimoji="1" lang="en-US" altLang="ja-JP" dirty="0" smtClean="0"/>
          </a:p>
          <a:p>
            <a:pPr lvl="1"/>
            <a:r>
              <a:rPr kumimoji="1" lang="ja-JP" altLang="en-US" dirty="0" smtClean="0"/>
              <a:t>だが，心理学では一つの研究の中で多種多様な選択肢の設定を使い分けることがあまりないので，たいてい平均か合計が使われることが多いようである</a:t>
            </a:r>
            <a:endParaRPr kumimoji="1" lang="en-US" altLang="ja-JP" dirty="0" smtClean="0"/>
          </a:p>
          <a:p>
            <a:pPr lvl="1"/>
            <a:r>
              <a:rPr kumimoji="1" lang="ja-JP" altLang="en-US" dirty="0" smtClean="0"/>
              <a:t>平均の方が元々の回答形式と一致するので直感的に理解しやすいだろう</a:t>
            </a:r>
            <a:endParaRPr kumimoji="1" lang="en-US" altLang="ja-JP" dirty="0" smtClean="0"/>
          </a:p>
        </p:txBody>
      </p:sp>
    </p:spTree>
    <p:extLst>
      <p:ext uri="{BB962C8B-B14F-4D97-AF65-F5344CB8AC3E}">
        <p14:creationId xmlns:p14="http://schemas.microsoft.com/office/powerpoint/2010/main" val="25475403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ja-JP" altLang="en-US" smtClean="0"/>
              <a:t>逆転項目への回答は</a:t>
            </a:r>
            <a:r>
              <a:rPr lang="en-US" altLang="ja-JP" smtClean="0"/>
              <a:t>…</a:t>
            </a:r>
          </a:p>
        </p:txBody>
      </p:sp>
      <p:sp>
        <p:nvSpPr>
          <p:cNvPr id="27651" name="Rectangle 3"/>
          <p:cNvSpPr>
            <a:spLocks noGrp="1" noChangeArrowheads="1"/>
          </p:cNvSpPr>
          <p:nvPr>
            <p:ph idx="1"/>
          </p:nvPr>
        </p:nvSpPr>
        <p:spPr/>
        <p:txBody>
          <a:bodyPr/>
          <a:lstStyle/>
          <a:p>
            <a:r>
              <a:rPr lang="ja-JP" altLang="en-US" dirty="0" smtClean="0"/>
              <a:t>孤独感尺度の</a:t>
            </a:r>
            <a:r>
              <a:rPr lang="ja-JP" altLang="en-US" dirty="0"/>
              <a:t>「周囲と調子よくいっている」</a:t>
            </a:r>
            <a:r>
              <a:rPr lang="ja-JP" altLang="en-US" dirty="0" smtClean="0"/>
              <a:t>は</a:t>
            </a:r>
            <a:r>
              <a:rPr lang="en-US" altLang="ja-JP" dirty="0" smtClean="0"/>
              <a:t>…</a:t>
            </a:r>
          </a:p>
          <a:p>
            <a:pPr lvl="1"/>
            <a:r>
              <a:rPr lang="ja-JP" altLang="en-US" dirty="0" smtClean="0"/>
              <a:t>回答した数値が大きいほど，孤独感は「低い」はず</a:t>
            </a:r>
          </a:p>
          <a:p>
            <a:pPr lvl="1"/>
            <a:r>
              <a:rPr lang="ja-JP" altLang="en-US" dirty="0" smtClean="0"/>
              <a:t>そのまま入力したら，他の項目と方向が反対になってしまう「逆転項目」である</a:t>
            </a:r>
            <a:endParaRPr lang="en-US" altLang="ja-JP" dirty="0" smtClean="0"/>
          </a:p>
          <a:p>
            <a:pPr lvl="1"/>
            <a:r>
              <a:rPr lang="ja-JP" altLang="en-US" dirty="0" smtClean="0"/>
              <a:t>「イエス・テンデンシー」（なんでも「はい」と答えてしまいやすい傾向）を排除するため，尺度にはよくこうした「逆転項目」が敢えて含められていることが多い（一種の「努力の最小限化」防御策）</a:t>
            </a:r>
          </a:p>
          <a:p>
            <a:endParaRPr lang="ja-JP" altLang="en-US" dirty="0" smtClean="0"/>
          </a:p>
        </p:txBody>
      </p:sp>
      <p:graphicFrame>
        <p:nvGraphicFramePr>
          <p:cNvPr id="4" name="表 3"/>
          <p:cNvGraphicFramePr>
            <a:graphicFrameLocks noGrp="1"/>
          </p:cNvGraphicFramePr>
          <p:nvPr>
            <p:extLst/>
          </p:nvPr>
        </p:nvGraphicFramePr>
        <p:xfrm>
          <a:off x="372641" y="4581128"/>
          <a:ext cx="8280920" cy="1826332"/>
        </p:xfrm>
        <a:graphic>
          <a:graphicData uri="http://schemas.openxmlformats.org/drawingml/2006/table">
            <a:tbl>
              <a:tblPr firstRow="1" bandRow="1">
                <a:tableStyleId>{5C22544A-7EE6-4342-B048-85BDC9FD1C3A}</a:tableStyleId>
              </a:tblPr>
              <a:tblGrid>
                <a:gridCol w="2592288">
                  <a:extLst>
                    <a:ext uri="{9D8B030D-6E8A-4147-A177-3AD203B41FA5}">
                      <a16:colId xmlns:a16="http://schemas.microsoft.com/office/drawing/2014/main" val="20000"/>
                    </a:ext>
                  </a:extLst>
                </a:gridCol>
                <a:gridCol w="1422158">
                  <a:extLst>
                    <a:ext uri="{9D8B030D-6E8A-4147-A177-3AD203B41FA5}">
                      <a16:colId xmlns:a16="http://schemas.microsoft.com/office/drawing/2014/main" val="20001"/>
                    </a:ext>
                  </a:extLst>
                </a:gridCol>
                <a:gridCol w="1422158">
                  <a:extLst>
                    <a:ext uri="{9D8B030D-6E8A-4147-A177-3AD203B41FA5}">
                      <a16:colId xmlns:a16="http://schemas.microsoft.com/office/drawing/2014/main" val="20002"/>
                    </a:ext>
                  </a:extLst>
                </a:gridCol>
                <a:gridCol w="1422158">
                  <a:extLst>
                    <a:ext uri="{9D8B030D-6E8A-4147-A177-3AD203B41FA5}">
                      <a16:colId xmlns:a16="http://schemas.microsoft.com/office/drawing/2014/main" val="20003"/>
                    </a:ext>
                  </a:extLst>
                </a:gridCol>
                <a:gridCol w="1422158">
                  <a:extLst>
                    <a:ext uri="{9D8B030D-6E8A-4147-A177-3AD203B41FA5}">
                      <a16:colId xmlns:a16="http://schemas.microsoft.com/office/drawing/2014/main" val="20004"/>
                    </a:ext>
                  </a:extLst>
                </a:gridCol>
              </a:tblGrid>
              <a:tr h="455966">
                <a:tc>
                  <a:txBody>
                    <a:bodyPr/>
                    <a:lstStyle/>
                    <a:p>
                      <a:pPr algn="ctr"/>
                      <a:endParaRPr lang="ja-JP" altLang="en-US" sz="2000" dirty="0"/>
                    </a:p>
                  </a:txBody>
                  <a:tcPr anchor="ctr"/>
                </a:tc>
                <a:tc>
                  <a:txBody>
                    <a:bodyPr/>
                    <a:lstStyle/>
                    <a:p>
                      <a:pPr algn="ctr"/>
                      <a:r>
                        <a:rPr kumimoji="1" lang="ja-JP" altLang="en-US" sz="1200" dirty="0" smtClean="0"/>
                        <a:t>けっして感じない</a:t>
                      </a:r>
                      <a:endParaRPr kumimoji="1" lang="ja-JP" altLang="en-US" sz="1200" dirty="0"/>
                    </a:p>
                  </a:txBody>
                  <a:tcPr anchor="ctr"/>
                </a:tc>
                <a:tc>
                  <a:txBody>
                    <a:bodyPr/>
                    <a:lstStyle/>
                    <a:p>
                      <a:pPr algn="ctr"/>
                      <a:r>
                        <a:rPr kumimoji="1" lang="ja-JP" altLang="en-US" sz="1200" dirty="0" smtClean="0"/>
                        <a:t>どちらかといえば</a:t>
                      </a:r>
                      <a:endParaRPr kumimoji="1" lang="en-US" altLang="ja-JP" sz="1200" dirty="0" smtClean="0"/>
                    </a:p>
                    <a:p>
                      <a:pPr algn="ctr"/>
                      <a:r>
                        <a:rPr kumimoji="1" lang="ja-JP" altLang="en-US" sz="1200" dirty="0" smtClean="0"/>
                        <a:t>感じない</a:t>
                      </a:r>
                      <a:endParaRPr kumimoji="1" lang="ja-JP" altLang="en-US" sz="1200" dirty="0"/>
                    </a:p>
                  </a:txBody>
                  <a:tcPr anchor="ctr"/>
                </a:tc>
                <a:tc>
                  <a:txBody>
                    <a:bodyPr/>
                    <a:lstStyle/>
                    <a:p>
                      <a:pPr algn="ctr"/>
                      <a:r>
                        <a:rPr kumimoji="1" lang="ja-JP" altLang="en-US" sz="1200" dirty="0" smtClean="0"/>
                        <a:t>どちらかといえば</a:t>
                      </a:r>
                      <a:endParaRPr kumimoji="1" lang="en-US" altLang="ja-JP" sz="1200" dirty="0" smtClean="0"/>
                    </a:p>
                    <a:p>
                      <a:pPr algn="ctr"/>
                      <a:r>
                        <a:rPr kumimoji="1" lang="ja-JP" altLang="en-US" sz="1200" dirty="0" smtClean="0"/>
                        <a:t>感じる</a:t>
                      </a:r>
                      <a:endParaRPr kumimoji="1" lang="ja-JP" altLang="en-US" sz="1200" dirty="0"/>
                    </a:p>
                  </a:txBody>
                  <a:tcPr anchor="ctr"/>
                </a:tc>
                <a:tc>
                  <a:txBody>
                    <a:bodyPr/>
                    <a:lstStyle/>
                    <a:p>
                      <a:pPr algn="ctr"/>
                      <a:r>
                        <a:rPr kumimoji="1" lang="ja-JP" altLang="en-US" sz="1200" dirty="0" smtClean="0"/>
                        <a:t>たびたび感じる</a:t>
                      </a:r>
                      <a:endParaRPr kumimoji="1" lang="ja-JP" altLang="en-US" sz="1200" dirty="0"/>
                    </a:p>
                  </a:txBody>
                  <a:tcPr anchor="ctr"/>
                </a:tc>
                <a:extLst>
                  <a:ext uri="{0D108BD9-81ED-4DB2-BD59-A6C34878D82A}">
                    <a16:rowId xmlns:a16="http://schemas.microsoft.com/office/drawing/2014/main" val="10000"/>
                  </a:ext>
                </a:extLst>
              </a:tr>
              <a:tr h="455966">
                <a:tc>
                  <a:txBody>
                    <a:bodyPr/>
                    <a:lstStyle/>
                    <a:p>
                      <a:pPr algn="ctr"/>
                      <a:r>
                        <a:rPr kumimoji="1" lang="ja-JP" altLang="en-US" sz="1400" dirty="0" smtClean="0"/>
                        <a:t>私はひとりぼっちではない</a:t>
                      </a:r>
                      <a:endParaRPr kumimoji="1" lang="ja-JP" altLang="en-US" sz="1400" dirty="0"/>
                    </a:p>
                  </a:txBody>
                  <a:tcPr anchor="ctr"/>
                </a:tc>
                <a:tc>
                  <a:txBody>
                    <a:bodyPr/>
                    <a:lstStyle/>
                    <a:p>
                      <a:pPr algn="ctr"/>
                      <a:r>
                        <a:rPr kumimoji="1" lang="en-US" altLang="ja-JP" dirty="0" smtClean="0"/>
                        <a:t>1</a:t>
                      </a:r>
                      <a:endParaRPr kumimoji="1" lang="ja-JP" altLang="en-US" dirty="0"/>
                    </a:p>
                  </a:txBody>
                  <a:tcPr anchor="ctr"/>
                </a:tc>
                <a:tc>
                  <a:txBody>
                    <a:bodyPr/>
                    <a:lstStyle/>
                    <a:p>
                      <a:pPr algn="ctr"/>
                      <a:r>
                        <a:rPr kumimoji="1" lang="en-US" altLang="ja-JP" dirty="0" smtClean="0"/>
                        <a:t>2</a:t>
                      </a:r>
                      <a:endParaRPr kumimoji="1" lang="ja-JP" altLang="en-US" dirty="0"/>
                    </a:p>
                  </a:txBody>
                  <a:tcPr anchor="ctr"/>
                </a:tc>
                <a:tc>
                  <a:txBody>
                    <a:bodyPr/>
                    <a:lstStyle/>
                    <a:p>
                      <a:pPr algn="ctr"/>
                      <a:r>
                        <a:rPr kumimoji="1" lang="en-US" altLang="ja-JP" dirty="0" smtClean="0"/>
                        <a:t>3</a:t>
                      </a:r>
                      <a:endParaRPr kumimoji="1" lang="ja-JP" altLang="en-US" dirty="0"/>
                    </a:p>
                  </a:txBody>
                  <a:tcPr anchor="ctr"/>
                </a:tc>
                <a:tc>
                  <a:txBody>
                    <a:bodyPr/>
                    <a:lstStyle/>
                    <a:p>
                      <a:pPr algn="ctr"/>
                      <a:r>
                        <a:rPr kumimoji="1" lang="en-US" altLang="ja-JP" dirty="0" smtClean="0"/>
                        <a:t>4</a:t>
                      </a:r>
                      <a:endParaRPr kumimoji="1" lang="ja-JP" altLang="en-US" dirty="0"/>
                    </a:p>
                  </a:txBody>
                  <a:tcPr anchor="ctr"/>
                </a:tc>
                <a:extLst>
                  <a:ext uri="{0D108BD9-81ED-4DB2-BD59-A6C34878D82A}">
                    <a16:rowId xmlns:a16="http://schemas.microsoft.com/office/drawing/2014/main" val="10001"/>
                  </a:ext>
                </a:extLst>
              </a:tr>
              <a:tr h="455966">
                <a:tc>
                  <a:txBody>
                    <a:bodyPr/>
                    <a:lstStyle/>
                    <a:p>
                      <a:pPr algn="ctr"/>
                      <a:r>
                        <a:rPr kumimoji="1" lang="ja-JP" altLang="en-US" sz="1400" dirty="0" smtClean="0"/>
                        <a:t>（変換したい値）</a:t>
                      </a:r>
                      <a:endParaRPr kumimoji="1" lang="ja-JP" altLang="en-US" sz="1400" dirty="0"/>
                    </a:p>
                  </a:txBody>
                  <a:tcPr anchor="ctr"/>
                </a:tc>
                <a:tc>
                  <a:txBody>
                    <a:bodyPr/>
                    <a:lstStyle/>
                    <a:p>
                      <a:pPr algn="ctr"/>
                      <a:r>
                        <a:rPr kumimoji="1" lang="en-US" altLang="ja-JP" sz="2400" b="1" dirty="0" smtClean="0">
                          <a:solidFill>
                            <a:srgbClr val="C00000"/>
                          </a:solidFill>
                        </a:rPr>
                        <a:t>4</a:t>
                      </a:r>
                      <a:endParaRPr kumimoji="1" lang="ja-JP" altLang="en-US" sz="2400" b="1" dirty="0">
                        <a:solidFill>
                          <a:srgbClr val="C00000"/>
                        </a:solidFill>
                      </a:endParaRPr>
                    </a:p>
                  </a:txBody>
                  <a:tcPr anchor="ctr"/>
                </a:tc>
                <a:tc>
                  <a:txBody>
                    <a:bodyPr/>
                    <a:lstStyle/>
                    <a:p>
                      <a:pPr algn="ctr"/>
                      <a:r>
                        <a:rPr kumimoji="1" lang="en-US" altLang="ja-JP" sz="2400" b="1" dirty="0" smtClean="0">
                          <a:solidFill>
                            <a:srgbClr val="C00000"/>
                          </a:solidFill>
                        </a:rPr>
                        <a:t>3</a:t>
                      </a:r>
                      <a:endParaRPr kumimoji="1" lang="ja-JP" altLang="en-US" sz="2400" b="1" dirty="0">
                        <a:solidFill>
                          <a:srgbClr val="C00000"/>
                        </a:solidFill>
                      </a:endParaRPr>
                    </a:p>
                  </a:txBody>
                  <a:tcPr anchor="ctr"/>
                </a:tc>
                <a:tc>
                  <a:txBody>
                    <a:bodyPr/>
                    <a:lstStyle/>
                    <a:p>
                      <a:pPr algn="ctr"/>
                      <a:r>
                        <a:rPr kumimoji="1" lang="en-US" altLang="ja-JP" sz="2400" b="1" dirty="0" smtClean="0">
                          <a:solidFill>
                            <a:srgbClr val="C00000"/>
                          </a:solidFill>
                        </a:rPr>
                        <a:t>2</a:t>
                      </a:r>
                      <a:endParaRPr kumimoji="1" lang="ja-JP" altLang="en-US" sz="2400" b="1" dirty="0">
                        <a:solidFill>
                          <a:srgbClr val="C00000"/>
                        </a:solidFill>
                      </a:endParaRPr>
                    </a:p>
                  </a:txBody>
                  <a:tcPr anchor="ctr"/>
                </a:tc>
                <a:tc>
                  <a:txBody>
                    <a:bodyPr/>
                    <a:lstStyle/>
                    <a:p>
                      <a:pPr algn="ctr"/>
                      <a:r>
                        <a:rPr kumimoji="1" lang="en-US" altLang="ja-JP" sz="2400" b="1" dirty="0" smtClean="0">
                          <a:solidFill>
                            <a:srgbClr val="C00000"/>
                          </a:solidFill>
                        </a:rPr>
                        <a:t>1</a:t>
                      </a:r>
                      <a:endParaRPr kumimoji="1" lang="ja-JP" altLang="en-US" sz="2400" b="1" dirty="0">
                        <a:solidFill>
                          <a:srgbClr val="C00000"/>
                        </a:solidFill>
                      </a:endParaRPr>
                    </a:p>
                  </a:txBody>
                  <a:tcPr anchor="ctr"/>
                </a:tc>
                <a:extLst>
                  <a:ext uri="{0D108BD9-81ED-4DB2-BD59-A6C34878D82A}">
                    <a16:rowId xmlns:a16="http://schemas.microsoft.com/office/drawing/2014/main" val="10002"/>
                  </a:ext>
                </a:extLst>
              </a:tr>
              <a:tr h="455966">
                <a:tc>
                  <a:txBody>
                    <a:bodyPr/>
                    <a:lstStyle/>
                    <a:p>
                      <a:pPr algn="ctr"/>
                      <a:r>
                        <a:rPr kumimoji="1" lang="ja-JP" altLang="en-US" sz="1400" dirty="0" smtClean="0"/>
                        <a:t>変換式</a:t>
                      </a:r>
                      <a:endParaRPr kumimoji="1" lang="ja-JP" altLang="en-US" sz="1400" dirty="0"/>
                    </a:p>
                  </a:txBody>
                  <a:tcPr anchor="ctr"/>
                </a:tc>
                <a:tc gridSpan="4">
                  <a:txBody>
                    <a:bodyPr/>
                    <a:lstStyle/>
                    <a:p>
                      <a:pPr algn="ctr"/>
                      <a:r>
                        <a:rPr kumimoji="1" lang="en-US" altLang="ja-JP" sz="1600" dirty="0" smtClean="0"/>
                        <a:t>(</a:t>
                      </a:r>
                      <a:r>
                        <a:rPr kumimoji="1" lang="ja-JP" altLang="en-US" sz="1600" dirty="0" smtClean="0"/>
                        <a:t>回答が取り得る最大値</a:t>
                      </a:r>
                      <a:r>
                        <a:rPr kumimoji="1" lang="en-US" altLang="ja-JP" sz="1600" dirty="0" smtClean="0"/>
                        <a:t>+1…</a:t>
                      </a:r>
                      <a:r>
                        <a:rPr kumimoji="1" lang="ja-JP" altLang="en-US" sz="1600" dirty="0" smtClean="0"/>
                        <a:t>ここでは</a:t>
                      </a:r>
                      <a:r>
                        <a:rPr kumimoji="1" lang="en-US" altLang="ja-JP" sz="1600" dirty="0" smtClean="0"/>
                        <a:t>5)-</a:t>
                      </a:r>
                      <a:r>
                        <a:rPr kumimoji="1" lang="ja-JP" altLang="en-US" sz="1600" dirty="0" smtClean="0"/>
                        <a:t>回答値</a:t>
                      </a:r>
                      <a:endParaRPr kumimoji="1" lang="ja-JP" altLang="en-US" sz="1600" dirty="0"/>
                    </a:p>
                  </a:txBody>
                  <a:tcPr anchor="ctr"/>
                </a:tc>
                <a:tc hMerge="1">
                  <a:txBody>
                    <a:bodyPr/>
                    <a:lstStyle/>
                    <a:p>
                      <a:pPr algn="ctr"/>
                      <a:endParaRPr kumimoji="1" lang="ja-JP" altLang="en-US" dirty="0"/>
                    </a:p>
                  </a:txBody>
                  <a:tcPr anchor="ctr"/>
                </a:tc>
                <a:tc hMerge="1">
                  <a:txBody>
                    <a:bodyPr/>
                    <a:lstStyle/>
                    <a:p>
                      <a:pPr algn="ctr"/>
                      <a:endParaRPr kumimoji="1" lang="ja-JP" altLang="en-US" dirty="0"/>
                    </a:p>
                  </a:txBody>
                  <a:tcPr anchor="ctr"/>
                </a:tc>
                <a:tc hMerge="1">
                  <a:txBody>
                    <a:bodyPr/>
                    <a:lstStyle/>
                    <a:p>
                      <a:pPr algn="ctr"/>
                      <a:endParaRPr kumimoji="1" lang="ja-JP" altLang="en-US"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6013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ja-JP" altLang="en-US" dirty="0" smtClean="0"/>
              <a:t>孤独感の合計得点を算出する</a:t>
            </a:r>
          </a:p>
        </p:txBody>
      </p:sp>
      <p:sp>
        <p:nvSpPr>
          <p:cNvPr id="28675" name="Rectangle 3"/>
          <p:cNvSpPr>
            <a:spLocks noGrp="1" noChangeArrowheads="1"/>
          </p:cNvSpPr>
          <p:nvPr>
            <p:ph idx="1"/>
          </p:nvPr>
        </p:nvSpPr>
        <p:spPr>
          <a:xfrm>
            <a:off x="457200" y="1600200"/>
            <a:ext cx="8507288" cy="4876800"/>
          </a:xfrm>
        </p:spPr>
        <p:txBody>
          <a:bodyPr>
            <a:normAutofit/>
          </a:bodyPr>
          <a:lstStyle/>
          <a:p>
            <a:pPr>
              <a:lnSpc>
                <a:spcPct val="110000"/>
              </a:lnSpc>
            </a:pPr>
            <a:r>
              <a:rPr lang="ja-JP" altLang="en-US" sz="2000" dirty="0" smtClean="0"/>
              <a:t>孤独感項目のうち逆転項目（ラベルに「逆」をつけてある）を使用変数に投入</a:t>
            </a:r>
            <a:endParaRPr lang="en-US" altLang="ja-JP" sz="2000" dirty="0" smtClean="0"/>
          </a:p>
          <a:p>
            <a:pPr>
              <a:lnSpc>
                <a:spcPct val="110000"/>
              </a:lnSpc>
            </a:pPr>
            <a:r>
              <a:rPr lang="ja-JP" altLang="en-US" sz="2000" dirty="0" smtClean="0"/>
              <a:t>「変数の作成」→「数値変換」→「変数の引き算」で「</a:t>
            </a:r>
            <a:r>
              <a:rPr lang="en-US" altLang="ja-JP" sz="2000" dirty="0" smtClean="0"/>
              <a:t>5-</a:t>
            </a:r>
            <a:r>
              <a:rPr lang="ja-JP" altLang="en-US" sz="2000" dirty="0" smtClean="0"/>
              <a:t>変数」とする</a:t>
            </a:r>
            <a:endParaRPr lang="en-US" altLang="ja-JP" sz="2000" dirty="0" smtClean="0"/>
          </a:p>
          <a:p>
            <a:pPr>
              <a:lnSpc>
                <a:spcPct val="110000"/>
              </a:lnSpc>
            </a:pPr>
            <a:r>
              <a:rPr lang="ja-JP" altLang="en-US" sz="2000" dirty="0" smtClean="0"/>
              <a:t>「</a:t>
            </a:r>
            <a:r>
              <a:rPr lang="en-US" altLang="ja-JP" sz="2000" dirty="0" err="1" smtClean="0"/>
              <a:t>Calc</a:t>
            </a:r>
            <a:r>
              <a:rPr lang="ja-JP" altLang="en-US" sz="2000" dirty="0" smtClean="0"/>
              <a:t>」シートに新しくできた変数（変数名に「</a:t>
            </a:r>
            <a:r>
              <a:rPr lang="en-US" altLang="ja-JP" sz="2000" dirty="0" smtClean="0"/>
              <a:t>_v</a:t>
            </a:r>
            <a:r>
              <a:rPr lang="ja-JP" altLang="en-US" sz="2000" dirty="0" smtClean="0"/>
              <a:t>」が追加されている）が出力される</a:t>
            </a:r>
            <a:endParaRPr lang="en-US" altLang="ja-JP" sz="2000" dirty="0" smtClean="0"/>
          </a:p>
          <a:p>
            <a:pPr>
              <a:lnSpc>
                <a:spcPct val="110000"/>
              </a:lnSpc>
            </a:pPr>
            <a:r>
              <a:rPr lang="ja-JP" altLang="en-US" sz="2000" dirty="0" smtClean="0"/>
              <a:t>選択して右クリック→「変数をデータセットに追加」</a:t>
            </a:r>
            <a:endParaRPr lang="en-US" altLang="ja-JP" sz="2000" dirty="0" smtClean="0"/>
          </a:p>
        </p:txBody>
      </p:sp>
      <p:pic>
        <p:nvPicPr>
          <p:cNvPr id="2" name="図 1"/>
          <p:cNvPicPr>
            <a:picLocks noChangeAspect="1"/>
          </p:cNvPicPr>
          <p:nvPr/>
        </p:nvPicPr>
        <p:blipFill>
          <a:blip r:embed="rId3"/>
          <a:stretch>
            <a:fillRect/>
          </a:stretch>
        </p:blipFill>
        <p:spPr>
          <a:xfrm>
            <a:off x="5256584" y="3933056"/>
            <a:ext cx="3707904" cy="2724261"/>
          </a:xfrm>
          <a:prstGeom prst="rect">
            <a:avLst/>
          </a:prstGeom>
        </p:spPr>
      </p:pic>
    </p:spTree>
    <p:extLst>
      <p:ext uri="{BB962C8B-B14F-4D97-AF65-F5344CB8AC3E}">
        <p14:creationId xmlns:p14="http://schemas.microsoft.com/office/powerpoint/2010/main" val="24319796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ja-JP" altLang="en-US" dirty="0" smtClean="0"/>
              <a:t>孤独感の合計得点を算出する</a:t>
            </a:r>
          </a:p>
        </p:txBody>
      </p:sp>
      <p:sp>
        <p:nvSpPr>
          <p:cNvPr id="28675" name="Rectangle 3"/>
          <p:cNvSpPr>
            <a:spLocks noGrp="1" noChangeArrowheads="1"/>
          </p:cNvSpPr>
          <p:nvPr>
            <p:ph idx="1"/>
          </p:nvPr>
        </p:nvSpPr>
        <p:spPr>
          <a:xfrm>
            <a:off x="457200" y="1600200"/>
            <a:ext cx="5698976" cy="4876800"/>
          </a:xfrm>
        </p:spPr>
        <p:txBody>
          <a:bodyPr>
            <a:normAutofit lnSpcReduction="10000"/>
          </a:bodyPr>
          <a:lstStyle/>
          <a:p>
            <a:pPr>
              <a:lnSpc>
                <a:spcPct val="110000"/>
              </a:lnSpc>
            </a:pPr>
            <a:r>
              <a:rPr lang="ja-JP" altLang="en-US" dirty="0" smtClean="0"/>
              <a:t>「データ」シート最後尾に変数が追加されていることを確認して「データ読み込み」</a:t>
            </a:r>
            <a:endParaRPr lang="en-US" altLang="ja-JP" dirty="0" smtClean="0"/>
          </a:p>
          <a:p>
            <a:pPr>
              <a:lnSpc>
                <a:spcPct val="110000"/>
              </a:lnSpc>
            </a:pPr>
            <a:r>
              <a:rPr lang="ja-JP" altLang="en-US" dirty="0" smtClean="0"/>
              <a:t>逆転</a:t>
            </a:r>
            <a:r>
              <a:rPr lang="ja-JP" altLang="en-US" dirty="0"/>
              <a:t>で</a:t>
            </a:r>
            <a:r>
              <a:rPr lang="ja-JP" altLang="en-US" dirty="0" smtClean="0"/>
              <a:t>ない</a:t>
            </a:r>
            <a:r>
              <a:rPr lang="en-US" altLang="ja-JP" dirty="0" smtClean="0"/>
              <a:t>10</a:t>
            </a:r>
            <a:r>
              <a:rPr lang="ja-JP" altLang="en-US" dirty="0" smtClean="0"/>
              <a:t>項目と逆転処理した</a:t>
            </a:r>
            <a:r>
              <a:rPr lang="en-US" altLang="ja-JP" dirty="0" smtClean="0"/>
              <a:t>10</a:t>
            </a:r>
            <a:r>
              <a:rPr lang="ja-JP" altLang="en-US" dirty="0" smtClean="0"/>
              <a:t>項目を使用変数に投入（「使用変数」をクリックして指定すると便利）</a:t>
            </a:r>
            <a:endParaRPr lang="en-US" altLang="ja-JP" dirty="0" smtClean="0"/>
          </a:p>
          <a:p>
            <a:pPr>
              <a:lnSpc>
                <a:spcPct val="110000"/>
              </a:lnSpc>
            </a:pPr>
            <a:r>
              <a:rPr lang="ja-JP" altLang="en-US" dirty="0" smtClean="0"/>
              <a:t>「変数の作成」→「変数の合成」→「平均得点を算出」</a:t>
            </a:r>
            <a:endParaRPr lang="en-US" altLang="ja-JP" dirty="0"/>
          </a:p>
          <a:p>
            <a:pPr>
              <a:lnSpc>
                <a:spcPct val="110000"/>
              </a:lnSpc>
            </a:pPr>
            <a:r>
              <a:rPr lang="ja-JP" altLang="en-US" dirty="0" smtClean="0"/>
              <a:t>「</a:t>
            </a:r>
            <a:r>
              <a:rPr lang="en-US" altLang="ja-JP" dirty="0" smtClean="0"/>
              <a:t>Score</a:t>
            </a:r>
            <a:r>
              <a:rPr lang="ja-JP" altLang="en-US" dirty="0" smtClean="0"/>
              <a:t>」</a:t>
            </a:r>
            <a:r>
              <a:rPr lang="ja-JP" altLang="en-US" dirty="0"/>
              <a:t>シートに新しくできた変数が出力</a:t>
            </a:r>
            <a:r>
              <a:rPr lang="ja-JP" altLang="en-US" dirty="0" smtClean="0"/>
              <a:t>される</a:t>
            </a:r>
            <a:endParaRPr lang="en-US" altLang="ja-JP" dirty="0" smtClean="0"/>
          </a:p>
          <a:p>
            <a:pPr>
              <a:lnSpc>
                <a:spcPct val="110000"/>
              </a:lnSpc>
            </a:pPr>
            <a:r>
              <a:rPr lang="ja-JP" altLang="en-US" dirty="0" smtClean="0"/>
              <a:t>変数名を「孤独感平均得点」などに変更し，選択</a:t>
            </a:r>
            <a:r>
              <a:rPr lang="ja-JP" altLang="en-US" dirty="0"/>
              <a:t>して右クリック→「変数をデータセットに追加」→「データ読み込み</a:t>
            </a:r>
            <a:r>
              <a:rPr lang="ja-JP" altLang="en-US" dirty="0" smtClean="0"/>
              <a:t>」</a:t>
            </a:r>
          </a:p>
        </p:txBody>
      </p:sp>
      <p:pic>
        <p:nvPicPr>
          <p:cNvPr id="2" name="図 1"/>
          <p:cNvPicPr>
            <a:picLocks noChangeAspect="1"/>
          </p:cNvPicPr>
          <p:nvPr/>
        </p:nvPicPr>
        <p:blipFill>
          <a:blip r:embed="rId3"/>
          <a:stretch>
            <a:fillRect/>
          </a:stretch>
        </p:blipFill>
        <p:spPr>
          <a:xfrm>
            <a:off x="6239632" y="1600201"/>
            <a:ext cx="2668099" cy="3484984"/>
          </a:xfrm>
          <a:prstGeom prst="rect">
            <a:avLst/>
          </a:prstGeom>
        </p:spPr>
      </p:pic>
    </p:spTree>
    <p:extLst>
      <p:ext uri="{BB962C8B-B14F-4D97-AF65-F5344CB8AC3E}">
        <p14:creationId xmlns:p14="http://schemas.microsoft.com/office/powerpoint/2010/main" val="25684834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r>
              <a:rPr lang="ja-JP" altLang="en-US" dirty="0" smtClean="0"/>
              <a:t>新しくできた変数</a:t>
            </a:r>
          </a:p>
        </p:txBody>
      </p:sp>
      <p:sp>
        <p:nvSpPr>
          <p:cNvPr id="30723" name="Rectangle 6"/>
          <p:cNvSpPr>
            <a:spLocks noGrp="1" noChangeArrowheads="1"/>
          </p:cNvSpPr>
          <p:nvPr>
            <p:ph idx="1"/>
          </p:nvPr>
        </p:nvSpPr>
        <p:spPr/>
        <p:txBody>
          <a:bodyPr/>
          <a:lstStyle/>
          <a:p>
            <a:r>
              <a:rPr lang="ja-JP" altLang="en-US" dirty="0" smtClean="0"/>
              <a:t>データセットの最後尾に追加される</a:t>
            </a:r>
            <a:endParaRPr lang="en-US" altLang="ja-JP" dirty="0" smtClean="0"/>
          </a:p>
          <a:p>
            <a:r>
              <a:rPr lang="ja-JP" altLang="en-US" dirty="0" smtClean="0"/>
              <a:t>位置を</a:t>
            </a:r>
            <a:r>
              <a:rPr lang="ja-JP" altLang="en-US" dirty="0"/>
              <a:t>変更して</a:t>
            </a:r>
            <a:r>
              <a:rPr lang="ja-JP" altLang="en-US" dirty="0" smtClean="0"/>
              <a:t>も</a:t>
            </a:r>
            <a:r>
              <a:rPr lang="ja-JP" altLang="en-US" dirty="0"/>
              <a:t>よい</a:t>
            </a:r>
            <a:r>
              <a:rPr lang="ja-JP" altLang="en-US" dirty="0" smtClean="0"/>
              <a:t>が，その場合も必ず「データ読み込み」を実行する</a:t>
            </a:r>
            <a:endParaRPr lang="en-US" altLang="ja-JP" dirty="0" smtClean="0"/>
          </a:p>
          <a:p>
            <a:endParaRPr lang="en-US" altLang="ja-JP" dirty="0"/>
          </a:p>
          <a:p>
            <a:r>
              <a:rPr lang="ja-JP" altLang="en-US" dirty="0" smtClean="0"/>
              <a:t>同じ処理（例えば平均得点の算出）をしたものは同じ変数名で</a:t>
            </a:r>
            <a:r>
              <a:rPr lang="en-US" altLang="ja-JP" dirty="0" smtClean="0"/>
              <a:t>Score</a:t>
            </a:r>
            <a:r>
              <a:rPr lang="ja-JP" altLang="en-US" dirty="0" smtClean="0"/>
              <a:t>シートに出力されるが，同じ名前の変数が複数あるとうまく読み込めないので，必ず変更する</a:t>
            </a:r>
            <a:endParaRPr lang="en-US" altLang="ja-JP" dirty="0" smtClean="0"/>
          </a:p>
          <a:p>
            <a:endParaRPr lang="en-US" altLang="ja-JP" dirty="0"/>
          </a:p>
          <a:p>
            <a:r>
              <a:rPr lang="ja-JP" altLang="en-US" dirty="0" smtClean="0"/>
              <a:t>孤独感尺度項目に対する回答に</a:t>
            </a:r>
            <a:r>
              <a:rPr lang="en-US" altLang="ja-JP" dirty="0" smtClean="0"/>
              <a:t>1</a:t>
            </a:r>
            <a:r>
              <a:rPr lang="ja-JP" altLang="en-US" dirty="0" smtClean="0"/>
              <a:t>つでも欠損値がある回答者については，新しい変数の値も欠損値となる（計算されない）</a:t>
            </a:r>
          </a:p>
        </p:txBody>
      </p:sp>
    </p:spTree>
    <p:extLst>
      <p:ext uri="{BB962C8B-B14F-4D97-AF65-F5344CB8AC3E}">
        <p14:creationId xmlns:p14="http://schemas.microsoft.com/office/powerpoint/2010/main" val="13926737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ja-JP" altLang="en-US" dirty="0" smtClean="0"/>
              <a:t>自分でやってみよう</a:t>
            </a:r>
          </a:p>
        </p:txBody>
      </p:sp>
      <p:sp>
        <p:nvSpPr>
          <p:cNvPr id="32771" name="Rectangle 3"/>
          <p:cNvSpPr>
            <a:spLocks noGrp="1" noChangeArrowheads="1"/>
          </p:cNvSpPr>
          <p:nvPr>
            <p:ph idx="1"/>
          </p:nvPr>
        </p:nvSpPr>
        <p:spPr/>
        <p:txBody>
          <a:bodyPr>
            <a:normAutofit/>
          </a:bodyPr>
          <a:lstStyle/>
          <a:p>
            <a:r>
              <a:rPr lang="ja-JP" altLang="en-US" dirty="0" smtClean="0"/>
              <a:t>同様にして，</a:t>
            </a:r>
            <a:r>
              <a:rPr lang="en-US" altLang="ja-JP" dirty="0" err="1" smtClean="0"/>
              <a:t>BigFive</a:t>
            </a:r>
            <a:r>
              <a:rPr lang="ja-JP" altLang="en-US" dirty="0" smtClean="0"/>
              <a:t>の「外向性」「神経症傾向」「誠実性」「調和性」「開放性」を構成する各</a:t>
            </a:r>
            <a:r>
              <a:rPr lang="en-US" altLang="ja-JP" dirty="0" smtClean="0"/>
              <a:t>6</a:t>
            </a:r>
            <a:r>
              <a:rPr lang="ja-JP" altLang="en-US" dirty="0" smtClean="0"/>
              <a:t>項目に対する回答を平均することで，総合的に各性格因子の高低をあらわす変数を作成してみよう</a:t>
            </a:r>
          </a:p>
          <a:p>
            <a:pPr lvl="4"/>
            <a:endParaRPr lang="ja-JP" altLang="en-US" dirty="0" smtClean="0"/>
          </a:p>
          <a:p>
            <a:r>
              <a:rPr lang="ja-JP" altLang="en-US" dirty="0" smtClean="0"/>
              <a:t>ラベルに「逆」とある項目は逆転項目処理が必要</a:t>
            </a:r>
          </a:p>
          <a:p>
            <a:r>
              <a:rPr lang="ja-JP" altLang="en-US" dirty="0" smtClean="0"/>
              <a:t>この尺度は</a:t>
            </a:r>
            <a:r>
              <a:rPr lang="en-US" altLang="ja-JP" dirty="0" smtClean="0"/>
              <a:t>7</a:t>
            </a:r>
            <a:r>
              <a:rPr lang="ja-JP" altLang="en-US" dirty="0" smtClean="0"/>
              <a:t>件法である</a:t>
            </a:r>
            <a:endParaRPr lang="en-US" altLang="ja-JP" dirty="0" smtClean="0"/>
          </a:p>
          <a:p>
            <a:endParaRPr lang="en-US" altLang="ja-JP" dirty="0"/>
          </a:p>
          <a:p>
            <a:r>
              <a:rPr lang="ja-JP" altLang="en-US" dirty="0" smtClean="0"/>
              <a:t>作成したら，孤独感と合わせて</a:t>
            </a:r>
            <a:r>
              <a:rPr lang="en-US" altLang="ja-JP" dirty="0" smtClean="0"/>
              <a:t>6</a:t>
            </a:r>
            <a:r>
              <a:rPr lang="ja-JP" altLang="en-US" dirty="0" err="1" smtClean="0"/>
              <a:t>つの</a:t>
            </a:r>
            <a:r>
              <a:rPr lang="ja-JP" altLang="en-US" dirty="0" smtClean="0"/>
              <a:t>変数について要約統計量を出力してみよう</a:t>
            </a:r>
            <a:endParaRPr lang="en-US" altLang="ja-JP" dirty="0" smtClean="0"/>
          </a:p>
          <a:p>
            <a:r>
              <a:rPr lang="ja-JP" altLang="en-US" dirty="0" smtClean="0"/>
              <a:t>サンプルとして「外向性」について実習するので，後は自力で→次回講義冒頭に要約統計量を確認します</a:t>
            </a:r>
            <a:endParaRPr lang="en-US" altLang="ja-JP" dirty="0" smtClean="0"/>
          </a:p>
        </p:txBody>
      </p:sp>
    </p:spTree>
    <p:extLst>
      <p:ext uri="{BB962C8B-B14F-4D97-AF65-F5344CB8AC3E}">
        <p14:creationId xmlns:p14="http://schemas.microsoft.com/office/powerpoint/2010/main" val="34617518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ja-JP" altLang="en-US"/>
              <a:t>教材とソフトウェア</a:t>
            </a:r>
          </a:p>
        </p:txBody>
      </p:sp>
      <p:sp>
        <p:nvSpPr>
          <p:cNvPr id="49155" name="Rectangle 3"/>
          <p:cNvSpPr>
            <a:spLocks noGrp="1" noChangeArrowheads="1"/>
          </p:cNvSpPr>
          <p:nvPr>
            <p:ph idx="1"/>
          </p:nvPr>
        </p:nvSpPr>
        <p:spPr/>
        <p:txBody>
          <a:bodyPr/>
          <a:lstStyle/>
          <a:p>
            <a:pPr>
              <a:lnSpc>
                <a:spcPct val="90000"/>
              </a:lnSpc>
            </a:pPr>
            <a:r>
              <a:rPr lang="ja-JP" altLang="en-US" sz="2400" dirty="0"/>
              <a:t>基本的には</a:t>
            </a:r>
            <a:r>
              <a:rPr lang="en-US" altLang="ja-JP" sz="2400" dirty="0"/>
              <a:t>PPT</a:t>
            </a:r>
            <a:r>
              <a:rPr lang="ja-JP" altLang="en-US" sz="2400" dirty="0"/>
              <a:t>スライドを用いる</a:t>
            </a:r>
          </a:p>
          <a:p>
            <a:pPr lvl="1">
              <a:lnSpc>
                <a:spcPct val="90000"/>
              </a:lnSpc>
            </a:pPr>
            <a:r>
              <a:rPr lang="ja-JP" altLang="en-US" sz="2000" dirty="0"/>
              <a:t>毎回事前にダウンロードして読んでおくのが</a:t>
            </a:r>
            <a:r>
              <a:rPr lang="ja-JP" altLang="en-US" sz="2000" dirty="0" smtClean="0"/>
              <a:t>望ましい</a:t>
            </a:r>
            <a:endParaRPr lang="en-US" altLang="ja-JP" sz="2000" dirty="0" smtClean="0"/>
          </a:p>
          <a:p>
            <a:pPr lvl="1">
              <a:lnSpc>
                <a:spcPct val="90000"/>
              </a:lnSpc>
            </a:pPr>
            <a:endParaRPr lang="ja-JP" altLang="en-US" sz="2000" dirty="0"/>
          </a:p>
          <a:p>
            <a:pPr>
              <a:lnSpc>
                <a:spcPct val="90000"/>
              </a:lnSpc>
            </a:pPr>
            <a:r>
              <a:rPr lang="en-US" altLang="ja-JP" sz="2400" dirty="0" smtClean="0"/>
              <a:t>2</a:t>
            </a:r>
            <a:r>
              <a:rPr lang="ja-JP" altLang="en-US" sz="2400" dirty="0"/>
              <a:t>年次までに学習したはずの心理統計法の詳細は</a:t>
            </a:r>
            <a:r>
              <a:rPr lang="ja-JP" altLang="en-US" sz="2400" dirty="0" smtClean="0"/>
              <a:t>，本講義</a:t>
            </a:r>
            <a:r>
              <a:rPr lang="ja-JP" altLang="en-US" sz="2400" dirty="0"/>
              <a:t>では「既知」として扱うので，必要が</a:t>
            </a:r>
            <a:r>
              <a:rPr lang="ja-JP" altLang="en-US" sz="2400" dirty="0" smtClean="0"/>
              <a:t>あれば各自</a:t>
            </a:r>
            <a:r>
              <a:rPr lang="ja-JP" altLang="en-US" sz="2400" dirty="0"/>
              <a:t>復習しながら受講すること</a:t>
            </a:r>
          </a:p>
        </p:txBody>
      </p:sp>
    </p:spTree>
    <p:extLst>
      <p:ext uri="{BB962C8B-B14F-4D97-AF65-F5344CB8AC3E}">
        <p14:creationId xmlns:p14="http://schemas.microsoft.com/office/powerpoint/2010/main" val="21546522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p:txBody>
          <a:bodyPr anchor="b"/>
          <a:lstStyle/>
          <a:p>
            <a:pPr eaLnBrk="1" hangingPunct="1"/>
            <a:r>
              <a:rPr lang="ja-JP" altLang="en-US" dirty="0" smtClean="0"/>
              <a:t>心理科学統計</a:t>
            </a:r>
            <a:r>
              <a:rPr lang="en-US" altLang="ja-JP" dirty="0" smtClean="0"/>
              <a:t>III</a:t>
            </a:r>
          </a:p>
        </p:txBody>
      </p:sp>
      <p:sp>
        <p:nvSpPr>
          <p:cNvPr id="70659" name="Rectangle 3"/>
          <p:cNvSpPr>
            <a:spLocks noGrp="1" noChangeArrowheads="1"/>
          </p:cNvSpPr>
          <p:nvPr>
            <p:ph type="subTitle" idx="1"/>
          </p:nvPr>
        </p:nvSpPr>
        <p:spPr/>
        <p:txBody>
          <a:bodyPr/>
          <a:lstStyle/>
          <a:p>
            <a:pPr marL="0" indent="0" eaLnBrk="1" hangingPunct="1">
              <a:buFont typeface="Wingdings" pitchFamily="2" charset="2"/>
              <a:buNone/>
            </a:pPr>
            <a:r>
              <a:rPr lang="ja-JP" altLang="en-US" dirty="0" smtClean="0"/>
              <a:t>第</a:t>
            </a:r>
            <a:r>
              <a:rPr lang="en-US" altLang="ja-JP" dirty="0"/>
              <a:t>4</a:t>
            </a:r>
            <a:r>
              <a:rPr lang="ja-JP" altLang="en-US" dirty="0" smtClean="0"/>
              <a:t>回</a:t>
            </a:r>
            <a:r>
              <a:rPr lang="en-US" altLang="ja-JP" dirty="0" smtClean="0"/>
              <a:t>(4/30)</a:t>
            </a:r>
          </a:p>
        </p:txBody>
      </p:sp>
    </p:spTree>
    <p:extLst>
      <p:ext uri="{BB962C8B-B14F-4D97-AF65-F5344CB8AC3E}">
        <p14:creationId xmlns:p14="http://schemas.microsoft.com/office/powerpoint/2010/main" val="11045183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分析レポートの作成</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サンプルデータの分析レポートは，「レポート」マークのついたスライドの分析について，「心理科学統計</a:t>
            </a:r>
            <a:r>
              <a:rPr lang="en-US" altLang="ja-JP" dirty="0" smtClean="0"/>
              <a:t>III</a:t>
            </a:r>
            <a:r>
              <a:rPr lang="ja-JP" altLang="en-US" dirty="0" smtClean="0"/>
              <a:t>サンプルデータ</a:t>
            </a:r>
            <a:r>
              <a:rPr lang="ja-JP" altLang="en-US" dirty="0"/>
              <a:t>分析</a:t>
            </a:r>
            <a:r>
              <a:rPr lang="ja-JP" altLang="en-US" dirty="0" smtClean="0"/>
              <a:t>レポート</a:t>
            </a:r>
            <a:r>
              <a:rPr lang="en-US" altLang="ja-JP" dirty="0" smtClean="0"/>
              <a:t>.</a:t>
            </a:r>
            <a:r>
              <a:rPr lang="en-US" altLang="ja-JP" dirty="0" err="1" smtClean="0"/>
              <a:t>docx</a:t>
            </a:r>
            <a:r>
              <a:rPr lang="ja-JP" altLang="en-US" dirty="0" smtClean="0"/>
              <a:t>」ファイルに随時追加していこう</a:t>
            </a:r>
            <a:endParaRPr lang="en-US" altLang="ja-JP" dirty="0" smtClean="0"/>
          </a:p>
          <a:p>
            <a:endParaRPr kumimoji="1" lang="en-US" altLang="ja-JP" dirty="0"/>
          </a:p>
          <a:p>
            <a:r>
              <a:rPr lang="ja-JP" altLang="en-US" dirty="0" smtClean="0"/>
              <a:t>まず</a:t>
            </a:r>
            <a:r>
              <a:rPr lang="ja-JP" altLang="en-US" dirty="0" smtClean="0">
                <a:hlinkClick r:id="rId2"/>
              </a:rPr>
              <a:t>ファイルをダウンロード</a:t>
            </a:r>
            <a:r>
              <a:rPr lang="ja-JP" altLang="en-US" dirty="0" smtClean="0"/>
              <a:t>して，ヘッダに必要事項を記入</a:t>
            </a:r>
            <a:endParaRPr lang="en-US" altLang="ja-JP" dirty="0" smtClean="0"/>
          </a:p>
          <a:p>
            <a:r>
              <a:rPr kumimoji="1" lang="ja-JP" altLang="en-US" dirty="0" smtClean="0"/>
              <a:t>ある日にやった分析は，次の授業</a:t>
            </a:r>
            <a:r>
              <a:rPr lang="ja-JP" altLang="en-US" dirty="0" smtClean="0"/>
              <a:t>までに（私が特段指示しなくても）</a:t>
            </a:r>
            <a:r>
              <a:rPr kumimoji="1" lang="ja-JP" altLang="en-US" dirty="0" smtClean="0"/>
              <a:t>まとめておくようにする（</a:t>
            </a:r>
            <a:r>
              <a:rPr lang="ja-JP" altLang="en-US" dirty="0" smtClean="0"/>
              <a:t>「結果」を記述すればよく，「考察」については改めて指示する）</a:t>
            </a:r>
            <a:endParaRPr lang="en-US" altLang="ja-JP" dirty="0"/>
          </a:p>
          <a:p>
            <a:r>
              <a:rPr kumimoji="1" lang="ja-JP" altLang="en-US" dirty="0" smtClean="0"/>
              <a:t>提出は春学期終了の頃（詳細は後日）</a:t>
            </a:r>
            <a:endParaRPr kumimoji="1" lang="en-US" altLang="ja-JP" dirty="0" smtClean="0"/>
          </a:p>
        </p:txBody>
      </p:sp>
      <p:pic>
        <p:nvPicPr>
          <p:cNvPr id="4" name="Picture 2" descr="レポート に対する画像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8023" y="4604792"/>
            <a:ext cx="167492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1293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分析レポートの作成</a:t>
            </a:r>
            <a:endParaRPr kumimoji="1" lang="ja-JP" altLang="en-US" dirty="0"/>
          </a:p>
        </p:txBody>
      </p:sp>
      <p:sp>
        <p:nvSpPr>
          <p:cNvPr id="3" name="コンテンツ プレースホルダー 2"/>
          <p:cNvSpPr>
            <a:spLocks noGrp="1"/>
          </p:cNvSpPr>
          <p:nvPr>
            <p:ph idx="1"/>
          </p:nvPr>
        </p:nvSpPr>
        <p:spPr/>
        <p:txBody>
          <a:bodyPr/>
          <a:lstStyle/>
          <a:p>
            <a:r>
              <a:rPr lang="ja-JP" altLang="en-US" dirty="0"/>
              <a:t>以降，特に具体的な指示はしないので，適宜自分でレポートの構成を考えつつ作業すること</a:t>
            </a:r>
          </a:p>
          <a:p>
            <a:r>
              <a:rPr kumimoji="1" lang="ja-JP" altLang="en-US" dirty="0" smtClean="0"/>
              <a:t>図表の記載方法や本文との対応等の細かいルールはいちいち説明しないので，実験実習で積んできた経験を活かすこと</a:t>
            </a:r>
            <a:endParaRPr kumimoji="1" lang="en-US" altLang="ja-JP" dirty="0" smtClean="0"/>
          </a:p>
          <a:p>
            <a:r>
              <a:rPr kumimoji="1" lang="ja-JP" altLang="en-US" dirty="0" smtClean="0"/>
              <a:t>詳細なルールは</a:t>
            </a:r>
            <a:r>
              <a:rPr kumimoji="1" lang="ja-JP" altLang="en-US" dirty="0" smtClean="0">
                <a:hlinkClick r:id="rId2"/>
              </a:rPr>
              <a:t>日本心理学会「執筆・投稿の手</a:t>
            </a:r>
            <a:r>
              <a:rPr kumimoji="1" lang="ja-JP" altLang="en-US" dirty="0" err="1" smtClean="0">
                <a:hlinkClick r:id="rId2"/>
              </a:rPr>
              <a:t>び</a:t>
            </a:r>
            <a:r>
              <a:rPr kumimoji="1" lang="ja-JP" altLang="en-US" dirty="0" smtClean="0">
                <a:hlinkClick r:id="rId2"/>
              </a:rPr>
              <a:t>き」</a:t>
            </a:r>
            <a:r>
              <a:rPr kumimoji="1" lang="ja-JP" altLang="en-US" dirty="0" smtClean="0"/>
              <a:t>から参照できる</a:t>
            </a:r>
            <a:endParaRPr kumimoji="1" lang="ja-JP" altLang="en-US" dirty="0"/>
          </a:p>
        </p:txBody>
      </p:sp>
    </p:spTree>
    <p:extLst>
      <p:ext uri="{BB962C8B-B14F-4D97-AF65-F5344CB8AC3E}">
        <p14:creationId xmlns:p14="http://schemas.microsoft.com/office/powerpoint/2010/main" val="38510827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r>
              <a:rPr lang="ja-JP" altLang="en-US" sz="4000" dirty="0" smtClean="0"/>
              <a:t>作成した合成変数の</a:t>
            </a:r>
            <a:r>
              <a:rPr lang="ja-JP" altLang="en-US" dirty="0"/>
              <a:t>要約</a:t>
            </a:r>
            <a:r>
              <a:rPr lang="ja-JP" altLang="en-US" sz="4000" dirty="0" smtClean="0"/>
              <a:t>統計量</a:t>
            </a:r>
          </a:p>
        </p:txBody>
      </p:sp>
      <p:sp>
        <p:nvSpPr>
          <p:cNvPr id="4" name="コンテンツ プレースホルダー 3"/>
          <p:cNvSpPr>
            <a:spLocks noGrp="1"/>
          </p:cNvSpPr>
          <p:nvPr>
            <p:ph idx="1"/>
          </p:nvPr>
        </p:nvSpPr>
        <p:spPr/>
        <p:txBody>
          <a:bodyPr/>
          <a:lstStyle/>
          <a:p>
            <a:r>
              <a:rPr lang="ja-JP" altLang="en-US" dirty="0" smtClean="0"/>
              <a:t>作成した孤独感，</a:t>
            </a:r>
            <a:r>
              <a:rPr lang="en-US" altLang="ja-JP" dirty="0" err="1" smtClean="0"/>
              <a:t>BigFive</a:t>
            </a:r>
            <a:r>
              <a:rPr lang="ja-JP" altLang="en-US" dirty="0"/>
              <a:t>の各</a:t>
            </a:r>
            <a:r>
              <a:rPr lang="en-US" altLang="ja-JP" dirty="0"/>
              <a:t>5</a:t>
            </a:r>
            <a:r>
              <a:rPr lang="ja-JP" altLang="en-US" dirty="0"/>
              <a:t>因子に関する合成</a:t>
            </a:r>
            <a:r>
              <a:rPr lang="ja-JP" altLang="en-US" dirty="0" smtClean="0"/>
              <a:t>変数についての要約統計量を確認しよう</a:t>
            </a:r>
            <a:endParaRPr lang="ja-JP" altLang="en-US" dirty="0"/>
          </a:p>
        </p:txBody>
      </p:sp>
      <p:pic>
        <p:nvPicPr>
          <p:cNvPr id="2" name="図 1"/>
          <p:cNvPicPr>
            <a:picLocks noChangeAspect="1"/>
          </p:cNvPicPr>
          <p:nvPr/>
        </p:nvPicPr>
        <p:blipFill>
          <a:blip r:embed="rId3"/>
          <a:stretch>
            <a:fillRect/>
          </a:stretch>
        </p:blipFill>
        <p:spPr>
          <a:xfrm>
            <a:off x="572000" y="2876695"/>
            <a:ext cx="8000000" cy="2323809"/>
          </a:xfrm>
          <a:prstGeom prst="rect">
            <a:avLst/>
          </a:prstGeom>
        </p:spPr>
      </p:pic>
    </p:spTree>
    <p:extLst>
      <p:ext uri="{BB962C8B-B14F-4D97-AF65-F5344CB8AC3E}">
        <p14:creationId xmlns:p14="http://schemas.microsoft.com/office/powerpoint/2010/main" val="1118002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主観的幸福感をどう扱うか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もっとも一般的なのは，孤独感や</a:t>
            </a:r>
            <a:r>
              <a:rPr lang="en-US" altLang="ja-JP" dirty="0" err="1" smtClean="0"/>
              <a:t>BigFive</a:t>
            </a:r>
            <a:r>
              <a:rPr lang="ja-JP" altLang="en-US" dirty="0" smtClean="0"/>
              <a:t>と同じ処理</a:t>
            </a:r>
            <a:endParaRPr lang="en-US" altLang="ja-JP" dirty="0" smtClean="0"/>
          </a:p>
          <a:p>
            <a:pPr lvl="1"/>
            <a:r>
              <a:rPr kumimoji="1" lang="ja-JP" altLang="en-US" dirty="0" smtClean="0"/>
              <a:t>「ゆううつな」と「悲しい」は逆転させて平均値を算出</a:t>
            </a:r>
            <a:endParaRPr lang="en-US" altLang="ja-JP" dirty="0" smtClean="0"/>
          </a:p>
          <a:p>
            <a:pPr lvl="1"/>
            <a:r>
              <a:rPr kumimoji="1" lang="ja-JP" altLang="en-US" dirty="0"/>
              <a:t>そうしていい</a:t>
            </a:r>
            <a:r>
              <a:rPr kumimoji="1" lang="ja-JP" altLang="en-US" dirty="0" smtClean="0"/>
              <a:t>かどうか先行研究がないから判断できない時は，「項目分析」をして</a:t>
            </a:r>
            <a:r>
              <a:rPr kumimoji="1" lang="en-US" altLang="ja-JP" dirty="0" smtClean="0"/>
              <a:t>Cronbach</a:t>
            </a:r>
            <a:r>
              <a:rPr kumimoji="1" lang="ja-JP" altLang="en-US" dirty="0" smtClean="0"/>
              <a:t>の</a:t>
            </a:r>
            <a:r>
              <a:rPr kumimoji="1" lang="en-US" altLang="ja-JP" dirty="0" smtClean="0"/>
              <a:t>α</a:t>
            </a:r>
            <a:r>
              <a:rPr kumimoji="1" lang="ja-JP" altLang="en-US" dirty="0" smtClean="0"/>
              <a:t>係数（信頼性係数）を求める</a:t>
            </a:r>
            <a:endParaRPr kumimoji="1" lang="en-US" altLang="ja-JP" dirty="0" smtClean="0"/>
          </a:p>
          <a:p>
            <a:pPr lvl="1"/>
            <a:r>
              <a:rPr kumimoji="1" lang="en-US" altLang="ja-JP" dirty="0" smtClean="0"/>
              <a:t>1</a:t>
            </a:r>
            <a:r>
              <a:rPr kumimoji="1" lang="ja-JP" altLang="en-US" dirty="0" smtClean="0"/>
              <a:t>に近いほど回答傾向が参加者間で一貫している</a:t>
            </a:r>
            <a:endParaRPr kumimoji="1" lang="en-US" altLang="ja-JP" dirty="0" smtClean="0"/>
          </a:p>
          <a:p>
            <a:pPr lvl="1"/>
            <a:r>
              <a:rPr lang="ja-JP" altLang="en-US" dirty="0" smtClean="0"/>
              <a:t>逆転項目があるので</a:t>
            </a:r>
            <a:r>
              <a:rPr lang="en-US" altLang="ja-JP" dirty="0" smtClean="0"/>
              <a:t/>
            </a:r>
            <a:br>
              <a:rPr lang="en-US" altLang="ja-JP" dirty="0" smtClean="0"/>
            </a:br>
            <a:r>
              <a:rPr lang="ja-JP" altLang="en-US" dirty="0" smtClean="0"/>
              <a:t>「逆転後の</a:t>
            </a:r>
            <a:r>
              <a:rPr lang="en-US" altLang="ja-JP" dirty="0" smtClean="0"/>
              <a:t>α</a:t>
            </a:r>
            <a:r>
              <a:rPr lang="ja-JP" altLang="en-US" dirty="0" smtClean="0"/>
              <a:t>」を確認</a:t>
            </a:r>
            <a:endParaRPr lang="en-US" altLang="ja-JP" dirty="0" smtClean="0"/>
          </a:p>
          <a:p>
            <a:pPr lvl="1"/>
            <a:r>
              <a:rPr kumimoji="1" lang="en-US" altLang="ja-JP" dirty="0" smtClean="0"/>
              <a:t>0.825</a:t>
            </a:r>
            <a:r>
              <a:rPr kumimoji="1" lang="ja-JP" altLang="en-US" dirty="0" smtClean="0"/>
              <a:t>はやや低めだが，</a:t>
            </a:r>
            <a:r>
              <a:rPr kumimoji="1" lang="en-US" altLang="ja-JP" dirty="0" smtClean="0"/>
              <a:t/>
            </a:r>
            <a:br>
              <a:rPr kumimoji="1" lang="en-US" altLang="ja-JP" dirty="0" smtClean="0"/>
            </a:br>
            <a:r>
              <a:rPr kumimoji="1" lang="ja-JP" altLang="en-US" dirty="0" smtClean="0"/>
              <a:t>合成してはいけないという</a:t>
            </a:r>
            <a:r>
              <a:rPr kumimoji="1" lang="en-US" altLang="ja-JP" dirty="0" smtClean="0"/>
              <a:t/>
            </a:r>
            <a:br>
              <a:rPr kumimoji="1" lang="en-US" altLang="ja-JP" dirty="0" smtClean="0"/>
            </a:br>
            <a:r>
              <a:rPr kumimoji="1" lang="ja-JP" altLang="en-US" dirty="0" err="1" smtClean="0"/>
              <a:t>ほど</a:t>
            </a:r>
            <a:r>
              <a:rPr kumimoji="1" lang="ja-JP" altLang="en-US" dirty="0" smtClean="0"/>
              <a:t>ではない，という値</a:t>
            </a:r>
            <a:endParaRPr kumimoji="1" lang="en-US" altLang="ja-JP" dirty="0" smtClean="0"/>
          </a:p>
          <a:p>
            <a:pPr lvl="1"/>
            <a:r>
              <a:rPr lang="ja-JP" altLang="en-US" dirty="0"/>
              <a:t>というわけ</a:t>
            </a:r>
            <a:r>
              <a:rPr lang="ja-JP" altLang="en-US" dirty="0" smtClean="0"/>
              <a:t>で合成する</a:t>
            </a:r>
            <a:endParaRPr lang="en-US" altLang="ja-JP" dirty="0"/>
          </a:p>
          <a:p>
            <a:pPr lvl="2"/>
            <a:r>
              <a:rPr lang="en-US" altLang="ja-JP" dirty="0" smtClean="0"/>
              <a:t>0-100</a:t>
            </a:r>
            <a:r>
              <a:rPr lang="ja-JP" altLang="en-US" dirty="0" smtClean="0"/>
              <a:t>なので，</a:t>
            </a:r>
            <a:r>
              <a:rPr lang="en-US" altLang="ja-JP" dirty="0" smtClean="0"/>
              <a:t/>
            </a:r>
            <a:br>
              <a:rPr lang="en-US" altLang="ja-JP" dirty="0" smtClean="0"/>
            </a:br>
            <a:r>
              <a:rPr lang="ja-JP" altLang="en-US" dirty="0" smtClean="0"/>
              <a:t>逆転項目は</a:t>
            </a:r>
            <a:r>
              <a:rPr lang="en-US" altLang="ja-JP" dirty="0" smtClean="0"/>
              <a:t>100-</a:t>
            </a:r>
            <a:r>
              <a:rPr lang="ja-JP" altLang="en-US" dirty="0" smtClean="0"/>
              <a:t>回答値</a:t>
            </a:r>
            <a:endParaRPr lang="en-US" altLang="ja-JP" dirty="0" smtClean="0"/>
          </a:p>
        </p:txBody>
      </p:sp>
      <p:pic>
        <p:nvPicPr>
          <p:cNvPr id="6" name="図 5"/>
          <p:cNvPicPr>
            <a:picLocks noChangeAspect="1"/>
          </p:cNvPicPr>
          <p:nvPr/>
        </p:nvPicPr>
        <p:blipFill>
          <a:blip r:embed="rId2"/>
          <a:stretch>
            <a:fillRect/>
          </a:stretch>
        </p:blipFill>
        <p:spPr>
          <a:xfrm>
            <a:off x="3826324" y="3573015"/>
            <a:ext cx="4860476" cy="2332555"/>
          </a:xfrm>
          <a:prstGeom prst="rect">
            <a:avLst/>
          </a:prstGeom>
        </p:spPr>
      </p:pic>
      <p:pic>
        <p:nvPicPr>
          <p:cNvPr id="7" name="図 6"/>
          <p:cNvPicPr>
            <a:picLocks noChangeAspect="1"/>
          </p:cNvPicPr>
          <p:nvPr/>
        </p:nvPicPr>
        <p:blipFill>
          <a:blip r:embed="rId3"/>
          <a:stretch>
            <a:fillRect/>
          </a:stretch>
        </p:blipFill>
        <p:spPr>
          <a:xfrm>
            <a:off x="2724895" y="6093296"/>
            <a:ext cx="5961905" cy="571429"/>
          </a:xfrm>
          <a:prstGeom prst="rect">
            <a:avLst/>
          </a:prstGeom>
        </p:spPr>
      </p:pic>
      <p:pic>
        <p:nvPicPr>
          <p:cNvPr id="8" name="Picture 2" descr="レポート に対する画像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9079" y="92596"/>
            <a:ext cx="167492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4895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補足：逆転処理</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質問メール</a:t>
            </a:r>
            <a:endParaRPr kumimoji="1" lang="en-US" altLang="ja-JP" dirty="0" smtClean="0"/>
          </a:p>
          <a:p>
            <a:pPr lvl="1"/>
            <a:r>
              <a:rPr lang="ja-JP" altLang="en-US" dirty="0"/>
              <a:t>心理尺度の「孤独感」なのですが、</a:t>
            </a:r>
            <a:r>
              <a:rPr lang="en-US" altLang="ja-JP" dirty="0"/>
              <a:t>4</a:t>
            </a:r>
            <a:r>
              <a:rPr lang="ja-JP" altLang="en-US" dirty="0"/>
              <a:t>件法なので逆転変数を出す際は</a:t>
            </a:r>
            <a:r>
              <a:rPr lang="en-US" altLang="ja-JP" dirty="0"/>
              <a:t>1</a:t>
            </a:r>
            <a:r>
              <a:rPr lang="ja-JP" altLang="en-US" dirty="0"/>
              <a:t>足して「</a:t>
            </a:r>
            <a:r>
              <a:rPr lang="en-US" altLang="ja-JP" dirty="0"/>
              <a:t>5-</a:t>
            </a:r>
            <a:r>
              <a:rPr lang="ja-JP" altLang="en-US" dirty="0"/>
              <a:t>変数」ということで良いでしょうか？</a:t>
            </a:r>
          </a:p>
          <a:p>
            <a:pPr lvl="1"/>
            <a:r>
              <a:rPr lang="ja-JP" altLang="en-US" dirty="0"/>
              <a:t>また、「主観的幸福感」は</a:t>
            </a:r>
            <a:r>
              <a:rPr lang="en-US" altLang="ja-JP" dirty="0"/>
              <a:t>101</a:t>
            </a:r>
            <a:r>
              <a:rPr lang="ja-JP" altLang="en-US" dirty="0"/>
              <a:t>件法なので「</a:t>
            </a:r>
            <a:r>
              <a:rPr lang="en-US" altLang="ja-JP" dirty="0"/>
              <a:t>102-</a:t>
            </a:r>
            <a:r>
              <a:rPr lang="ja-JP" altLang="en-US" dirty="0"/>
              <a:t>変数」だと思ったのですが、先生は授業では「</a:t>
            </a:r>
            <a:r>
              <a:rPr lang="en-US" altLang="ja-JP" dirty="0"/>
              <a:t>100-1｣</a:t>
            </a:r>
            <a:r>
              <a:rPr lang="ja-JP" altLang="en-US" dirty="0"/>
              <a:t>にされてましたか</a:t>
            </a:r>
            <a:r>
              <a:rPr lang="ja-JP" altLang="en-US" dirty="0" smtClean="0"/>
              <a:t>？</a:t>
            </a:r>
            <a:endParaRPr lang="en-US" altLang="ja-JP" dirty="0" smtClean="0"/>
          </a:p>
          <a:p>
            <a:r>
              <a:rPr kumimoji="1" lang="ja-JP" altLang="en-US" dirty="0" smtClean="0"/>
              <a:t>回答</a:t>
            </a:r>
            <a:endParaRPr kumimoji="1" lang="en-US" altLang="ja-JP" dirty="0" smtClean="0"/>
          </a:p>
          <a:p>
            <a:pPr lvl="1"/>
            <a:r>
              <a:rPr lang="ja-JP" altLang="en-US" dirty="0"/>
              <a:t>孤独感は「</a:t>
            </a:r>
            <a:r>
              <a:rPr lang="en-US" altLang="ja-JP" b="1" dirty="0">
                <a:solidFill>
                  <a:srgbClr val="FF0000"/>
                </a:solidFill>
              </a:rPr>
              <a:t>1</a:t>
            </a:r>
            <a:r>
              <a:rPr lang="en-US" altLang="ja-JP" dirty="0"/>
              <a:t>-4</a:t>
            </a:r>
            <a:r>
              <a:rPr lang="ja-JP" altLang="en-US" dirty="0"/>
              <a:t>」の</a:t>
            </a:r>
            <a:r>
              <a:rPr lang="en-US" altLang="ja-JP" dirty="0"/>
              <a:t>4</a:t>
            </a:r>
            <a:r>
              <a:rPr lang="ja-JP" altLang="en-US" dirty="0"/>
              <a:t>件法なので，</a:t>
            </a:r>
            <a:r>
              <a:rPr lang="en-US" altLang="ja-JP" b="1" dirty="0">
                <a:solidFill>
                  <a:srgbClr val="FF0000"/>
                </a:solidFill>
              </a:rPr>
              <a:t>1</a:t>
            </a:r>
            <a:r>
              <a:rPr lang="ja-JP" altLang="en-US" b="1" dirty="0">
                <a:solidFill>
                  <a:srgbClr val="FF0000"/>
                </a:solidFill>
              </a:rPr>
              <a:t>足して</a:t>
            </a:r>
            <a:r>
              <a:rPr lang="ja-JP" altLang="en-US" dirty="0"/>
              <a:t>「</a:t>
            </a:r>
            <a:r>
              <a:rPr lang="en-US" altLang="ja-JP" dirty="0"/>
              <a:t>5-</a:t>
            </a:r>
            <a:r>
              <a:rPr lang="ja-JP" altLang="en-US" dirty="0"/>
              <a:t>変数の値」です．</a:t>
            </a:r>
            <a:r>
              <a:rPr lang="en-US" altLang="ja-JP" dirty="0"/>
              <a:t>4</a:t>
            </a:r>
            <a:r>
              <a:rPr lang="ja-JP" altLang="en-US" dirty="0"/>
              <a:t>を</a:t>
            </a:r>
            <a:r>
              <a:rPr lang="en-US" altLang="ja-JP" dirty="0"/>
              <a:t>1</a:t>
            </a:r>
            <a:r>
              <a:rPr lang="ja-JP" altLang="en-US" dirty="0"/>
              <a:t>に，</a:t>
            </a:r>
            <a:r>
              <a:rPr lang="en-US" altLang="ja-JP" dirty="0"/>
              <a:t>3</a:t>
            </a:r>
            <a:r>
              <a:rPr lang="ja-JP" altLang="en-US" dirty="0"/>
              <a:t>を</a:t>
            </a:r>
            <a:r>
              <a:rPr lang="en-US" altLang="ja-JP" dirty="0"/>
              <a:t>2</a:t>
            </a:r>
            <a:r>
              <a:rPr lang="ja-JP" altLang="en-US" dirty="0"/>
              <a:t>に，</a:t>
            </a:r>
            <a:r>
              <a:rPr lang="en-US" altLang="ja-JP" dirty="0"/>
              <a:t>2</a:t>
            </a:r>
            <a:r>
              <a:rPr lang="ja-JP" altLang="en-US" dirty="0"/>
              <a:t>を</a:t>
            </a:r>
            <a:r>
              <a:rPr lang="en-US" altLang="ja-JP" dirty="0"/>
              <a:t>3</a:t>
            </a:r>
            <a:r>
              <a:rPr lang="ja-JP" altLang="en-US" dirty="0"/>
              <a:t>に，</a:t>
            </a:r>
            <a:r>
              <a:rPr lang="en-US" altLang="ja-JP" dirty="0"/>
              <a:t>1</a:t>
            </a:r>
            <a:r>
              <a:rPr lang="ja-JP" altLang="en-US" dirty="0"/>
              <a:t>を</a:t>
            </a:r>
            <a:r>
              <a:rPr lang="en-US" altLang="ja-JP" dirty="0"/>
              <a:t>4</a:t>
            </a:r>
            <a:r>
              <a:rPr lang="ja-JP" altLang="en-US" dirty="0"/>
              <a:t>にするためです．</a:t>
            </a:r>
          </a:p>
          <a:p>
            <a:pPr lvl="1"/>
            <a:r>
              <a:rPr lang="ja-JP" altLang="en-US" dirty="0"/>
              <a:t>一方，主観的幸福感は「</a:t>
            </a:r>
            <a:r>
              <a:rPr lang="en-US" altLang="ja-JP" b="1" dirty="0">
                <a:solidFill>
                  <a:srgbClr val="FF0000"/>
                </a:solidFill>
              </a:rPr>
              <a:t>0</a:t>
            </a:r>
            <a:r>
              <a:rPr lang="en-US" altLang="ja-JP" dirty="0"/>
              <a:t>-100</a:t>
            </a:r>
            <a:r>
              <a:rPr lang="ja-JP" altLang="en-US" dirty="0"/>
              <a:t>」の</a:t>
            </a:r>
            <a:r>
              <a:rPr lang="en-US" altLang="ja-JP" dirty="0"/>
              <a:t>101</a:t>
            </a:r>
            <a:r>
              <a:rPr lang="ja-JP" altLang="en-US" dirty="0"/>
              <a:t>件法なので，</a:t>
            </a:r>
            <a:r>
              <a:rPr lang="en-US" altLang="ja-JP" b="1" dirty="0">
                <a:solidFill>
                  <a:srgbClr val="FF0000"/>
                </a:solidFill>
              </a:rPr>
              <a:t>0</a:t>
            </a:r>
            <a:r>
              <a:rPr lang="ja-JP" altLang="en-US" b="1" dirty="0">
                <a:solidFill>
                  <a:srgbClr val="FF0000"/>
                </a:solidFill>
              </a:rPr>
              <a:t>足して</a:t>
            </a:r>
            <a:r>
              <a:rPr lang="ja-JP" altLang="en-US" dirty="0"/>
              <a:t>「</a:t>
            </a:r>
            <a:r>
              <a:rPr lang="en-US" altLang="ja-JP" dirty="0"/>
              <a:t>100-</a:t>
            </a:r>
            <a:r>
              <a:rPr lang="ja-JP" altLang="en-US" dirty="0"/>
              <a:t>変数の値」です．</a:t>
            </a:r>
            <a:r>
              <a:rPr lang="en-US" altLang="ja-JP" dirty="0"/>
              <a:t>0</a:t>
            </a:r>
            <a:r>
              <a:rPr lang="ja-JP" altLang="en-US" dirty="0"/>
              <a:t>を</a:t>
            </a:r>
            <a:r>
              <a:rPr lang="en-US" altLang="ja-JP" dirty="0"/>
              <a:t>100</a:t>
            </a:r>
            <a:r>
              <a:rPr lang="ja-JP" altLang="en-US" dirty="0"/>
              <a:t>に，</a:t>
            </a:r>
            <a:r>
              <a:rPr lang="en-US" altLang="ja-JP" dirty="0"/>
              <a:t>1</a:t>
            </a:r>
            <a:r>
              <a:rPr lang="ja-JP" altLang="en-US" dirty="0"/>
              <a:t>を</a:t>
            </a:r>
            <a:r>
              <a:rPr lang="en-US" altLang="ja-JP" dirty="0"/>
              <a:t>99</a:t>
            </a:r>
            <a:r>
              <a:rPr lang="ja-JP" altLang="en-US" dirty="0"/>
              <a:t>に</a:t>
            </a:r>
            <a:r>
              <a:rPr lang="en-US" altLang="ja-JP" dirty="0"/>
              <a:t>…</a:t>
            </a:r>
            <a:r>
              <a:rPr lang="ja-JP" altLang="en-US" dirty="0" err="1"/>
              <a:t>，</a:t>
            </a:r>
            <a:r>
              <a:rPr lang="en-US" altLang="ja-JP" dirty="0"/>
              <a:t>99</a:t>
            </a:r>
            <a:r>
              <a:rPr lang="ja-JP" altLang="en-US" dirty="0"/>
              <a:t>を</a:t>
            </a:r>
            <a:r>
              <a:rPr lang="en-US" altLang="ja-JP" dirty="0"/>
              <a:t>1</a:t>
            </a:r>
            <a:r>
              <a:rPr lang="ja-JP" altLang="en-US" dirty="0"/>
              <a:t>に，</a:t>
            </a:r>
            <a:r>
              <a:rPr lang="en-US" altLang="ja-JP" dirty="0"/>
              <a:t>100</a:t>
            </a:r>
            <a:r>
              <a:rPr lang="ja-JP" altLang="en-US" dirty="0"/>
              <a:t>を</a:t>
            </a:r>
            <a:r>
              <a:rPr lang="en-US" altLang="ja-JP" dirty="0"/>
              <a:t>0</a:t>
            </a:r>
            <a:r>
              <a:rPr lang="ja-JP" altLang="en-US" dirty="0"/>
              <a:t>にするためです．</a:t>
            </a:r>
            <a:endParaRPr kumimoji="1" lang="ja-JP" altLang="en-US" dirty="0"/>
          </a:p>
        </p:txBody>
      </p:sp>
    </p:spTree>
    <p:extLst>
      <p:ext uri="{BB962C8B-B14F-4D97-AF65-F5344CB8AC3E}">
        <p14:creationId xmlns:p14="http://schemas.microsoft.com/office/powerpoint/2010/main" val="37338987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合成変数を作成し終えたら</a:t>
            </a:r>
            <a:r>
              <a:rPr kumimoji="1" lang="en-US" altLang="ja-JP" dirty="0" smtClean="0"/>
              <a:t>…</a:t>
            </a:r>
            <a:endParaRPr kumimoji="1" lang="ja-JP" altLang="en-US" dirty="0"/>
          </a:p>
        </p:txBody>
      </p:sp>
      <p:sp>
        <p:nvSpPr>
          <p:cNvPr id="3" name="コンテンツ プレースホルダー 2"/>
          <p:cNvSpPr>
            <a:spLocks noGrp="1"/>
          </p:cNvSpPr>
          <p:nvPr>
            <p:ph idx="1"/>
          </p:nvPr>
        </p:nvSpPr>
        <p:spPr>
          <a:xfrm>
            <a:off x="457200" y="1600200"/>
            <a:ext cx="5194920" cy="4876800"/>
          </a:xfrm>
        </p:spPr>
        <p:txBody>
          <a:bodyPr/>
          <a:lstStyle/>
          <a:p>
            <a:r>
              <a:rPr kumimoji="1" lang="ja-JP" altLang="en-US" dirty="0" smtClean="0"/>
              <a:t>分析には合成変数しか使わないなら，各項目がモデリングシートにずらっと並んでいると鬱陶しいな</a:t>
            </a:r>
            <a:r>
              <a:rPr kumimoji="1" lang="en-US" altLang="ja-JP" dirty="0" smtClean="0"/>
              <a:t>…</a:t>
            </a:r>
            <a:r>
              <a:rPr kumimoji="1" lang="ja-JP" altLang="en-US" dirty="0" smtClean="0"/>
              <a:t>と思うかもしれない</a:t>
            </a:r>
            <a:endParaRPr kumimoji="1" lang="en-US" altLang="ja-JP" dirty="0" smtClean="0"/>
          </a:p>
          <a:p>
            <a:r>
              <a:rPr kumimoji="1" lang="ja-JP" altLang="en-US" dirty="0" smtClean="0"/>
              <a:t>そういうときは「使用変数」→「</a:t>
            </a:r>
            <a:r>
              <a:rPr kumimoji="1" lang="en-US" altLang="ja-JP" dirty="0" smtClean="0"/>
              <a:t>HAD</a:t>
            </a:r>
            <a:r>
              <a:rPr kumimoji="1" lang="ja-JP" altLang="en-US" dirty="0" smtClean="0"/>
              <a:t>から除外する変数」で，「もういらない」変数を選択すると，モデリングシートに読み込まれなくなる</a:t>
            </a:r>
            <a:endParaRPr kumimoji="1" lang="en-US" altLang="ja-JP" dirty="0" smtClean="0"/>
          </a:p>
          <a:p>
            <a:r>
              <a:rPr kumimoji="1" lang="ja-JP" altLang="en-US" dirty="0" smtClean="0"/>
              <a:t>もちろん，データそのものはデータシートに残っているので，解除すれば普通に分析に使える</a:t>
            </a:r>
            <a:endParaRPr kumimoji="1" lang="ja-JP" altLang="en-US" dirty="0"/>
          </a:p>
        </p:txBody>
      </p:sp>
      <p:pic>
        <p:nvPicPr>
          <p:cNvPr id="5" name="図 4"/>
          <p:cNvPicPr>
            <a:picLocks noChangeAspect="1"/>
          </p:cNvPicPr>
          <p:nvPr/>
        </p:nvPicPr>
        <p:blipFill>
          <a:blip r:embed="rId2"/>
          <a:stretch>
            <a:fillRect/>
          </a:stretch>
        </p:blipFill>
        <p:spPr>
          <a:xfrm>
            <a:off x="5658389" y="1700808"/>
            <a:ext cx="3214090" cy="4198140"/>
          </a:xfrm>
          <a:prstGeom prst="rect">
            <a:avLst/>
          </a:prstGeom>
        </p:spPr>
      </p:pic>
    </p:spTree>
    <p:extLst>
      <p:ext uri="{BB962C8B-B14F-4D97-AF65-F5344CB8AC3E}">
        <p14:creationId xmlns:p14="http://schemas.microsoft.com/office/powerpoint/2010/main" val="4838114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新データセット</a:t>
            </a:r>
            <a:endParaRPr kumimoji="1" lang="ja-JP" altLang="en-US" dirty="0"/>
          </a:p>
        </p:txBody>
      </p:sp>
      <p:sp>
        <p:nvSpPr>
          <p:cNvPr id="3" name="コンテンツ プレースホルダー 2"/>
          <p:cNvSpPr>
            <a:spLocks noGrp="1"/>
          </p:cNvSpPr>
          <p:nvPr>
            <p:ph idx="1"/>
          </p:nvPr>
        </p:nvSpPr>
        <p:spPr/>
        <p:txBody>
          <a:bodyPr/>
          <a:lstStyle/>
          <a:p>
            <a:r>
              <a:rPr lang="en-US" altLang="ja-JP" dirty="0"/>
              <a:t>※</a:t>
            </a:r>
            <a:r>
              <a:rPr lang="en-US" altLang="ja-JP" dirty="0" smtClean="0"/>
              <a:t>HAD※2018</a:t>
            </a:r>
            <a:r>
              <a:rPr lang="ja-JP" altLang="en-US" dirty="0" smtClean="0"/>
              <a:t>心理</a:t>
            </a:r>
            <a:r>
              <a:rPr lang="ja-JP" altLang="en-US" dirty="0"/>
              <a:t>科学統計</a:t>
            </a:r>
            <a:r>
              <a:rPr lang="en-US" altLang="ja-JP" dirty="0"/>
              <a:t>III</a:t>
            </a:r>
            <a:r>
              <a:rPr lang="ja-JP" altLang="en-US" dirty="0"/>
              <a:t>分析用データ</a:t>
            </a:r>
            <a:r>
              <a:rPr lang="en-US" altLang="ja-JP" b="1" dirty="0" smtClean="0">
                <a:solidFill>
                  <a:srgbClr val="FF0000"/>
                </a:solidFill>
              </a:rPr>
              <a:t>2</a:t>
            </a:r>
            <a:r>
              <a:rPr lang="en-US" altLang="ja-JP" dirty="0" smtClean="0"/>
              <a:t>.xlsm</a:t>
            </a:r>
          </a:p>
          <a:p>
            <a:r>
              <a:rPr kumimoji="1" lang="ja-JP" altLang="en-US" dirty="0" smtClean="0"/>
              <a:t>合成変数を作成し，それらを構成する各項目は「</a:t>
            </a:r>
            <a:r>
              <a:rPr kumimoji="1" lang="en-US" altLang="ja-JP" dirty="0" smtClean="0"/>
              <a:t>HAD</a:t>
            </a:r>
            <a:r>
              <a:rPr kumimoji="1" lang="ja-JP" altLang="en-US" dirty="0" smtClean="0"/>
              <a:t>から除外」設定した状態</a:t>
            </a:r>
            <a:endParaRPr kumimoji="1" lang="ja-JP" altLang="en-US" dirty="0"/>
          </a:p>
        </p:txBody>
      </p:sp>
      <p:pic>
        <p:nvPicPr>
          <p:cNvPr id="4" name="図 3"/>
          <p:cNvPicPr>
            <a:picLocks noChangeAspect="1"/>
          </p:cNvPicPr>
          <p:nvPr/>
        </p:nvPicPr>
        <p:blipFill>
          <a:blip r:embed="rId2"/>
          <a:stretch>
            <a:fillRect/>
          </a:stretch>
        </p:blipFill>
        <p:spPr>
          <a:xfrm>
            <a:off x="3779912" y="3068960"/>
            <a:ext cx="4533333" cy="2533333"/>
          </a:xfrm>
          <a:prstGeom prst="rect">
            <a:avLst/>
          </a:prstGeom>
        </p:spPr>
      </p:pic>
    </p:spTree>
    <p:extLst>
      <p:ext uri="{BB962C8B-B14F-4D97-AF65-F5344CB8AC3E}">
        <p14:creationId xmlns:p14="http://schemas.microsoft.com/office/powerpoint/2010/main" val="6800448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ja-JP" altLang="en-US" smtClean="0"/>
              <a:t>調査データから考えられる分析</a:t>
            </a:r>
          </a:p>
        </p:txBody>
      </p:sp>
      <p:sp>
        <p:nvSpPr>
          <p:cNvPr id="73731" name="Rectangle 3"/>
          <p:cNvSpPr>
            <a:spLocks noGrp="1" noChangeArrowheads="1"/>
          </p:cNvSpPr>
          <p:nvPr>
            <p:ph idx="1"/>
          </p:nvPr>
        </p:nvSpPr>
        <p:spPr/>
        <p:txBody>
          <a:bodyPr>
            <a:normAutofit/>
          </a:bodyPr>
          <a:lstStyle/>
          <a:p>
            <a:r>
              <a:rPr lang="ja-JP" altLang="en-US" sz="2800" dirty="0" smtClean="0"/>
              <a:t>まず，代表的な変数をピックアップ</a:t>
            </a:r>
          </a:p>
          <a:p>
            <a:pPr lvl="1"/>
            <a:r>
              <a:rPr lang="ja-JP" altLang="en-US" sz="2400" dirty="0" smtClean="0"/>
              <a:t>個人属性（性別・年齢）</a:t>
            </a:r>
          </a:p>
          <a:p>
            <a:pPr lvl="1"/>
            <a:r>
              <a:rPr lang="ja-JP" altLang="en-US" sz="2400" dirty="0" smtClean="0"/>
              <a:t>愛着スタイル（安定・回避・アンビバレント）</a:t>
            </a:r>
          </a:p>
          <a:p>
            <a:pPr lvl="1"/>
            <a:r>
              <a:rPr lang="ja-JP" altLang="en-US" sz="2400" dirty="0" smtClean="0"/>
              <a:t>孤独感</a:t>
            </a:r>
          </a:p>
          <a:p>
            <a:pPr lvl="1"/>
            <a:r>
              <a:rPr lang="ja-JP" altLang="en-US" sz="2400" dirty="0" smtClean="0"/>
              <a:t>主観的幸福感</a:t>
            </a:r>
          </a:p>
          <a:p>
            <a:pPr lvl="1"/>
            <a:r>
              <a:rPr lang="ja-JP" altLang="en-US" sz="2400" dirty="0" smtClean="0"/>
              <a:t>性格の</a:t>
            </a:r>
            <a:r>
              <a:rPr lang="en-US" altLang="ja-JP" sz="2400" dirty="0" smtClean="0"/>
              <a:t>5</a:t>
            </a:r>
            <a:r>
              <a:rPr lang="ja-JP" altLang="en-US" sz="2400" dirty="0" smtClean="0"/>
              <a:t>因子</a:t>
            </a:r>
          </a:p>
          <a:p>
            <a:pPr lvl="1"/>
            <a:endParaRPr lang="ja-JP" altLang="en-US" sz="2400" dirty="0" smtClean="0"/>
          </a:p>
          <a:p>
            <a:r>
              <a:rPr lang="ja-JP" altLang="en-US" sz="2800" dirty="0" smtClean="0"/>
              <a:t>これらの関係はどのように考えられるか</a:t>
            </a:r>
            <a:r>
              <a:rPr lang="en-US" altLang="ja-JP" sz="2800" dirty="0" smtClean="0"/>
              <a:t>?</a:t>
            </a:r>
          </a:p>
        </p:txBody>
      </p:sp>
    </p:spTree>
    <p:extLst>
      <p:ext uri="{BB962C8B-B14F-4D97-AF65-F5344CB8AC3E}">
        <p14:creationId xmlns:p14="http://schemas.microsoft.com/office/powerpoint/2010/main" val="15508693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9"/>
          <p:cNvSpPr txBox="1">
            <a:spLocks noChangeArrowheads="1"/>
          </p:cNvSpPr>
          <p:nvPr/>
        </p:nvSpPr>
        <p:spPr bwMode="auto">
          <a:xfrm>
            <a:off x="1778000" y="1360488"/>
            <a:ext cx="458788" cy="92075"/>
          </a:xfrm>
          <a:prstGeom prst="rect">
            <a:avLst/>
          </a:prstGeom>
          <a:noFill/>
          <a:ln w="9525">
            <a:noFill/>
            <a:miter lim="800000"/>
            <a:headEnd/>
            <a:tailEnd/>
          </a:ln>
        </p:spPr>
        <p:txBody>
          <a:bodyPr vert="eaVert" wrap="none">
            <a:spAutoFit/>
          </a:bodyPr>
          <a:lstStyle/>
          <a:p>
            <a:pPr algn="l"/>
            <a:endParaRPr lang="ja-JP" altLang="ja-JP" b="0">
              <a:latin typeface="Times New Roman" pitchFamily="18" charset="0"/>
              <a:ea typeface="ＭＳ Ｐゴシック" charset="-128"/>
            </a:endParaRPr>
          </a:p>
        </p:txBody>
      </p:sp>
      <p:sp>
        <p:nvSpPr>
          <p:cNvPr id="74755" name="Text Box 20"/>
          <p:cNvSpPr txBox="1">
            <a:spLocks noChangeArrowheads="1"/>
          </p:cNvSpPr>
          <p:nvPr/>
        </p:nvSpPr>
        <p:spPr bwMode="auto">
          <a:xfrm>
            <a:off x="1331913" y="476672"/>
            <a:ext cx="7704137" cy="1200329"/>
          </a:xfrm>
          <a:prstGeom prst="rect">
            <a:avLst/>
          </a:prstGeom>
          <a:noFill/>
          <a:ln w="9525" algn="ctr">
            <a:noFill/>
            <a:miter lim="800000"/>
            <a:headEnd/>
            <a:tailEnd/>
          </a:ln>
        </p:spPr>
        <p:txBody>
          <a:bodyPr>
            <a:spAutoFit/>
          </a:bodyPr>
          <a:lstStyle/>
          <a:p>
            <a:pPr algn="r"/>
            <a:r>
              <a:rPr lang="ja-JP" altLang="en-US" sz="3600" spc="-100" dirty="0">
                <a:solidFill>
                  <a:schemeClr val="tx2"/>
                </a:solidFill>
                <a:latin typeface="+mj-lt"/>
                <a:ea typeface="+mj-ea"/>
                <a:cs typeface="+mj-cs"/>
              </a:rPr>
              <a:t>測定された変数同士の関連性を</a:t>
            </a:r>
          </a:p>
          <a:p>
            <a:pPr algn="r"/>
            <a:r>
              <a:rPr lang="ja-JP" altLang="en-US" sz="3600" spc="-100" dirty="0">
                <a:solidFill>
                  <a:schemeClr val="tx2"/>
                </a:solidFill>
                <a:latin typeface="+mj-lt"/>
                <a:ea typeface="+mj-ea"/>
                <a:cs typeface="+mj-cs"/>
              </a:rPr>
              <a:t>時間軸で整理すると</a:t>
            </a:r>
            <a:r>
              <a:rPr lang="en-US" altLang="ja-JP" sz="3600" spc="-100" dirty="0">
                <a:solidFill>
                  <a:schemeClr val="tx2"/>
                </a:solidFill>
                <a:latin typeface="+mj-lt"/>
                <a:ea typeface="+mj-ea"/>
                <a:cs typeface="+mj-cs"/>
              </a:rPr>
              <a:t>…</a:t>
            </a:r>
          </a:p>
        </p:txBody>
      </p:sp>
      <p:grpSp>
        <p:nvGrpSpPr>
          <p:cNvPr id="74756" name="Group 16"/>
          <p:cNvGrpSpPr>
            <a:grpSpLocks/>
          </p:cNvGrpSpPr>
          <p:nvPr/>
        </p:nvGrpSpPr>
        <p:grpSpPr bwMode="auto">
          <a:xfrm>
            <a:off x="323850" y="1700213"/>
            <a:ext cx="8640763" cy="4668837"/>
            <a:chOff x="204" y="1071"/>
            <a:chExt cx="5443" cy="2941"/>
          </a:xfrm>
        </p:grpSpPr>
        <p:sp>
          <p:nvSpPr>
            <p:cNvPr id="74757" name="AutoShape 2"/>
            <p:cNvSpPr>
              <a:spLocks noChangeArrowheads="1"/>
            </p:cNvSpPr>
            <p:nvPr/>
          </p:nvSpPr>
          <p:spPr bwMode="auto">
            <a:xfrm>
              <a:off x="930" y="1525"/>
              <a:ext cx="3718" cy="1406"/>
            </a:xfrm>
            <a:prstGeom prst="rightArrow">
              <a:avLst>
                <a:gd name="adj1" fmla="val 46796"/>
                <a:gd name="adj2" fmla="val 80654"/>
              </a:avLst>
            </a:prstGeom>
            <a:gradFill rotWithShape="1">
              <a:gsLst>
                <a:gs pos="0">
                  <a:srgbClr val="FFFFF2"/>
                </a:gs>
                <a:gs pos="100000">
                  <a:srgbClr val="FFFFCC"/>
                </a:gs>
              </a:gsLst>
              <a:lin ang="0" scaled="1"/>
            </a:gradFill>
            <a:ln w="9525">
              <a:solidFill>
                <a:schemeClr val="tx1"/>
              </a:solidFill>
              <a:miter lim="800000"/>
              <a:headEnd/>
              <a:tailEnd/>
            </a:ln>
          </p:spPr>
          <p:txBody>
            <a:bodyPr wrap="none" anchor="ctr"/>
            <a:lstStyle/>
            <a:p>
              <a:endParaRPr lang="ja-JP" altLang="en-US"/>
            </a:p>
          </p:txBody>
        </p:sp>
        <p:sp>
          <p:nvSpPr>
            <p:cNvPr id="74758" name="Oval 5"/>
            <p:cNvSpPr>
              <a:spLocks noChangeArrowheads="1"/>
            </p:cNvSpPr>
            <p:nvPr/>
          </p:nvSpPr>
          <p:spPr bwMode="auto">
            <a:xfrm>
              <a:off x="4105" y="1298"/>
              <a:ext cx="1542" cy="1860"/>
            </a:xfrm>
            <a:prstGeom prst="ellipse">
              <a:avLst/>
            </a:prstGeom>
            <a:solidFill>
              <a:srgbClr val="CCFFFF"/>
            </a:solidFill>
            <a:ln w="9525" algn="ctr">
              <a:solidFill>
                <a:schemeClr val="tx1"/>
              </a:solidFill>
              <a:round/>
              <a:headEnd/>
              <a:tailEnd/>
            </a:ln>
          </p:spPr>
          <p:txBody>
            <a:bodyPr wrap="none" anchor="ctr"/>
            <a:lstStyle/>
            <a:p>
              <a:endParaRPr lang="ja-JP" altLang="en-US">
                <a:latin typeface="+mn-ea"/>
                <a:ea typeface="+mn-ea"/>
              </a:endParaRPr>
            </a:p>
          </p:txBody>
        </p:sp>
        <p:sp>
          <p:nvSpPr>
            <p:cNvPr id="74759" name="Oval 6"/>
            <p:cNvSpPr>
              <a:spLocks noChangeArrowheads="1"/>
            </p:cNvSpPr>
            <p:nvPr/>
          </p:nvSpPr>
          <p:spPr bwMode="auto">
            <a:xfrm>
              <a:off x="1837" y="1071"/>
              <a:ext cx="1406" cy="1134"/>
            </a:xfrm>
            <a:prstGeom prst="ellipse">
              <a:avLst/>
            </a:prstGeom>
            <a:solidFill>
              <a:srgbClr val="FF99FF"/>
            </a:solidFill>
            <a:ln w="9525">
              <a:solidFill>
                <a:schemeClr val="tx1"/>
              </a:solidFill>
              <a:round/>
              <a:headEnd/>
              <a:tailEnd/>
            </a:ln>
          </p:spPr>
          <p:txBody>
            <a:bodyPr wrap="none" anchor="ctr"/>
            <a:lstStyle/>
            <a:p>
              <a:pPr algn="ctr"/>
              <a:r>
                <a:rPr lang="ja-JP" altLang="en-US" sz="3200" b="0" dirty="0">
                  <a:latin typeface="+mn-ea"/>
                  <a:ea typeface="+mn-ea"/>
                </a:rPr>
                <a:t>愛着</a:t>
              </a:r>
            </a:p>
            <a:p>
              <a:pPr algn="ctr"/>
              <a:r>
                <a:rPr lang="ja-JP" altLang="en-US" sz="3200" b="0" dirty="0">
                  <a:latin typeface="+mn-ea"/>
                  <a:ea typeface="+mn-ea"/>
                </a:rPr>
                <a:t>スタイル</a:t>
              </a:r>
            </a:p>
          </p:txBody>
        </p:sp>
        <p:sp>
          <p:nvSpPr>
            <p:cNvPr id="74760" name="Oval 7"/>
            <p:cNvSpPr>
              <a:spLocks noChangeArrowheads="1"/>
            </p:cNvSpPr>
            <p:nvPr/>
          </p:nvSpPr>
          <p:spPr bwMode="auto">
            <a:xfrm>
              <a:off x="340" y="1162"/>
              <a:ext cx="680" cy="2223"/>
            </a:xfrm>
            <a:prstGeom prst="ellipse">
              <a:avLst/>
            </a:prstGeom>
            <a:solidFill>
              <a:srgbClr val="FFCC00"/>
            </a:solidFill>
            <a:ln w="9525">
              <a:solidFill>
                <a:schemeClr val="tx1"/>
              </a:solidFill>
              <a:round/>
              <a:headEnd/>
              <a:tailEnd/>
            </a:ln>
          </p:spPr>
          <p:txBody>
            <a:bodyPr wrap="none" anchor="ctr"/>
            <a:lstStyle/>
            <a:p>
              <a:endParaRPr lang="ja-JP" altLang="en-US"/>
            </a:p>
          </p:txBody>
        </p:sp>
        <p:sp>
          <p:nvSpPr>
            <p:cNvPr id="74761" name="Text Box 8"/>
            <p:cNvSpPr txBox="1">
              <a:spLocks noChangeArrowheads="1"/>
            </p:cNvSpPr>
            <p:nvPr/>
          </p:nvSpPr>
          <p:spPr bwMode="auto">
            <a:xfrm>
              <a:off x="472" y="1661"/>
              <a:ext cx="427" cy="1365"/>
            </a:xfrm>
            <a:prstGeom prst="rect">
              <a:avLst/>
            </a:prstGeom>
            <a:noFill/>
            <a:ln w="9525">
              <a:noFill/>
              <a:miter lim="800000"/>
              <a:headEnd/>
              <a:tailEnd/>
            </a:ln>
          </p:spPr>
          <p:txBody>
            <a:bodyPr vert="eaVert">
              <a:spAutoFit/>
            </a:bodyPr>
            <a:lstStyle/>
            <a:p>
              <a:pPr algn="l"/>
              <a:r>
                <a:rPr lang="ja-JP" altLang="en-US" sz="3200" b="0" dirty="0">
                  <a:latin typeface="+mn-ea"/>
                  <a:ea typeface="+mn-ea"/>
                </a:rPr>
                <a:t>性別・年齢</a:t>
              </a:r>
            </a:p>
          </p:txBody>
        </p:sp>
        <p:sp>
          <p:nvSpPr>
            <p:cNvPr id="74762" name="Text Box 11"/>
            <p:cNvSpPr txBox="1">
              <a:spLocks noChangeArrowheads="1"/>
            </p:cNvSpPr>
            <p:nvPr/>
          </p:nvSpPr>
          <p:spPr bwMode="auto">
            <a:xfrm>
              <a:off x="4389" y="1829"/>
              <a:ext cx="427" cy="1057"/>
            </a:xfrm>
            <a:prstGeom prst="rect">
              <a:avLst/>
            </a:prstGeom>
            <a:noFill/>
            <a:ln w="9525">
              <a:noFill/>
              <a:miter lim="800000"/>
              <a:headEnd/>
              <a:tailEnd/>
            </a:ln>
          </p:spPr>
          <p:txBody>
            <a:bodyPr vert="eaVert">
              <a:spAutoFit/>
            </a:bodyPr>
            <a:lstStyle/>
            <a:p>
              <a:pPr algn="l"/>
              <a:r>
                <a:rPr lang="ja-JP" altLang="en-US" sz="3200" b="0" dirty="0">
                  <a:latin typeface="+mn-ea"/>
                  <a:ea typeface="+mn-ea"/>
                </a:rPr>
                <a:t>孤独感</a:t>
              </a:r>
            </a:p>
          </p:txBody>
        </p:sp>
        <p:sp>
          <p:nvSpPr>
            <p:cNvPr id="74763" name="Text Box 12"/>
            <p:cNvSpPr txBox="1">
              <a:spLocks noChangeArrowheads="1"/>
            </p:cNvSpPr>
            <p:nvPr/>
          </p:nvSpPr>
          <p:spPr bwMode="auto">
            <a:xfrm>
              <a:off x="4857" y="1424"/>
              <a:ext cx="427" cy="1689"/>
            </a:xfrm>
            <a:prstGeom prst="rect">
              <a:avLst/>
            </a:prstGeom>
            <a:noFill/>
            <a:ln w="9525">
              <a:noFill/>
              <a:miter lim="800000"/>
              <a:headEnd/>
              <a:tailEnd/>
            </a:ln>
          </p:spPr>
          <p:txBody>
            <a:bodyPr vert="eaVert">
              <a:spAutoFit/>
            </a:bodyPr>
            <a:lstStyle/>
            <a:p>
              <a:pPr algn="l"/>
              <a:r>
                <a:rPr lang="ja-JP" altLang="en-US" sz="3200" b="0" dirty="0">
                  <a:latin typeface="+mn-ea"/>
                  <a:ea typeface="+mn-ea"/>
                </a:rPr>
                <a:t>主観的幸福感</a:t>
              </a:r>
            </a:p>
          </p:txBody>
        </p:sp>
        <p:sp>
          <p:nvSpPr>
            <p:cNvPr id="74764" name="Text Box 16"/>
            <p:cNvSpPr txBox="1">
              <a:spLocks noChangeArrowheads="1"/>
            </p:cNvSpPr>
            <p:nvPr/>
          </p:nvSpPr>
          <p:spPr bwMode="auto">
            <a:xfrm>
              <a:off x="4422" y="3566"/>
              <a:ext cx="1043" cy="250"/>
            </a:xfrm>
            <a:prstGeom prst="rect">
              <a:avLst/>
            </a:prstGeom>
            <a:noFill/>
            <a:ln w="9525">
              <a:noFill/>
              <a:miter lim="800000"/>
              <a:headEnd/>
              <a:tailEnd/>
            </a:ln>
          </p:spPr>
          <p:txBody>
            <a:bodyPr>
              <a:spAutoFit/>
            </a:bodyPr>
            <a:lstStyle/>
            <a:p>
              <a:pPr algn="l"/>
              <a:r>
                <a:rPr lang="ja-JP" altLang="en-US" sz="2000" b="0">
                  <a:latin typeface="+mn-ea"/>
                  <a:ea typeface="+mn-ea"/>
                </a:rPr>
                <a:t>現在の感情</a:t>
              </a:r>
            </a:p>
          </p:txBody>
        </p:sp>
        <p:sp>
          <p:nvSpPr>
            <p:cNvPr id="74765" name="Text Box 17"/>
            <p:cNvSpPr txBox="1">
              <a:spLocks noChangeArrowheads="1"/>
            </p:cNvSpPr>
            <p:nvPr/>
          </p:nvSpPr>
          <p:spPr bwMode="auto">
            <a:xfrm>
              <a:off x="1837" y="3566"/>
              <a:ext cx="1769" cy="446"/>
            </a:xfrm>
            <a:prstGeom prst="rect">
              <a:avLst/>
            </a:prstGeom>
            <a:noFill/>
            <a:ln w="9525">
              <a:noFill/>
              <a:miter lim="800000"/>
              <a:headEnd/>
              <a:tailEnd/>
            </a:ln>
          </p:spPr>
          <p:txBody>
            <a:bodyPr wrap="square">
              <a:spAutoFit/>
            </a:bodyPr>
            <a:lstStyle/>
            <a:p>
              <a:r>
                <a:rPr lang="ja-JP" altLang="en-US" sz="2000" b="0" dirty="0">
                  <a:latin typeface="+mn-ea"/>
                  <a:ea typeface="+mn-ea"/>
                </a:rPr>
                <a:t>過去（発達段階）に</a:t>
              </a:r>
            </a:p>
            <a:p>
              <a:r>
                <a:rPr lang="ja-JP" altLang="en-US" sz="2000" b="0" dirty="0">
                  <a:latin typeface="+mn-ea"/>
                  <a:ea typeface="+mn-ea"/>
                </a:rPr>
                <a:t>形成</a:t>
              </a:r>
              <a:r>
                <a:rPr lang="ja-JP" altLang="en-US" sz="2000" b="0" dirty="0" smtClean="0">
                  <a:latin typeface="+mn-ea"/>
                  <a:ea typeface="+mn-ea"/>
                </a:rPr>
                <a:t>された態度</a:t>
              </a:r>
              <a:r>
                <a:rPr lang="ja-JP" altLang="en-US" sz="2000" b="0" dirty="0">
                  <a:latin typeface="+mn-ea"/>
                  <a:ea typeface="+mn-ea"/>
                </a:rPr>
                <a:t>や性格</a:t>
              </a:r>
            </a:p>
          </p:txBody>
        </p:sp>
        <p:sp>
          <p:nvSpPr>
            <p:cNvPr id="74766" name="Text Box 19"/>
            <p:cNvSpPr txBox="1">
              <a:spLocks noChangeArrowheads="1"/>
            </p:cNvSpPr>
            <p:nvPr/>
          </p:nvSpPr>
          <p:spPr bwMode="auto">
            <a:xfrm>
              <a:off x="204" y="3566"/>
              <a:ext cx="1205" cy="446"/>
            </a:xfrm>
            <a:prstGeom prst="rect">
              <a:avLst/>
            </a:prstGeom>
            <a:noFill/>
            <a:ln w="9525">
              <a:noFill/>
              <a:miter lim="800000"/>
              <a:headEnd/>
              <a:tailEnd/>
            </a:ln>
          </p:spPr>
          <p:txBody>
            <a:bodyPr wrap="square">
              <a:spAutoFit/>
            </a:bodyPr>
            <a:lstStyle/>
            <a:p>
              <a:r>
                <a:rPr lang="ja-JP" altLang="en-US" sz="2000" b="0" dirty="0">
                  <a:latin typeface="+mn-ea"/>
                  <a:ea typeface="+mn-ea"/>
                </a:rPr>
                <a:t>生まれ持った</a:t>
              </a:r>
            </a:p>
            <a:p>
              <a:r>
                <a:rPr lang="ja-JP" altLang="en-US" sz="2000" b="0" dirty="0">
                  <a:latin typeface="+mn-ea"/>
                  <a:ea typeface="+mn-ea"/>
                </a:rPr>
                <a:t>個人特性</a:t>
              </a:r>
            </a:p>
          </p:txBody>
        </p:sp>
        <p:sp>
          <p:nvSpPr>
            <p:cNvPr id="74767" name="Oval 6"/>
            <p:cNvSpPr>
              <a:spLocks noChangeArrowheads="1"/>
            </p:cNvSpPr>
            <p:nvPr/>
          </p:nvSpPr>
          <p:spPr bwMode="auto">
            <a:xfrm>
              <a:off x="1837" y="2296"/>
              <a:ext cx="1406" cy="1134"/>
            </a:xfrm>
            <a:prstGeom prst="ellipse">
              <a:avLst/>
            </a:prstGeom>
            <a:solidFill>
              <a:srgbClr val="FF99FF"/>
            </a:solidFill>
            <a:ln w="9525">
              <a:solidFill>
                <a:schemeClr val="tx1"/>
              </a:solidFill>
              <a:round/>
              <a:headEnd/>
              <a:tailEnd/>
            </a:ln>
          </p:spPr>
          <p:txBody>
            <a:bodyPr wrap="none" anchor="ctr"/>
            <a:lstStyle/>
            <a:p>
              <a:pPr algn="ctr"/>
              <a:r>
                <a:rPr lang="ja-JP" altLang="en-US" sz="3200" b="0">
                  <a:latin typeface="+mn-ea"/>
                  <a:ea typeface="+mn-ea"/>
                </a:rPr>
                <a:t>性格の</a:t>
              </a:r>
            </a:p>
            <a:p>
              <a:pPr algn="ctr"/>
              <a:r>
                <a:rPr lang="en-US" altLang="ja-JP" sz="3200" b="0">
                  <a:latin typeface="+mn-ea"/>
                  <a:ea typeface="+mn-ea"/>
                </a:rPr>
                <a:t>5</a:t>
              </a:r>
              <a:r>
                <a:rPr lang="ja-JP" altLang="en-US" sz="3200" b="0">
                  <a:latin typeface="+mn-ea"/>
                  <a:ea typeface="+mn-ea"/>
                </a:rPr>
                <a:t>因子</a:t>
              </a:r>
            </a:p>
          </p:txBody>
        </p:sp>
      </p:grpSp>
    </p:spTree>
    <p:extLst>
      <p:ext uri="{BB962C8B-B14F-4D97-AF65-F5344CB8AC3E}">
        <p14:creationId xmlns:p14="http://schemas.microsoft.com/office/powerpoint/2010/main" val="1141475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ja-JP" dirty="0" smtClean="0"/>
              <a:t>HAD</a:t>
            </a:r>
            <a:r>
              <a:rPr lang="ja-JP" altLang="en-US" dirty="0" smtClean="0"/>
              <a:t>とは</a:t>
            </a:r>
            <a:endParaRPr lang="en-US" altLang="ja-JP" dirty="0"/>
          </a:p>
        </p:txBody>
      </p:sp>
      <p:sp>
        <p:nvSpPr>
          <p:cNvPr id="83971" name="Rectangle 3"/>
          <p:cNvSpPr>
            <a:spLocks noGrp="1" noChangeArrowheads="1"/>
          </p:cNvSpPr>
          <p:nvPr>
            <p:ph idx="1"/>
          </p:nvPr>
        </p:nvSpPr>
        <p:spPr/>
        <p:txBody>
          <a:bodyPr>
            <a:normAutofit/>
          </a:bodyPr>
          <a:lstStyle/>
          <a:p>
            <a:r>
              <a:rPr lang="en-US" altLang="ja-JP" sz="2400" dirty="0" smtClean="0"/>
              <a:t>Excel</a:t>
            </a:r>
            <a:r>
              <a:rPr lang="ja-JP" altLang="en-US" dirty="0"/>
              <a:t>上</a:t>
            </a:r>
            <a:r>
              <a:rPr lang="ja-JP" altLang="en-US" dirty="0" smtClean="0"/>
              <a:t>で動くプログラム（マクロ）・無償</a:t>
            </a:r>
            <a:endParaRPr lang="en-US" altLang="ja-JP" sz="2000" dirty="0" smtClean="0"/>
          </a:p>
          <a:p>
            <a:r>
              <a:rPr lang="ja-JP" altLang="en-US" sz="2400" dirty="0" smtClean="0"/>
              <a:t>作者：清水裕士先生（社会学部教授）</a:t>
            </a:r>
            <a:endParaRPr lang="en-US" altLang="ja-JP" sz="2400" dirty="0" smtClean="0"/>
          </a:p>
          <a:p>
            <a:endParaRPr lang="en-US" altLang="ja-JP" dirty="0"/>
          </a:p>
          <a:p>
            <a:r>
              <a:rPr lang="ja-JP" altLang="en-US" sz="2400" dirty="0" smtClean="0"/>
              <a:t>コンセプトは「使いやすく・わかりやすく」</a:t>
            </a:r>
            <a:endParaRPr lang="en-US" altLang="ja-JP" sz="2400" dirty="0" smtClean="0"/>
          </a:p>
          <a:p>
            <a:pPr lvl="1"/>
            <a:r>
              <a:rPr lang="en-US" altLang="ja-JP" sz="2000" dirty="0" smtClean="0"/>
              <a:t>Excel</a:t>
            </a:r>
            <a:r>
              <a:rPr lang="ja-JP" altLang="en-US" sz="2000" dirty="0" smtClean="0"/>
              <a:t>さえあれば使えるので，多くの環境で利用できる</a:t>
            </a:r>
            <a:endParaRPr lang="en-US" altLang="ja-JP" sz="2000" dirty="0" smtClean="0"/>
          </a:p>
          <a:p>
            <a:r>
              <a:rPr lang="ja-JP" altLang="en-US" sz="2400" dirty="0"/>
              <a:t>それなり</a:t>
            </a:r>
            <a:r>
              <a:rPr lang="ja-JP" altLang="en-US" sz="2400" dirty="0" smtClean="0"/>
              <a:t>の統計分析を，わかりやすい出力で</a:t>
            </a:r>
            <a:endParaRPr lang="en-US" altLang="ja-JP" sz="2400" dirty="0" smtClean="0"/>
          </a:p>
          <a:p>
            <a:pPr lvl="1"/>
            <a:r>
              <a:rPr lang="ja-JP" altLang="en-US" sz="2000" dirty="0" smtClean="0"/>
              <a:t>卒論で扱う分析は一通りできる（高度な分析もたくさん搭載）</a:t>
            </a:r>
            <a:endParaRPr lang="en-US" altLang="ja-JP" sz="2000" dirty="0" smtClean="0"/>
          </a:p>
          <a:p>
            <a:pPr lvl="1"/>
            <a:r>
              <a:rPr lang="ja-JP" altLang="en-US" dirty="0"/>
              <a:t>出力</a:t>
            </a:r>
            <a:r>
              <a:rPr lang="ja-JP" altLang="en-US" dirty="0" smtClean="0"/>
              <a:t>は，わかりやすさを重視</a:t>
            </a:r>
            <a:endParaRPr lang="en-US" altLang="ja-JP" dirty="0" smtClean="0"/>
          </a:p>
          <a:p>
            <a:pPr lvl="1"/>
            <a:endParaRPr lang="en-US" altLang="ja-JP" dirty="0"/>
          </a:p>
          <a:p>
            <a:r>
              <a:rPr lang="ja-JP" altLang="en-US" dirty="0" smtClean="0"/>
              <a:t>つい最近まで</a:t>
            </a:r>
            <a:r>
              <a:rPr lang="en-US" altLang="ja-JP" dirty="0" smtClean="0"/>
              <a:t>Excel for Mac</a:t>
            </a:r>
            <a:r>
              <a:rPr lang="ja-JP" altLang="en-US" dirty="0" smtClean="0"/>
              <a:t>に対応していませんでしたが，</a:t>
            </a:r>
            <a:r>
              <a:rPr lang="en-US" altLang="ja-JP" dirty="0" smtClean="0"/>
              <a:t>4/6</a:t>
            </a:r>
            <a:r>
              <a:rPr lang="ja-JP" altLang="en-US" dirty="0" smtClean="0"/>
              <a:t>に対応版が出ました（ただし</a:t>
            </a:r>
            <a:r>
              <a:rPr lang="en-US" altLang="ja-JP" dirty="0" smtClean="0"/>
              <a:t>2016</a:t>
            </a:r>
            <a:r>
              <a:rPr lang="ja-JP" altLang="en-US" dirty="0" smtClean="0"/>
              <a:t>のみ）</a:t>
            </a:r>
            <a:endParaRPr lang="en-US" altLang="ja-JP" dirty="0" smtClean="0"/>
          </a:p>
        </p:txBody>
      </p:sp>
    </p:spTree>
    <p:extLst>
      <p:ext uri="{BB962C8B-B14F-4D97-AF65-F5344CB8AC3E}">
        <p14:creationId xmlns:p14="http://schemas.microsoft.com/office/powerpoint/2010/main" val="13656656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ja-JP" altLang="en-US" dirty="0" smtClean="0"/>
              <a:t>変数間の関係を記述する</a:t>
            </a:r>
          </a:p>
        </p:txBody>
      </p:sp>
      <p:sp>
        <p:nvSpPr>
          <p:cNvPr id="75779" name="Rectangle 3"/>
          <p:cNvSpPr>
            <a:spLocks noGrp="1" noChangeArrowheads="1"/>
          </p:cNvSpPr>
          <p:nvPr>
            <p:ph idx="1"/>
          </p:nvPr>
        </p:nvSpPr>
        <p:spPr/>
        <p:txBody>
          <a:bodyPr>
            <a:normAutofit/>
          </a:bodyPr>
          <a:lstStyle/>
          <a:p>
            <a:r>
              <a:rPr lang="ja-JP" altLang="en-US" sz="2800" dirty="0" smtClean="0"/>
              <a:t>量的変数の場合</a:t>
            </a:r>
          </a:p>
          <a:p>
            <a:pPr lvl="1"/>
            <a:r>
              <a:rPr lang="ja-JP" altLang="en-US" sz="2400" dirty="0" smtClean="0"/>
              <a:t>散布図を描き，相関係数を算出する</a:t>
            </a:r>
          </a:p>
          <a:p>
            <a:pPr lvl="1"/>
            <a:r>
              <a:rPr lang="ja-JP" altLang="en-US" sz="2400" dirty="0" smtClean="0"/>
              <a:t>孤独感と主観的幸福感の関係は</a:t>
            </a:r>
            <a:r>
              <a:rPr lang="en-US" altLang="ja-JP" sz="2400" dirty="0" smtClean="0"/>
              <a:t>?</a:t>
            </a:r>
            <a:endParaRPr lang="ja-JP" altLang="en-US" sz="2400" dirty="0" smtClean="0"/>
          </a:p>
          <a:p>
            <a:r>
              <a:rPr lang="ja-JP" altLang="en-US" sz="2800" dirty="0" smtClean="0"/>
              <a:t>質的変数の場合</a:t>
            </a:r>
          </a:p>
          <a:p>
            <a:pPr lvl="1"/>
            <a:r>
              <a:rPr lang="ja-JP" altLang="en-US" sz="2400" dirty="0" smtClean="0"/>
              <a:t>クロス集計表を作成し，</a:t>
            </a:r>
            <a:r>
              <a:rPr lang="en-US" altLang="ja-JP" sz="2400" dirty="0" smtClean="0"/>
              <a:t/>
            </a:r>
            <a:br>
              <a:rPr lang="en-US" altLang="ja-JP" sz="2400" dirty="0" smtClean="0"/>
            </a:br>
            <a:r>
              <a:rPr lang="ja-JP" altLang="en-US" sz="2400" dirty="0" smtClean="0"/>
              <a:t>連関係数（ファイ</a:t>
            </a:r>
            <a:r>
              <a:rPr lang="en-US" altLang="ja-JP" sz="2400" dirty="0" smtClean="0"/>
              <a:t>(φ)</a:t>
            </a:r>
            <a:r>
              <a:rPr lang="ja-JP" altLang="en-US" sz="2400" dirty="0" smtClean="0"/>
              <a:t>係数など）を算出する</a:t>
            </a:r>
          </a:p>
          <a:p>
            <a:pPr lvl="1"/>
            <a:r>
              <a:rPr lang="ja-JP" altLang="en-US" sz="2400" dirty="0" smtClean="0"/>
              <a:t>性別と愛着スタイルの関係</a:t>
            </a:r>
          </a:p>
        </p:txBody>
      </p:sp>
    </p:spTree>
    <p:extLst>
      <p:ext uri="{BB962C8B-B14F-4D97-AF65-F5344CB8AC3E}">
        <p14:creationId xmlns:p14="http://schemas.microsoft.com/office/powerpoint/2010/main" val="26146110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ja-JP" altLang="en-US" dirty="0" smtClean="0"/>
              <a:t>相関係数・連関係数</a:t>
            </a:r>
          </a:p>
        </p:txBody>
      </p:sp>
      <p:sp>
        <p:nvSpPr>
          <p:cNvPr id="76803" name="Rectangle 3"/>
          <p:cNvSpPr>
            <a:spLocks noGrp="1" noChangeArrowheads="1"/>
          </p:cNvSpPr>
          <p:nvPr>
            <p:ph idx="1"/>
          </p:nvPr>
        </p:nvSpPr>
        <p:spPr/>
        <p:txBody>
          <a:bodyPr/>
          <a:lstStyle/>
          <a:p>
            <a:r>
              <a:rPr lang="ja-JP" altLang="en-US" smtClean="0"/>
              <a:t>いずれも</a:t>
            </a:r>
            <a:r>
              <a:rPr lang="en-US" altLang="ja-JP" smtClean="0"/>
              <a:t>2</a:t>
            </a:r>
            <a:r>
              <a:rPr lang="ja-JP" altLang="en-US" smtClean="0"/>
              <a:t>つの変数の関連の強さを示す統計量</a:t>
            </a:r>
          </a:p>
          <a:p>
            <a:pPr lvl="4"/>
            <a:endParaRPr lang="ja-JP" altLang="en-US" smtClean="0"/>
          </a:p>
          <a:p>
            <a:r>
              <a:rPr lang="ja-JP" altLang="en-US" smtClean="0"/>
              <a:t>正の相関・連関：片方が↑ならもう片方も↑</a:t>
            </a:r>
          </a:p>
          <a:p>
            <a:r>
              <a:rPr lang="ja-JP" altLang="en-US" smtClean="0"/>
              <a:t>負の相関・連関：片方が↑ならもう片方は↓</a:t>
            </a:r>
          </a:p>
          <a:p>
            <a:pPr lvl="4"/>
            <a:endParaRPr lang="ja-JP" altLang="en-US" smtClean="0"/>
          </a:p>
          <a:p>
            <a:r>
              <a:rPr lang="en-US" altLang="ja-JP" smtClean="0"/>
              <a:t>-1</a:t>
            </a:r>
            <a:r>
              <a:rPr lang="ja-JP" altLang="en-US" smtClean="0"/>
              <a:t>～</a:t>
            </a:r>
            <a:r>
              <a:rPr lang="en-US" altLang="ja-JP" smtClean="0"/>
              <a:t>1</a:t>
            </a:r>
            <a:r>
              <a:rPr lang="ja-JP" altLang="en-US" smtClean="0"/>
              <a:t>までの値をとり，絶対値が</a:t>
            </a:r>
            <a:r>
              <a:rPr lang="en-US" altLang="ja-JP" smtClean="0"/>
              <a:t>1</a:t>
            </a:r>
            <a:r>
              <a:rPr lang="ja-JP" altLang="en-US" smtClean="0"/>
              <a:t>に近いほど強い関連，</a:t>
            </a:r>
            <a:br>
              <a:rPr lang="ja-JP" altLang="en-US" smtClean="0"/>
            </a:br>
            <a:r>
              <a:rPr lang="en-US" altLang="ja-JP" smtClean="0"/>
              <a:t>0</a:t>
            </a:r>
            <a:r>
              <a:rPr lang="ja-JP" altLang="en-US" smtClean="0"/>
              <a:t>に近いほど弱い関連</a:t>
            </a:r>
          </a:p>
          <a:p>
            <a:pPr lvl="1"/>
            <a:r>
              <a:rPr lang="ja-JP" altLang="en-US" smtClean="0"/>
              <a:t>絶対値による相関係数の見方（</a:t>
            </a:r>
            <a:r>
              <a:rPr lang="en-US" altLang="ja-JP" smtClean="0"/>
              <a:t>×</a:t>
            </a:r>
            <a:r>
              <a:rPr lang="ja-JP" altLang="en-US" smtClean="0"/>
              <a:t>連関係数）</a:t>
            </a:r>
          </a:p>
          <a:p>
            <a:pPr lvl="2"/>
            <a:r>
              <a:rPr lang="en-US" altLang="ja-JP" smtClean="0"/>
              <a:t>0.0</a:t>
            </a:r>
            <a:r>
              <a:rPr lang="ja-JP" altLang="en-US" smtClean="0"/>
              <a:t>～</a:t>
            </a:r>
            <a:r>
              <a:rPr lang="en-US" altLang="ja-JP" smtClean="0"/>
              <a:t>0.2…</a:t>
            </a:r>
            <a:r>
              <a:rPr lang="ja-JP" altLang="en-US" smtClean="0"/>
              <a:t>相関なし		</a:t>
            </a:r>
            <a:r>
              <a:rPr lang="en-US" altLang="ja-JP" smtClean="0"/>
              <a:t>0.2</a:t>
            </a:r>
            <a:r>
              <a:rPr lang="ja-JP" altLang="en-US" smtClean="0"/>
              <a:t>～</a:t>
            </a:r>
            <a:r>
              <a:rPr lang="en-US" altLang="ja-JP" smtClean="0"/>
              <a:t>0.4…</a:t>
            </a:r>
            <a:r>
              <a:rPr lang="ja-JP" altLang="en-US" smtClean="0"/>
              <a:t>弱い相関</a:t>
            </a:r>
          </a:p>
          <a:p>
            <a:pPr lvl="2"/>
            <a:r>
              <a:rPr lang="en-US" altLang="ja-JP" smtClean="0"/>
              <a:t>0.4</a:t>
            </a:r>
            <a:r>
              <a:rPr lang="ja-JP" altLang="en-US" smtClean="0"/>
              <a:t>～</a:t>
            </a:r>
            <a:r>
              <a:rPr lang="en-US" altLang="ja-JP" smtClean="0"/>
              <a:t>0.7…</a:t>
            </a:r>
            <a:r>
              <a:rPr lang="ja-JP" altLang="en-US" smtClean="0"/>
              <a:t>中程度の相関	</a:t>
            </a:r>
            <a:r>
              <a:rPr lang="en-US" altLang="ja-JP" smtClean="0"/>
              <a:t>0.7</a:t>
            </a:r>
            <a:r>
              <a:rPr lang="ja-JP" altLang="en-US" smtClean="0"/>
              <a:t>～</a:t>
            </a:r>
            <a:r>
              <a:rPr lang="en-US" altLang="ja-JP" smtClean="0"/>
              <a:t>1.0…</a:t>
            </a:r>
            <a:r>
              <a:rPr lang="ja-JP" altLang="en-US" smtClean="0"/>
              <a:t>強い相関</a:t>
            </a:r>
            <a:endParaRPr lang="ja-JP" altLang="en-US" dirty="0" smtClean="0"/>
          </a:p>
        </p:txBody>
      </p:sp>
    </p:spTree>
    <p:extLst>
      <p:ext uri="{BB962C8B-B14F-4D97-AF65-F5344CB8AC3E}">
        <p14:creationId xmlns:p14="http://schemas.microsoft.com/office/powerpoint/2010/main" val="36444927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p:txBody>
          <a:bodyPr/>
          <a:lstStyle/>
          <a:p>
            <a:pPr eaLnBrk="1" hangingPunct="1"/>
            <a:r>
              <a:rPr lang="ja-JP" altLang="en-US" sz="4000" dirty="0" smtClean="0"/>
              <a:t>主観的幸福感と孤独感の関連</a:t>
            </a:r>
          </a:p>
        </p:txBody>
      </p:sp>
      <p:sp>
        <p:nvSpPr>
          <p:cNvPr id="661507" name="Rectangle 3"/>
          <p:cNvSpPr>
            <a:spLocks noGrp="1" noChangeArrowheads="1"/>
          </p:cNvSpPr>
          <p:nvPr>
            <p:ph idx="1"/>
          </p:nvPr>
        </p:nvSpPr>
        <p:spPr/>
        <p:txBody>
          <a:bodyPr>
            <a:normAutofit fontScale="92500" lnSpcReduction="10000"/>
          </a:bodyPr>
          <a:lstStyle/>
          <a:p>
            <a:pPr eaLnBrk="1" hangingPunct="1">
              <a:lnSpc>
                <a:spcPct val="110000"/>
              </a:lnSpc>
            </a:pPr>
            <a:r>
              <a:rPr lang="ja-JP" altLang="en-US" sz="2400" dirty="0" smtClean="0"/>
              <a:t>「分析」→「散布図」</a:t>
            </a:r>
            <a:endParaRPr lang="en-US" altLang="ja-JP" sz="2400" dirty="0" smtClean="0"/>
          </a:p>
          <a:p>
            <a:pPr lvl="1">
              <a:lnSpc>
                <a:spcPct val="110000"/>
              </a:lnSpc>
            </a:pPr>
            <a:r>
              <a:rPr lang="ja-JP" altLang="en-US" sz="2000" dirty="0"/>
              <a:t>相関</a:t>
            </a:r>
            <a:r>
              <a:rPr lang="ja-JP" altLang="en-US" sz="2000" dirty="0" smtClean="0"/>
              <a:t>係数や共分散</a:t>
            </a:r>
            <a:endParaRPr lang="en-US" altLang="ja-JP" sz="2000" dirty="0" smtClean="0"/>
          </a:p>
          <a:p>
            <a:pPr lvl="1">
              <a:lnSpc>
                <a:spcPct val="110000"/>
              </a:lnSpc>
            </a:pPr>
            <a:r>
              <a:rPr lang="ja-JP" altLang="en-US" dirty="0" smtClean="0"/>
              <a:t>主観的幸福感が独立変数，</a:t>
            </a:r>
            <a:r>
              <a:rPr lang="en-US" altLang="ja-JP" dirty="0" smtClean="0"/>
              <a:t/>
            </a:r>
            <a:br>
              <a:rPr lang="en-US" altLang="ja-JP" dirty="0" smtClean="0"/>
            </a:br>
            <a:r>
              <a:rPr lang="ja-JP" altLang="en-US" dirty="0" smtClean="0"/>
              <a:t>孤独感が従属変数の単回帰分析</a:t>
            </a:r>
            <a:endParaRPr lang="en-US" altLang="ja-JP" dirty="0" smtClean="0"/>
          </a:p>
          <a:p>
            <a:pPr lvl="1">
              <a:lnSpc>
                <a:spcPct val="110000"/>
              </a:lnSpc>
            </a:pPr>
            <a:r>
              <a:rPr lang="ja-JP" altLang="en-US" sz="2000" dirty="0" smtClean="0"/>
              <a:t>レポートに載せる際は，</a:t>
            </a:r>
            <a:r>
              <a:rPr lang="en-US" altLang="ja-JP" sz="2000" dirty="0" smtClean="0"/>
              <a:t/>
            </a:r>
            <a:br>
              <a:rPr lang="en-US" altLang="ja-JP" sz="2000" dirty="0" smtClean="0"/>
            </a:br>
            <a:r>
              <a:rPr lang="ja-JP" altLang="en-US" sz="2000" dirty="0" smtClean="0"/>
              <a:t>グラフの数値軸を調整する</a:t>
            </a:r>
            <a:endParaRPr lang="en-US" altLang="ja-JP" sz="2000" dirty="0" smtClean="0"/>
          </a:p>
          <a:p>
            <a:pPr lvl="2">
              <a:lnSpc>
                <a:spcPct val="110000"/>
              </a:lnSpc>
            </a:pPr>
            <a:r>
              <a:rPr lang="ja-JP" altLang="en-US" sz="1800" dirty="0"/>
              <a:t>孤独感</a:t>
            </a:r>
            <a:r>
              <a:rPr lang="ja-JP" altLang="en-US" sz="1800" dirty="0" smtClean="0"/>
              <a:t>は</a:t>
            </a:r>
            <a:r>
              <a:rPr lang="en-US" altLang="ja-JP" sz="1800" dirty="0" smtClean="0"/>
              <a:t>1</a:t>
            </a:r>
            <a:r>
              <a:rPr lang="ja-JP" altLang="en-US" dirty="0" smtClean="0"/>
              <a:t>～</a:t>
            </a:r>
            <a:r>
              <a:rPr lang="en-US" altLang="ja-JP" dirty="0" smtClean="0"/>
              <a:t>4</a:t>
            </a:r>
          </a:p>
          <a:p>
            <a:pPr lvl="2">
              <a:lnSpc>
                <a:spcPct val="110000"/>
              </a:lnSpc>
            </a:pPr>
            <a:r>
              <a:rPr lang="ja-JP" altLang="en-US" sz="1800" dirty="0"/>
              <a:t>主観的幸福感</a:t>
            </a:r>
            <a:r>
              <a:rPr lang="ja-JP" altLang="en-US" sz="1800" dirty="0" smtClean="0"/>
              <a:t>は</a:t>
            </a:r>
            <a:r>
              <a:rPr lang="en-US" altLang="ja-JP" sz="1800" dirty="0" smtClean="0"/>
              <a:t>0</a:t>
            </a:r>
            <a:r>
              <a:rPr lang="ja-JP" altLang="en-US" dirty="0" smtClean="0"/>
              <a:t>～</a:t>
            </a:r>
            <a:r>
              <a:rPr lang="en-US" altLang="ja-JP" dirty="0" smtClean="0"/>
              <a:t>100</a:t>
            </a:r>
          </a:p>
          <a:p>
            <a:pPr lvl="2">
              <a:lnSpc>
                <a:spcPct val="110000"/>
              </a:lnSpc>
            </a:pPr>
            <a:endParaRPr lang="en-US" altLang="ja-JP" sz="1800" dirty="0"/>
          </a:p>
          <a:p>
            <a:pPr lvl="1">
              <a:lnSpc>
                <a:spcPct val="110000"/>
              </a:lnSpc>
            </a:pPr>
            <a:r>
              <a:rPr lang="ja-JP" altLang="en-US" sz="2000" dirty="0" smtClean="0"/>
              <a:t>統計量は「相関分析」でも</a:t>
            </a:r>
            <a:r>
              <a:rPr lang="en-US" altLang="ja-JP" sz="2000" dirty="0" smtClean="0"/>
              <a:t/>
            </a:r>
            <a:br>
              <a:rPr lang="en-US" altLang="ja-JP" sz="2000" dirty="0" smtClean="0"/>
            </a:br>
            <a:r>
              <a:rPr lang="ja-JP" altLang="en-US" sz="2000" dirty="0" smtClean="0"/>
              <a:t>求められるが，散布図でデータの</a:t>
            </a:r>
            <a:r>
              <a:rPr lang="en-US" altLang="ja-JP" sz="2000" dirty="0" smtClean="0"/>
              <a:t/>
            </a:r>
            <a:br>
              <a:rPr lang="en-US" altLang="ja-JP" sz="2000" dirty="0" smtClean="0"/>
            </a:br>
            <a:r>
              <a:rPr lang="ja-JP" altLang="en-US" sz="2000" dirty="0" smtClean="0"/>
              <a:t>見た目を確認することは大切</a:t>
            </a:r>
            <a:endParaRPr lang="en-US" altLang="ja-JP" sz="2000" dirty="0" smtClean="0"/>
          </a:p>
          <a:p>
            <a:pPr lvl="1">
              <a:lnSpc>
                <a:spcPct val="110000"/>
              </a:lnSpc>
            </a:pPr>
            <a:r>
              <a:rPr lang="ja-JP" altLang="en-US" sz="2000" dirty="0" smtClean="0"/>
              <a:t>「なんか難しそうな分析が</a:t>
            </a:r>
            <a:r>
              <a:rPr lang="en-US" altLang="ja-JP" sz="2000" dirty="0" smtClean="0"/>
              <a:t/>
            </a:r>
            <a:br>
              <a:rPr lang="en-US" altLang="ja-JP" sz="2000" dirty="0" smtClean="0"/>
            </a:br>
            <a:r>
              <a:rPr lang="ja-JP" altLang="en-US" sz="2000" dirty="0" smtClean="0"/>
              <a:t>すらすらできちゃう自分」に</a:t>
            </a:r>
            <a:r>
              <a:rPr lang="en-US" altLang="ja-JP" sz="2000" dirty="0" smtClean="0"/>
              <a:t/>
            </a:r>
            <a:br>
              <a:rPr lang="en-US" altLang="ja-JP" sz="2000" dirty="0" smtClean="0"/>
            </a:br>
            <a:r>
              <a:rPr lang="ja-JP" altLang="en-US" sz="2000" dirty="0" smtClean="0"/>
              <a:t>溺れてはいけない</a:t>
            </a:r>
            <a:r>
              <a:rPr lang="en-US" altLang="ja-JP" sz="2000" dirty="0" smtClean="0"/>
              <a:t>!!</a:t>
            </a:r>
            <a:endParaRPr lang="ja-JP" altLang="en-US" sz="2000" dirty="0" smtClean="0"/>
          </a:p>
        </p:txBody>
      </p:sp>
      <p:pic>
        <p:nvPicPr>
          <p:cNvPr id="2" name="図 1"/>
          <p:cNvPicPr>
            <a:picLocks noChangeAspect="1"/>
          </p:cNvPicPr>
          <p:nvPr/>
        </p:nvPicPr>
        <p:blipFill>
          <a:blip r:embed="rId3"/>
          <a:stretch>
            <a:fillRect/>
          </a:stretch>
        </p:blipFill>
        <p:spPr>
          <a:xfrm>
            <a:off x="4788024" y="1544225"/>
            <a:ext cx="3954046" cy="4988750"/>
          </a:xfrm>
          <a:prstGeom prst="rect">
            <a:avLst/>
          </a:prstGeom>
        </p:spPr>
      </p:pic>
      <p:pic>
        <p:nvPicPr>
          <p:cNvPr id="6" name="Picture 2" descr="レポート に対する画像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9079" y="92596"/>
            <a:ext cx="167492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1483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p:txBody>
          <a:bodyPr/>
          <a:lstStyle/>
          <a:p>
            <a:pPr eaLnBrk="1" hangingPunct="1"/>
            <a:r>
              <a:rPr lang="ja-JP" altLang="en-US" sz="4000" dirty="0" smtClean="0"/>
              <a:t>主観的幸福感と孤独感の関連</a:t>
            </a:r>
          </a:p>
        </p:txBody>
      </p:sp>
      <p:sp>
        <p:nvSpPr>
          <p:cNvPr id="661507" name="Rectangle 3"/>
          <p:cNvSpPr>
            <a:spLocks noGrp="1" noChangeArrowheads="1"/>
          </p:cNvSpPr>
          <p:nvPr>
            <p:ph idx="1"/>
          </p:nvPr>
        </p:nvSpPr>
        <p:spPr/>
        <p:txBody>
          <a:bodyPr>
            <a:normAutofit fontScale="92500" lnSpcReduction="10000"/>
          </a:bodyPr>
          <a:lstStyle/>
          <a:p>
            <a:pPr eaLnBrk="1" hangingPunct="1">
              <a:lnSpc>
                <a:spcPct val="110000"/>
              </a:lnSpc>
            </a:pPr>
            <a:r>
              <a:rPr lang="ja-JP" altLang="en-US" sz="2400" dirty="0" smtClean="0"/>
              <a:t>「分析」→「散布図」</a:t>
            </a:r>
            <a:endParaRPr lang="en-US" altLang="ja-JP" sz="2400" dirty="0" smtClean="0"/>
          </a:p>
          <a:p>
            <a:pPr lvl="1">
              <a:lnSpc>
                <a:spcPct val="110000"/>
              </a:lnSpc>
            </a:pPr>
            <a:r>
              <a:rPr lang="ja-JP" altLang="en-US" sz="2000" dirty="0"/>
              <a:t>相関</a:t>
            </a:r>
            <a:r>
              <a:rPr lang="ja-JP" altLang="en-US" sz="2000" dirty="0" smtClean="0"/>
              <a:t>係数や共分散</a:t>
            </a:r>
            <a:endParaRPr lang="en-US" altLang="ja-JP" sz="2000" dirty="0" smtClean="0"/>
          </a:p>
          <a:p>
            <a:pPr lvl="1">
              <a:lnSpc>
                <a:spcPct val="110000"/>
              </a:lnSpc>
            </a:pPr>
            <a:r>
              <a:rPr lang="ja-JP" altLang="en-US" dirty="0" smtClean="0"/>
              <a:t>主観的幸福感が独立変数，</a:t>
            </a:r>
            <a:r>
              <a:rPr lang="en-US" altLang="ja-JP" dirty="0" smtClean="0"/>
              <a:t/>
            </a:r>
            <a:br>
              <a:rPr lang="en-US" altLang="ja-JP" dirty="0" smtClean="0"/>
            </a:br>
            <a:r>
              <a:rPr lang="ja-JP" altLang="en-US" dirty="0" smtClean="0"/>
              <a:t>孤独感が従属変数の単回帰分析</a:t>
            </a:r>
            <a:endParaRPr lang="en-US" altLang="ja-JP" dirty="0" smtClean="0"/>
          </a:p>
          <a:p>
            <a:pPr lvl="1">
              <a:lnSpc>
                <a:spcPct val="110000"/>
              </a:lnSpc>
            </a:pPr>
            <a:r>
              <a:rPr lang="ja-JP" altLang="en-US" sz="2000" b="1" dirty="0" smtClean="0">
                <a:solidFill>
                  <a:srgbClr val="FF0000"/>
                </a:solidFill>
              </a:rPr>
              <a:t>レポートに載せる際は，</a:t>
            </a:r>
            <a:r>
              <a:rPr lang="en-US" altLang="ja-JP" sz="2000" b="1" dirty="0" smtClean="0">
                <a:solidFill>
                  <a:srgbClr val="FF0000"/>
                </a:solidFill>
              </a:rPr>
              <a:t/>
            </a:r>
            <a:br>
              <a:rPr lang="en-US" altLang="ja-JP" sz="2000" b="1" dirty="0" smtClean="0">
                <a:solidFill>
                  <a:srgbClr val="FF0000"/>
                </a:solidFill>
              </a:rPr>
            </a:br>
            <a:r>
              <a:rPr lang="ja-JP" altLang="en-US" sz="2000" b="1" dirty="0" smtClean="0">
                <a:solidFill>
                  <a:srgbClr val="FF0000"/>
                </a:solidFill>
              </a:rPr>
              <a:t>グラフの数値軸を調整する</a:t>
            </a:r>
            <a:endParaRPr lang="en-US" altLang="ja-JP" sz="2000" b="1" dirty="0" smtClean="0">
              <a:solidFill>
                <a:srgbClr val="FF0000"/>
              </a:solidFill>
            </a:endParaRPr>
          </a:p>
          <a:p>
            <a:pPr lvl="2">
              <a:lnSpc>
                <a:spcPct val="110000"/>
              </a:lnSpc>
            </a:pPr>
            <a:r>
              <a:rPr lang="ja-JP" altLang="en-US" sz="1800" dirty="0"/>
              <a:t>孤独感</a:t>
            </a:r>
            <a:r>
              <a:rPr lang="ja-JP" altLang="en-US" sz="1800" dirty="0" smtClean="0"/>
              <a:t>は</a:t>
            </a:r>
            <a:r>
              <a:rPr lang="en-US" altLang="ja-JP" sz="1800" dirty="0" smtClean="0"/>
              <a:t>1</a:t>
            </a:r>
            <a:r>
              <a:rPr lang="ja-JP" altLang="en-US" dirty="0" smtClean="0"/>
              <a:t>～</a:t>
            </a:r>
            <a:r>
              <a:rPr lang="en-US" altLang="ja-JP" dirty="0" smtClean="0"/>
              <a:t>4</a:t>
            </a:r>
          </a:p>
          <a:p>
            <a:pPr lvl="2">
              <a:lnSpc>
                <a:spcPct val="110000"/>
              </a:lnSpc>
            </a:pPr>
            <a:r>
              <a:rPr lang="ja-JP" altLang="en-US" sz="1800" dirty="0"/>
              <a:t>主観的幸福感</a:t>
            </a:r>
            <a:r>
              <a:rPr lang="ja-JP" altLang="en-US" sz="1800" dirty="0" smtClean="0"/>
              <a:t>は</a:t>
            </a:r>
            <a:r>
              <a:rPr lang="en-US" altLang="ja-JP" sz="1800" dirty="0" smtClean="0"/>
              <a:t>0</a:t>
            </a:r>
            <a:r>
              <a:rPr lang="ja-JP" altLang="en-US" dirty="0" smtClean="0"/>
              <a:t>～</a:t>
            </a:r>
            <a:r>
              <a:rPr lang="en-US" altLang="ja-JP" dirty="0" smtClean="0"/>
              <a:t>100</a:t>
            </a:r>
          </a:p>
          <a:p>
            <a:pPr lvl="2">
              <a:lnSpc>
                <a:spcPct val="110000"/>
              </a:lnSpc>
            </a:pPr>
            <a:endParaRPr lang="en-US" altLang="ja-JP" sz="1800" dirty="0"/>
          </a:p>
          <a:p>
            <a:pPr lvl="1">
              <a:lnSpc>
                <a:spcPct val="110000"/>
              </a:lnSpc>
            </a:pPr>
            <a:r>
              <a:rPr lang="ja-JP" altLang="en-US" sz="2000" dirty="0" smtClean="0"/>
              <a:t>統計量は「相関分析」でも</a:t>
            </a:r>
            <a:r>
              <a:rPr lang="en-US" altLang="ja-JP" sz="2000" dirty="0" smtClean="0"/>
              <a:t/>
            </a:r>
            <a:br>
              <a:rPr lang="en-US" altLang="ja-JP" sz="2000" dirty="0" smtClean="0"/>
            </a:br>
            <a:r>
              <a:rPr lang="ja-JP" altLang="en-US" sz="2000" dirty="0" smtClean="0"/>
              <a:t>求められるが，散布図でデータの</a:t>
            </a:r>
            <a:r>
              <a:rPr lang="en-US" altLang="ja-JP" sz="2000" dirty="0" smtClean="0"/>
              <a:t/>
            </a:r>
            <a:br>
              <a:rPr lang="en-US" altLang="ja-JP" sz="2000" dirty="0" smtClean="0"/>
            </a:br>
            <a:r>
              <a:rPr lang="ja-JP" altLang="en-US" sz="2000" dirty="0" smtClean="0"/>
              <a:t>見た目を確認することは大切</a:t>
            </a:r>
            <a:endParaRPr lang="en-US" altLang="ja-JP" sz="2000" dirty="0" smtClean="0"/>
          </a:p>
          <a:p>
            <a:pPr lvl="1">
              <a:lnSpc>
                <a:spcPct val="110000"/>
              </a:lnSpc>
            </a:pPr>
            <a:r>
              <a:rPr lang="ja-JP" altLang="en-US" sz="2000" dirty="0" smtClean="0"/>
              <a:t>「なんか難しそうな分析が</a:t>
            </a:r>
            <a:r>
              <a:rPr lang="en-US" altLang="ja-JP" sz="2000" dirty="0" smtClean="0"/>
              <a:t/>
            </a:r>
            <a:br>
              <a:rPr lang="en-US" altLang="ja-JP" sz="2000" dirty="0" smtClean="0"/>
            </a:br>
            <a:r>
              <a:rPr lang="ja-JP" altLang="en-US" sz="2000" dirty="0" smtClean="0"/>
              <a:t>すらすらできちゃう自分」に</a:t>
            </a:r>
            <a:r>
              <a:rPr lang="en-US" altLang="ja-JP" sz="2000" dirty="0" smtClean="0"/>
              <a:t/>
            </a:r>
            <a:br>
              <a:rPr lang="en-US" altLang="ja-JP" sz="2000" dirty="0" smtClean="0"/>
            </a:br>
            <a:r>
              <a:rPr lang="ja-JP" altLang="en-US" sz="2000" dirty="0" smtClean="0"/>
              <a:t>溺れてはいけない</a:t>
            </a:r>
            <a:r>
              <a:rPr lang="en-US" altLang="ja-JP" sz="2000" dirty="0" smtClean="0"/>
              <a:t>!!</a:t>
            </a:r>
            <a:endParaRPr lang="ja-JP" altLang="en-US" sz="2000" dirty="0" smtClean="0"/>
          </a:p>
        </p:txBody>
      </p:sp>
      <p:pic>
        <p:nvPicPr>
          <p:cNvPr id="3" name="図 2"/>
          <p:cNvPicPr>
            <a:picLocks noChangeAspect="1"/>
          </p:cNvPicPr>
          <p:nvPr/>
        </p:nvPicPr>
        <p:blipFill>
          <a:blip r:embed="rId3"/>
          <a:stretch>
            <a:fillRect/>
          </a:stretch>
        </p:blipFill>
        <p:spPr>
          <a:xfrm>
            <a:off x="4570464" y="1582672"/>
            <a:ext cx="3810330" cy="3048264"/>
          </a:xfrm>
          <a:prstGeom prst="rect">
            <a:avLst/>
          </a:prstGeom>
        </p:spPr>
      </p:pic>
      <p:sp>
        <p:nvSpPr>
          <p:cNvPr id="4" name="角丸四角形 3"/>
          <p:cNvSpPr/>
          <p:nvPr/>
        </p:nvSpPr>
        <p:spPr>
          <a:xfrm>
            <a:off x="5076056" y="4630936"/>
            <a:ext cx="3304738" cy="1318344"/>
          </a:xfrm>
          <a:prstGeom prst="roundRect">
            <a:avLst>
              <a:gd name="adj" fmla="val 7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smtClean="0"/>
              <a:t>設定変更は，修正したい部分（例えば縦軸や横軸）を右クリックして「書式設定」を選ぶと大体できる</a:t>
            </a:r>
            <a:endParaRPr kumimoji="1" lang="ja-JP" altLang="en-US" dirty="0"/>
          </a:p>
        </p:txBody>
      </p:sp>
    </p:spTree>
    <p:extLst>
      <p:ext uri="{BB962C8B-B14F-4D97-AF65-F5344CB8AC3E}">
        <p14:creationId xmlns:p14="http://schemas.microsoft.com/office/powerpoint/2010/main" val="16160041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ja-JP" altLang="en-US" smtClean="0"/>
              <a:t>量的変数間の関係：散布図</a:t>
            </a:r>
          </a:p>
        </p:txBody>
      </p:sp>
      <p:sp>
        <p:nvSpPr>
          <p:cNvPr id="77827" name="Rectangle 3"/>
          <p:cNvSpPr>
            <a:spLocks noGrp="1" noChangeArrowheads="1"/>
          </p:cNvSpPr>
          <p:nvPr>
            <p:ph idx="1"/>
          </p:nvPr>
        </p:nvSpPr>
        <p:spPr/>
        <p:txBody>
          <a:bodyPr>
            <a:normAutofit/>
          </a:bodyPr>
          <a:lstStyle/>
          <a:p>
            <a:r>
              <a:rPr lang="ja-JP" altLang="en-US" sz="2800" dirty="0" smtClean="0"/>
              <a:t>散布図と相関の関係は</a:t>
            </a:r>
            <a:r>
              <a:rPr lang="en-US" altLang="ja-JP" sz="2800" dirty="0" smtClean="0"/>
              <a:t>??</a:t>
            </a:r>
          </a:p>
        </p:txBody>
      </p:sp>
      <p:sp>
        <p:nvSpPr>
          <p:cNvPr id="77828" name="Rectangle 4"/>
          <p:cNvSpPr>
            <a:spLocks noChangeArrowheads="1"/>
          </p:cNvSpPr>
          <p:nvPr/>
        </p:nvSpPr>
        <p:spPr bwMode="auto">
          <a:xfrm>
            <a:off x="684213" y="2636838"/>
            <a:ext cx="7345362" cy="2376487"/>
          </a:xfrm>
          <a:prstGeom prst="rect">
            <a:avLst/>
          </a:prstGeom>
          <a:solidFill>
            <a:srgbClr val="FFFFFF"/>
          </a:solidFill>
          <a:ln w="9525" algn="ctr">
            <a:solidFill>
              <a:schemeClr val="tx1"/>
            </a:solidFill>
            <a:miter lim="800000"/>
            <a:headEnd/>
            <a:tailEnd/>
          </a:ln>
        </p:spPr>
        <p:txBody>
          <a:bodyPr wrap="none" anchor="ctr"/>
          <a:lstStyle/>
          <a:p>
            <a:endParaRPr lang="ja-JP" altLang="en-US"/>
          </a:p>
        </p:txBody>
      </p:sp>
      <p:grpSp>
        <p:nvGrpSpPr>
          <p:cNvPr id="77829" name="Group 5"/>
          <p:cNvGrpSpPr>
            <a:grpSpLocks/>
          </p:cNvGrpSpPr>
          <p:nvPr/>
        </p:nvGrpSpPr>
        <p:grpSpPr bwMode="auto">
          <a:xfrm>
            <a:off x="828675" y="2708275"/>
            <a:ext cx="2657475" cy="1727200"/>
            <a:chOff x="528" y="1479"/>
            <a:chExt cx="2016" cy="1248"/>
          </a:xfrm>
        </p:grpSpPr>
        <p:grpSp>
          <p:nvGrpSpPr>
            <p:cNvPr id="77858" name="Group 6"/>
            <p:cNvGrpSpPr>
              <a:grpSpLocks/>
            </p:cNvGrpSpPr>
            <p:nvPr/>
          </p:nvGrpSpPr>
          <p:grpSpPr bwMode="auto">
            <a:xfrm>
              <a:off x="528" y="1479"/>
              <a:ext cx="2016" cy="1248"/>
              <a:chOff x="528" y="1479"/>
              <a:chExt cx="2016" cy="1248"/>
            </a:xfrm>
          </p:grpSpPr>
          <p:sp>
            <p:nvSpPr>
              <p:cNvPr id="77867" name="Rectangle 7"/>
              <p:cNvSpPr>
                <a:spLocks noChangeArrowheads="1"/>
              </p:cNvSpPr>
              <p:nvPr/>
            </p:nvSpPr>
            <p:spPr bwMode="auto">
              <a:xfrm>
                <a:off x="528" y="1479"/>
                <a:ext cx="2016" cy="1248"/>
              </a:xfrm>
              <a:prstGeom prst="rect">
                <a:avLst/>
              </a:prstGeom>
              <a:noFill/>
              <a:ln w="12700" cap="sq">
                <a:noFill/>
                <a:miter lim="800000"/>
                <a:headEnd type="none" w="sm" len="sm"/>
                <a:tailEnd type="none" w="sm" len="sm"/>
              </a:ln>
            </p:spPr>
            <p:txBody>
              <a:bodyPr anchor="ctr"/>
              <a:lstStyle/>
              <a:p>
                <a:endParaRPr lang="ja-JP" altLang="ja-JP" b="0">
                  <a:latin typeface="Times New Roman" pitchFamily="18" charset="0"/>
                  <a:ea typeface="ＭＳ Ｐゴシック" charset="-128"/>
                </a:endParaRPr>
              </a:p>
            </p:txBody>
          </p:sp>
          <p:sp>
            <p:nvSpPr>
              <p:cNvPr id="77868" name="Line 8"/>
              <p:cNvSpPr>
                <a:spLocks noChangeShapeType="1"/>
              </p:cNvSpPr>
              <p:nvPr/>
            </p:nvSpPr>
            <p:spPr bwMode="auto">
              <a:xfrm flipV="1">
                <a:off x="768" y="1671"/>
                <a:ext cx="0" cy="1009"/>
              </a:xfrm>
              <a:prstGeom prst="line">
                <a:avLst/>
              </a:prstGeom>
              <a:noFill/>
              <a:ln w="28575" cap="sq">
                <a:solidFill>
                  <a:srgbClr val="000000"/>
                </a:solidFill>
                <a:round/>
                <a:headEnd type="none" w="sm" len="sm"/>
                <a:tailEnd type="triangle" w="med" len="med"/>
              </a:ln>
            </p:spPr>
            <p:txBody>
              <a:bodyPr anchor="ctr"/>
              <a:lstStyle/>
              <a:p>
                <a:endParaRPr lang="ja-JP" altLang="en-US"/>
              </a:p>
            </p:txBody>
          </p:sp>
          <p:sp>
            <p:nvSpPr>
              <p:cNvPr id="77869" name="Line 9"/>
              <p:cNvSpPr>
                <a:spLocks noChangeShapeType="1"/>
              </p:cNvSpPr>
              <p:nvPr/>
            </p:nvSpPr>
            <p:spPr bwMode="auto">
              <a:xfrm>
                <a:off x="576" y="2583"/>
                <a:ext cx="1537" cy="0"/>
              </a:xfrm>
              <a:prstGeom prst="line">
                <a:avLst/>
              </a:prstGeom>
              <a:noFill/>
              <a:ln w="28575" cap="sq">
                <a:solidFill>
                  <a:srgbClr val="000000"/>
                </a:solidFill>
                <a:round/>
                <a:headEnd type="none" w="sm" len="sm"/>
                <a:tailEnd type="triangle" w="med" len="med"/>
              </a:ln>
            </p:spPr>
            <p:txBody>
              <a:bodyPr anchor="ctr"/>
              <a:lstStyle/>
              <a:p>
                <a:endParaRPr lang="ja-JP" altLang="en-US"/>
              </a:p>
            </p:txBody>
          </p:sp>
        </p:grpSp>
        <p:sp>
          <p:nvSpPr>
            <p:cNvPr id="77859" name="Oval 10"/>
            <p:cNvSpPr>
              <a:spLocks noChangeArrowheads="1"/>
            </p:cNvSpPr>
            <p:nvPr/>
          </p:nvSpPr>
          <p:spPr bwMode="auto">
            <a:xfrm rot="-1886102">
              <a:off x="886" y="1879"/>
              <a:ext cx="1200" cy="384"/>
            </a:xfrm>
            <a:prstGeom prst="ellipse">
              <a:avLst/>
            </a:prstGeom>
            <a:noFill/>
            <a:ln w="28575" cap="sq">
              <a:solidFill>
                <a:srgbClr val="000000"/>
              </a:solidFill>
              <a:round/>
              <a:headEnd type="none" w="sm" len="sm"/>
              <a:tailEnd/>
            </a:ln>
          </p:spPr>
          <p:txBody>
            <a:bodyPr anchor="ctr"/>
            <a:lstStyle/>
            <a:p>
              <a:endParaRPr lang="ja-JP" altLang="en-US"/>
            </a:p>
          </p:txBody>
        </p:sp>
        <p:sp>
          <p:nvSpPr>
            <p:cNvPr id="77860" name="Rectangle 11"/>
            <p:cNvSpPr>
              <a:spLocks noChangeArrowheads="1"/>
            </p:cNvSpPr>
            <p:nvPr/>
          </p:nvSpPr>
          <p:spPr bwMode="auto">
            <a:xfrm>
              <a:off x="1728" y="1744"/>
              <a:ext cx="229" cy="192"/>
            </a:xfrm>
            <a:prstGeom prst="rect">
              <a:avLst/>
            </a:prstGeom>
            <a:noFill/>
            <a:ln w="28575" cap="sq">
              <a:noFill/>
              <a:miter lim="800000"/>
              <a:headEnd type="none" w="sm" len="sm"/>
              <a:tailEnd/>
            </a:ln>
          </p:spPr>
          <p:txBody>
            <a:bodyPr/>
            <a:lstStyle/>
            <a:p>
              <a:pPr algn="just"/>
              <a:r>
                <a:rPr lang="en-US" altLang="ja-JP" sz="14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61" name="Rectangle 12"/>
            <p:cNvSpPr>
              <a:spLocks noChangeArrowheads="1"/>
            </p:cNvSpPr>
            <p:nvPr/>
          </p:nvSpPr>
          <p:spPr bwMode="auto">
            <a:xfrm>
              <a:off x="1536" y="1744"/>
              <a:ext cx="229" cy="192"/>
            </a:xfrm>
            <a:prstGeom prst="rect">
              <a:avLst/>
            </a:prstGeom>
            <a:noFill/>
            <a:ln w="28575" cap="sq">
              <a:noFill/>
              <a:miter lim="800000"/>
              <a:headEnd type="none" w="sm" len="sm"/>
              <a:tailEnd/>
            </a:ln>
          </p:spPr>
          <p:txBody>
            <a:bodyPr/>
            <a:lstStyle/>
            <a:p>
              <a:pPr algn="just"/>
              <a:r>
                <a:rPr lang="en-US" altLang="ja-JP" sz="14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62" name="Rectangle 13"/>
            <p:cNvSpPr>
              <a:spLocks noChangeArrowheads="1"/>
            </p:cNvSpPr>
            <p:nvPr/>
          </p:nvSpPr>
          <p:spPr bwMode="auto">
            <a:xfrm>
              <a:off x="1392" y="1840"/>
              <a:ext cx="229" cy="192"/>
            </a:xfrm>
            <a:prstGeom prst="rect">
              <a:avLst/>
            </a:prstGeom>
            <a:noFill/>
            <a:ln w="28575" cap="sq">
              <a:noFill/>
              <a:miter lim="800000"/>
              <a:headEnd type="none" w="sm" len="sm"/>
              <a:tailEnd/>
            </a:ln>
          </p:spPr>
          <p:txBody>
            <a:bodyPr/>
            <a:lstStyle/>
            <a:p>
              <a:pPr algn="just"/>
              <a:r>
                <a:rPr lang="en-US" altLang="ja-JP" sz="14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63" name="Rectangle 14"/>
            <p:cNvSpPr>
              <a:spLocks noChangeArrowheads="1"/>
            </p:cNvSpPr>
            <p:nvPr/>
          </p:nvSpPr>
          <p:spPr bwMode="auto">
            <a:xfrm>
              <a:off x="1104" y="2128"/>
              <a:ext cx="229" cy="192"/>
            </a:xfrm>
            <a:prstGeom prst="rect">
              <a:avLst/>
            </a:prstGeom>
            <a:noFill/>
            <a:ln w="28575" cap="sq">
              <a:noFill/>
              <a:miter lim="800000"/>
              <a:headEnd type="none" w="sm" len="sm"/>
              <a:tailEnd/>
            </a:ln>
          </p:spPr>
          <p:txBody>
            <a:bodyPr/>
            <a:lstStyle/>
            <a:p>
              <a:pPr algn="just"/>
              <a:r>
                <a:rPr lang="en-US" altLang="ja-JP" sz="14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64" name="Rectangle 15"/>
            <p:cNvSpPr>
              <a:spLocks noChangeArrowheads="1"/>
            </p:cNvSpPr>
            <p:nvPr/>
          </p:nvSpPr>
          <p:spPr bwMode="auto">
            <a:xfrm>
              <a:off x="1344" y="2080"/>
              <a:ext cx="229" cy="192"/>
            </a:xfrm>
            <a:prstGeom prst="rect">
              <a:avLst/>
            </a:prstGeom>
            <a:noFill/>
            <a:ln w="28575" cap="sq">
              <a:noFill/>
              <a:miter lim="800000"/>
              <a:headEnd type="none" w="sm" len="sm"/>
              <a:tailEnd/>
            </a:ln>
          </p:spPr>
          <p:txBody>
            <a:bodyPr/>
            <a:lstStyle/>
            <a:p>
              <a:pPr algn="just"/>
              <a:r>
                <a:rPr lang="en-US" altLang="ja-JP" sz="14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65" name="Rectangle 16"/>
            <p:cNvSpPr>
              <a:spLocks noChangeArrowheads="1"/>
            </p:cNvSpPr>
            <p:nvPr/>
          </p:nvSpPr>
          <p:spPr bwMode="auto">
            <a:xfrm>
              <a:off x="1584" y="1888"/>
              <a:ext cx="229" cy="192"/>
            </a:xfrm>
            <a:prstGeom prst="rect">
              <a:avLst/>
            </a:prstGeom>
            <a:noFill/>
            <a:ln w="28575" cap="sq">
              <a:noFill/>
              <a:miter lim="800000"/>
              <a:headEnd type="none" w="sm" len="sm"/>
              <a:tailEnd/>
            </a:ln>
          </p:spPr>
          <p:txBody>
            <a:bodyPr/>
            <a:lstStyle/>
            <a:p>
              <a:pPr algn="just"/>
              <a:r>
                <a:rPr lang="en-US" altLang="ja-JP" sz="14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66" name="Rectangle 17"/>
            <p:cNvSpPr>
              <a:spLocks noChangeArrowheads="1"/>
            </p:cNvSpPr>
            <p:nvPr/>
          </p:nvSpPr>
          <p:spPr bwMode="auto">
            <a:xfrm>
              <a:off x="1200" y="1936"/>
              <a:ext cx="229" cy="192"/>
            </a:xfrm>
            <a:prstGeom prst="rect">
              <a:avLst/>
            </a:prstGeom>
            <a:noFill/>
            <a:ln w="28575" cap="sq">
              <a:noFill/>
              <a:miter lim="800000"/>
              <a:headEnd type="none" w="sm" len="sm"/>
              <a:tailEnd/>
            </a:ln>
          </p:spPr>
          <p:txBody>
            <a:bodyPr/>
            <a:lstStyle/>
            <a:p>
              <a:pPr algn="just"/>
              <a:r>
                <a:rPr lang="en-US" altLang="ja-JP" sz="14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grpSp>
      <p:grpSp>
        <p:nvGrpSpPr>
          <p:cNvPr id="77830" name="Group 18"/>
          <p:cNvGrpSpPr>
            <a:grpSpLocks/>
          </p:cNvGrpSpPr>
          <p:nvPr/>
        </p:nvGrpSpPr>
        <p:grpSpPr bwMode="auto">
          <a:xfrm>
            <a:off x="3205163" y="2708275"/>
            <a:ext cx="2657475" cy="1727200"/>
            <a:chOff x="2928" y="1488"/>
            <a:chExt cx="2016" cy="1248"/>
          </a:xfrm>
        </p:grpSpPr>
        <p:sp>
          <p:nvSpPr>
            <p:cNvPr id="77846" name="Rectangle 19"/>
            <p:cNvSpPr>
              <a:spLocks noChangeArrowheads="1"/>
            </p:cNvSpPr>
            <p:nvPr/>
          </p:nvSpPr>
          <p:spPr bwMode="auto">
            <a:xfrm>
              <a:off x="2928" y="1488"/>
              <a:ext cx="2016" cy="1248"/>
            </a:xfrm>
            <a:prstGeom prst="rect">
              <a:avLst/>
            </a:prstGeom>
            <a:noFill/>
            <a:ln w="12700" cap="sq">
              <a:noFill/>
              <a:miter lim="800000"/>
              <a:headEnd type="none" w="sm" len="sm"/>
              <a:tailEnd type="none" w="sm" len="sm"/>
            </a:ln>
          </p:spPr>
          <p:txBody>
            <a:bodyPr anchor="ctr"/>
            <a:lstStyle/>
            <a:p>
              <a:endParaRPr lang="ja-JP" altLang="ja-JP" b="0">
                <a:latin typeface="Times New Roman" pitchFamily="18" charset="0"/>
                <a:ea typeface="ＭＳ Ｐゴシック" charset="-128"/>
              </a:endParaRPr>
            </a:p>
          </p:txBody>
        </p:sp>
        <p:sp>
          <p:nvSpPr>
            <p:cNvPr id="77847" name="Line 20"/>
            <p:cNvSpPr>
              <a:spLocks noChangeShapeType="1"/>
            </p:cNvSpPr>
            <p:nvPr/>
          </p:nvSpPr>
          <p:spPr bwMode="auto">
            <a:xfrm flipV="1">
              <a:off x="3216" y="1679"/>
              <a:ext cx="0" cy="1009"/>
            </a:xfrm>
            <a:prstGeom prst="line">
              <a:avLst/>
            </a:prstGeom>
            <a:noFill/>
            <a:ln w="28575" cap="sq">
              <a:solidFill>
                <a:srgbClr val="000000"/>
              </a:solidFill>
              <a:round/>
              <a:headEnd type="none" w="sm" len="sm"/>
              <a:tailEnd type="triangle" w="med" len="med"/>
            </a:ln>
          </p:spPr>
          <p:txBody>
            <a:bodyPr anchor="ctr"/>
            <a:lstStyle/>
            <a:p>
              <a:endParaRPr lang="ja-JP" altLang="en-US"/>
            </a:p>
          </p:txBody>
        </p:sp>
        <p:sp>
          <p:nvSpPr>
            <p:cNvPr id="77848" name="Line 21"/>
            <p:cNvSpPr>
              <a:spLocks noChangeShapeType="1"/>
            </p:cNvSpPr>
            <p:nvPr/>
          </p:nvSpPr>
          <p:spPr bwMode="auto">
            <a:xfrm>
              <a:off x="3071" y="2592"/>
              <a:ext cx="1537" cy="0"/>
            </a:xfrm>
            <a:prstGeom prst="line">
              <a:avLst/>
            </a:prstGeom>
            <a:noFill/>
            <a:ln w="28575" cap="sq">
              <a:solidFill>
                <a:srgbClr val="000000"/>
              </a:solidFill>
              <a:round/>
              <a:headEnd type="none" w="sm" len="sm"/>
              <a:tailEnd type="triangle" w="med" len="med"/>
            </a:ln>
          </p:spPr>
          <p:txBody>
            <a:bodyPr anchor="ctr"/>
            <a:lstStyle/>
            <a:p>
              <a:endParaRPr lang="ja-JP" altLang="en-US"/>
            </a:p>
          </p:txBody>
        </p:sp>
        <p:sp>
          <p:nvSpPr>
            <p:cNvPr id="77849" name="Rectangle 22"/>
            <p:cNvSpPr>
              <a:spLocks noChangeArrowheads="1"/>
            </p:cNvSpPr>
            <p:nvPr/>
          </p:nvSpPr>
          <p:spPr bwMode="auto">
            <a:xfrm>
              <a:off x="3990" y="1746"/>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50" name="Rectangle 23"/>
            <p:cNvSpPr>
              <a:spLocks noChangeArrowheads="1"/>
            </p:cNvSpPr>
            <p:nvPr/>
          </p:nvSpPr>
          <p:spPr bwMode="auto">
            <a:xfrm>
              <a:off x="4179" y="2049"/>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51" name="Rectangle 24"/>
            <p:cNvSpPr>
              <a:spLocks noChangeArrowheads="1"/>
            </p:cNvSpPr>
            <p:nvPr/>
          </p:nvSpPr>
          <p:spPr bwMode="auto">
            <a:xfrm>
              <a:off x="4167" y="1866"/>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52" name="Rectangle 25"/>
            <p:cNvSpPr>
              <a:spLocks noChangeArrowheads="1"/>
            </p:cNvSpPr>
            <p:nvPr/>
          </p:nvSpPr>
          <p:spPr bwMode="auto">
            <a:xfrm>
              <a:off x="3807" y="2164"/>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53" name="Oval 26"/>
            <p:cNvSpPr>
              <a:spLocks noChangeArrowheads="1"/>
            </p:cNvSpPr>
            <p:nvPr/>
          </p:nvSpPr>
          <p:spPr bwMode="auto">
            <a:xfrm>
              <a:off x="3504" y="1728"/>
              <a:ext cx="864" cy="768"/>
            </a:xfrm>
            <a:prstGeom prst="ellipse">
              <a:avLst/>
            </a:prstGeom>
            <a:noFill/>
            <a:ln w="28575" cap="sq">
              <a:solidFill>
                <a:srgbClr val="000000"/>
              </a:solidFill>
              <a:round/>
              <a:headEnd type="none" w="sm" len="sm"/>
              <a:tailEnd/>
            </a:ln>
          </p:spPr>
          <p:txBody>
            <a:bodyPr anchor="ctr"/>
            <a:lstStyle/>
            <a:p>
              <a:endParaRPr lang="ja-JP" altLang="en-US"/>
            </a:p>
          </p:txBody>
        </p:sp>
        <p:sp>
          <p:nvSpPr>
            <p:cNvPr id="77854" name="Rectangle 27"/>
            <p:cNvSpPr>
              <a:spLocks noChangeArrowheads="1"/>
            </p:cNvSpPr>
            <p:nvPr/>
          </p:nvSpPr>
          <p:spPr bwMode="auto">
            <a:xfrm>
              <a:off x="3727" y="1666"/>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55" name="Rectangle 28"/>
            <p:cNvSpPr>
              <a:spLocks noChangeArrowheads="1"/>
            </p:cNvSpPr>
            <p:nvPr/>
          </p:nvSpPr>
          <p:spPr bwMode="auto">
            <a:xfrm>
              <a:off x="3619" y="1775"/>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56" name="Rectangle 29"/>
            <p:cNvSpPr>
              <a:spLocks noChangeArrowheads="1"/>
            </p:cNvSpPr>
            <p:nvPr/>
          </p:nvSpPr>
          <p:spPr bwMode="auto">
            <a:xfrm>
              <a:off x="3648" y="2111"/>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57" name="Rectangle 30"/>
            <p:cNvSpPr>
              <a:spLocks noChangeArrowheads="1"/>
            </p:cNvSpPr>
            <p:nvPr/>
          </p:nvSpPr>
          <p:spPr bwMode="auto">
            <a:xfrm>
              <a:off x="4076" y="2158"/>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grpSp>
      <p:grpSp>
        <p:nvGrpSpPr>
          <p:cNvPr id="77831" name="Group 31"/>
          <p:cNvGrpSpPr>
            <a:grpSpLocks/>
          </p:cNvGrpSpPr>
          <p:nvPr/>
        </p:nvGrpSpPr>
        <p:grpSpPr bwMode="auto">
          <a:xfrm>
            <a:off x="5659438" y="2708275"/>
            <a:ext cx="2657475" cy="1727200"/>
            <a:chOff x="528" y="2976"/>
            <a:chExt cx="2016" cy="1248"/>
          </a:xfrm>
        </p:grpSpPr>
        <p:sp>
          <p:nvSpPr>
            <p:cNvPr id="77832" name="Rectangle 32"/>
            <p:cNvSpPr>
              <a:spLocks noChangeArrowheads="1"/>
            </p:cNvSpPr>
            <p:nvPr/>
          </p:nvSpPr>
          <p:spPr bwMode="auto">
            <a:xfrm>
              <a:off x="528" y="2976"/>
              <a:ext cx="2016" cy="1248"/>
            </a:xfrm>
            <a:prstGeom prst="rect">
              <a:avLst/>
            </a:prstGeom>
            <a:noFill/>
            <a:ln w="12700" cap="sq">
              <a:noFill/>
              <a:miter lim="800000"/>
              <a:headEnd type="none" w="sm" len="sm"/>
              <a:tailEnd type="none" w="sm" len="sm"/>
            </a:ln>
          </p:spPr>
          <p:txBody>
            <a:bodyPr anchor="ctr"/>
            <a:lstStyle/>
            <a:p>
              <a:endParaRPr lang="ja-JP" altLang="ja-JP" b="0">
                <a:latin typeface="Times New Roman" pitchFamily="18" charset="0"/>
                <a:ea typeface="ＭＳ Ｐゴシック" charset="-128"/>
              </a:endParaRPr>
            </a:p>
          </p:txBody>
        </p:sp>
        <p:sp>
          <p:nvSpPr>
            <p:cNvPr id="77833" name="Line 33"/>
            <p:cNvSpPr>
              <a:spLocks noChangeShapeType="1"/>
            </p:cNvSpPr>
            <p:nvPr/>
          </p:nvSpPr>
          <p:spPr bwMode="auto">
            <a:xfrm flipV="1">
              <a:off x="816" y="3167"/>
              <a:ext cx="0" cy="1009"/>
            </a:xfrm>
            <a:prstGeom prst="line">
              <a:avLst/>
            </a:prstGeom>
            <a:noFill/>
            <a:ln w="28575" cap="sq">
              <a:solidFill>
                <a:srgbClr val="000000"/>
              </a:solidFill>
              <a:round/>
              <a:headEnd type="none" w="sm" len="sm"/>
              <a:tailEnd type="triangle" w="med" len="med"/>
            </a:ln>
          </p:spPr>
          <p:txBody>
            <a:bodyPr anchor="ctr"/>
            <a:lstStyle/>
            <a:p>
              <a:endParaRPr lang="ja-JP" altLang="en-US"/>
            </a:p>
          </p:txBody>
        </p:sp>
        <p:sp>
          <p:nvSpPr>
            <p:cNvPr id="77834" name="Line 34"/>
            <p:cNvSpPr>
              <a:spLocks noChangeShapeType="1"/>
            </p:cNvSpPr>
            <p:nvPr/>
          </p:nvSpPr>
          <p:spPr bwMode="auto">
            <a:xfrm>
              <a:off x="671" y="4080"/>
              <a:ext cx="1537" cy="0"/>
            </a:xfrm>
            <a:prstGeom prst="line">
              <a:avLst/>
            </a:prstGeom>
            <a:noFill/>
            <a:ln w="28575" cap="sq">
              <a:solidFill>
                <a:srgbClr val="000000"/>
              </a:solidFill>
              <a:round/>
              <a:headEnd type="none" w="sm" len="sm"/>
              <a:tailEnd type="triangle" w="med" len="med"/>
            </a:ln>
          </p:spPr>
          <p:txBody>
            <a:bodyPr anchor="ctr"/>
            <a:lstStyle/>
            <a:p>
              <a:endParaRPr lang="ja-JP" altLang="en-US"/>
            </a:p>
          </p:txBody>
        </p:sp>
        <p:sp>
          <p:nvSpPr>
            <p:cNvPr id="77835" name="Oval 35"/>
            <p:cNvSpPr>
              <a:spLocks noChangeArrowheads="1"/>
            </p:cNvSpPr>
            <p:nvPr/>
          </p:nvSpPr>
          <p:spPr bwMode="auto">
            <a:xfrm rot="1569184">
              <a:off x="816" y="3456"/>
              <a:ext cx="1392" cy="336"/>
            </a:xfrm>
            <a:prstGeom prst="ellipse">
              <a:avLst/>
            </a:prstGeom>
            <a:noFill/>
            <a:ln w="28575" cap="sq">
              <a:solidFill>
                <a:srgbClr val="000000"/>
              </a:solidFill>
              <a:round/>
              <a:headEnd type="none" w="sm" len="sm"/>
              <a:tailEnd/>
            </a:ln>
          </p:spPr>
          <p:txBody>
            <a:bodyPr anchor="ctr"/>
            <a:lstStyle/>
            <a:p>
              <a:endParaRPr lang="ja-JP" altLang="en-US"/>
            </a:p>
          </p:txBody>
        </p:sp>
        <p:sp>
          <p:nvSpPr>
            <p:cNvPr id="77836" name="Rectangle 36"/>
            <p:cNvSpPr>
              <a:spLocks noChangeArrowheads="1"/>
            </p:cNvSpPr>
            <p:nvPr/>
          </p:nvSpPr>
          <p:spPr bwMode="auto">
            <a:xfrm>
              <a:off x="1296" y="3455"/>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37" name="Rectangle 37"/>
            <p:cNvSpPr>
              <a:spLocks noChangeArrowheads="1"/>
            </p:cNvSpPr>
            <p:nvPr/>
          </p:nvSpPr>
          <p:spPr bwMode="auto">
            <a:xfrm>
              <a:off x="1392" y="3551"/>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38" name="Rectangle 38"/>
            <p:cNvSpPr>
              <a:spLocks noChangeArrowheads="1"/>
            </p:cNvSpPr>
            <p:nvPr/>
          </p:nvSpPr>
          <p:spPr bwMode="auto">
            <a:xfrm>
              <a:off x="1776" y="3695"/>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39" name="Rectangle 39"/>
            <p:cNvSpPr>
              <a:spLocks noChangeArrowheads="1"/>
            </p:cNvSpPr>
            <p:nvPr/>
          </p:nvSpPr>
          <p:spPr bwMode="auto">
            <a:xfrm>
              <a:off x="1488" y="3503"/>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40" name="Rectangle 40"/>
            <p:cNvSpPr>
              <a:spLocks noChangeArrowheads="1"/>
            </p:cNvSpPr>
            <p:nvPr/>
          </p:nvSpPr>
          <p:spPr bwMode="auto">
            <a:xfrm>
              <a:off x="1488" y="3647"/>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41" name="Rectangle 41"/>
            <p:cNvSpPr>
              <a:spLocks noChangeArrowheads="1"/>
            </p:cNvSpPr>
            <p:nvPr/>
          </p:nvSpPr>
          <p:spPr bwMode="auto">
            <a:xfrm>
              <a:off x="912" y="3215"/>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42" name="Rectangle 42"/>
            <p:cNvSpPr>
              <a:spLocks noChangeArrowheads="1"/>
            </p:cNvSpPr>
            <p:nvPr/>
          </p:nvSpPr>
          <p:spPr bwMode="auto">
            <a:xfrm>
              <a:off x="1056" y="3311"/>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43" name="Rectangle 43"/>
            <p:cNvSpPr>
              <a:spLocks noChangeArrowheads="1"/>
            </p:cNvSpPr>
            <p:nvPr/>
          </p:nvSpPr>
          <p:spPr bwMode="auto">
            <a:xfrm>
              <a:off x="1152" y="3455"/>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44" name="Rectangle 44"/>
            <p:cNvSpPr>
              <a:spLocks noChangeArrowheads="1"/>
            </p:cNvSpPr>
            <p:nvPr/>
          </p:nvSpPr>
          <p:spPr bwMode="auto">
            <a:xfrm>
              <a:off x="1632" y="3551"/>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sp>
          <p:nvSpPr>
            <p:cNvPr id="77845" name="Rectangle 45"/>
            <p:cNvSpPr>
              <a:spLocks noChangeArrowheads="1"/>
            </p:cNvSpPr>
            <p:nvPr/>
          </p:nvSpPr>
          <p:spPr bwMode="auto">
            <a:xfrm>
              <a:off x="1200" y="3359"/>
              <a:ext cx="245" cy="212"/>
            </a:xfrm>
            <a:prstGeom prst="rect">
              <a:avLst/>
            </a:prstGeom>
            <a:noFill/>
            <a:ln w="28575" cap="sq">
              <a:noFill/>
              <a:miter lim="800000"/>
              <a:headEnd type="none" w="sm" len="sm"/>
              <a:tailEnd/>
            </a:ln>
          </p:spPr>
          <p:txBody>
            <a:bodyPr/>
            <a:lstStyle/>
            <a:p>
              <a:pPr algn="just"/>
              <a:r>
                <a:rPr lang="en-US" altLang="ja-JP" sz="1600">
                  <a:solidFill>
                    <a:srgbClr val="000000"/>
                  </a:solidFill>
                  <a:latin typeface="Times New Roman" pitchFamily="18" charset="0"/>
                  <a:ea typeface="ＭＳ 明朝" charset="-128"/>
                </a:rPr>
                <a:t>×</a:t>
              </a:r>
              <a:endParaRPr lang="en-US" altLang="ja-JP" b="0">
                <a:latin typeface="Times New Roman" pitchFamily="18" charset="0"/>
                <a:ea typeface="ＭＳ Ｐゴシック" charset="-128"/>
              </a:endParaRPr>
            </a:p>
          </p:txBody>
        </p:sp>
      </p:grpSp>
      <p:sp>
        <p:nvSpPr>
          <p:cNvPr id="77871" name="Text Box 47"/>
          <p:cNvSpPr txBox="1">
            <a:spLocks noChangeArrowheads="1"/>
          </p:cNvSpPr>
          <p:nvPr/>
        </p:nvSpPr>
        <p:spPr bwMode="auto">
          <a:xfrm>
            <a:off x="1547813" y="4502150"/>
            <a:ext cx="5969000" cy="366713"/>
          </a:xfrm>
          <a:prstGeom prst="rect">
            <a:avLst/>
          </a:prstGeom>
          <a:noFill/>
          <a:ln w="31750" cap="sq" algn="ctr">
            <a:noFill/>
            <a:miter lim="800000"/>
            <a:headEnd type="none" w="sm" len="sm"/>
            <a:tailEnd type="none" w="sm" len="sm"/>
          </a:ln>
          <a:effectLst/>
        </p:spPr>
        <p:txBody>
          <a:bodyPr wrap="none">
            <a:spAutoFit/>
          </a:bodyPr>
          <a:lstStyle/>
          <a:p>
            <a:r>
              <a:rPr lang="ja-JP" altLang="en-US" b="0"/>
              <a:t>正の相関　　　　　　　　　　　無相関　　　　　　　　　　　負の相関</a:t>
            </a:r>
          </a:p>
        </p:txBody>
      </p:sp>
    </p:spTree>
    <p:extLst>
      <p:ext uri="{BB962C8B-B14F-4D97-AF65-F5344CB8AC3E}">
        <p14:creationId xmlns:p14="http://schemas.microsoft.com/office/powerpoint/2010/main" val="37283828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stretch>
            <a:fillRect/>
          </a:stretch>
        </p:blipFill>
        <p:spPr>
          <a:xfrm>
            <a:off x="251520" y="1904916"/>
            <a:ext cx="5040560" cy="4032448"/>
          </a:xfrm>
          <a:prstGeom prst="rect">
            <a:avLst/>
          </a:prstGeom>
        </p:spPr>
      </p:pic>
      <p:sp>
        <p:nvSpPr>
          <p:cNvPr id="78850" name="Rectangle 2"/>
          <p:cNvSpPr>
            <a:spLocks noGrp="1" noChangeArrowheads="1"/>
          </p:cNvSpPr>
          <p:nvPr>
            <p:ph type="title"/>
          </p:nvPr>
        </p:nvSpPr>
        <p:spPr/>
        <p:txBody>
          <a:bodyPr/>
          <a:lstStyle/>
          <a:p>
            <a:r>
              <a:rPr lang="ja-JP" altLang="en-US" smtClean="0"/>
              <a:t>孤独感と主観的幸福感の散布図</a:t>
            </a:r>
          </a:p>
        </p:txBody>
      </p:sp>
      <p:sp>
        <p:nvSpPr>
          <p:cNvPr id="5" name="Oval 4"/>
          <p:cNvSpPr>
            <a:spLocks noChangeArrowheads="1"/>
          </p:cNvSpPr>
          <p:nvPr/>
        </p:nvSpPr>
        <p:spPr bwMode="auto">
          <a:xfrm rot="1187383">
            <a:off x="872914" y="2960728"/>
            <a:ext cx="4599499" cy="1920824"/>
          </a:xfrm>
          <a:prstGeom prst="ellipse">
            <a:avLst/>
          </a:prstGeom>
          <a:noFill/>
          <a:ln w="31750" cap="sq" algn="ctr">
            <a:solidFill>
              <a:srgbClr val="FF0000"/>
            </a:solidFill>
            <a:round/>
            <a:headEnd type="none" w="sm" len="sm"/>
            <a:tailEnd type="none" w="sm" len="sm"/>
          </a:ln>
          <a:effectLst/>
        </p:spPr>
        <p:txBody>
          <a:bodyPr wrap="none" anchor="ctr"/>
          <a:lstStyle/>
          <a:p>
            <a:endParaRPr lang="ja-JP" altLang="en-US"/>
          </a:p>
        </p:txBody>
      </p:sp>
      <p:sp>
        <p:nvSpPr>
          <p:cNvPr id="6" name="Text Box 5"/>
          <p:cNvSpPr txBox="1">
            <a:spLocks noChangeArrowheads="1"/>
          </p:cNvSpPr>
          <p:nvPr/>
        </p:nvSpPr>
        <p:spPr bwMode="auto">
          <a:xfrm>
            <a:off x="5076056" y="1550626"/>
            <a:ext cx="3923928" cy="1692771"/>
          </a:xfrm>
          <a:prstGeom prst="rect">
            <a:avLst/>
          </a:prstGeom>
          <a:solidFill>
            <a:srgbClr val="FFCCFF"/>
          </a:solidFill>
          <a:ln w="31750" cap="sq" algn="ctr">
            <a:noFill/>
            <a:miter lim="800000"/>
            <a:headEnd type="none" w="sm" len="sm"/>
            <a:tailEnd type="none" w="sm" len="sm"/>
          </a:ln>
          <a:effectLst/>
        </p:spPr>
        <p:txBody>
          <a:bodyPr wrap="square">
            <a:spAutoFit/>
          </a:bodyPr>
          <a:lstStyle/>
          <a:p>
            <a:r>
              <a:rPr lang="ja-JP" altLang="en-US" sz="2000" b="0" dirty="0"/>
              <a:t>高い幸福感</a:t>
            </a:r>
            <a:r>
              <a:rPr lang="ja-JP" altLang="en-US" sz="2000" b="0" dirty="0" smtClean="0"/>
              <a:t>を</a:t>
            </a:r>
            <a:r>
              <a:rPr lang="ja-JP" altLang="en-US" sz="2000" dirty="0" smtClean="0"/>
              <a:t>抱いて</a:t>
            </a:r>
            <a:r>
              <a:rPr lang="ja-JP" altLang="en-US" sz="2000" b="0" dirty="0" smtClean="0"/>
              <a:t>いる</a:t>
            </a:r>
            <a:r>
              <a:rPr lang="ja-JP" altLang="en-US" sz="2000" b="0" dirty="0"/>
              <a:t>人ほど，</a:t>
            </a:r>
          </a:p>
          <a:p>
            <a:r>
              <a:rPr lang="ja-JP" altLang="en-US" sz="2000" b="0" dirty="0"/>
              <a:t>孤独感は低い傾向が</a:t>
            </a:r>
            <a:r>
              <a:rPr lang="ja-JP" altLang="en-US" sz="2000" b="0" dirty="0" smtClean="0"/>
              <a:t>ある</a:t>
            </a:r>
            <a:endParaRPr lang="en-US" altLang="ja-JP" sz="2000" b="0" dirty="0" smtClean="0"/>
          </a:p>
          <a:p>
            <a:r>
              <a:rPr lang="ja-JP" altLang="en-US" sz="3200" b="0" dirty="0" smtClean="0">
                <a:solidFill>
                  <a:srgbClr val="FF0000"/>
                </a:solidFill>
              </a:rPr>
              <a:t>負の相関関係</a:t>
            </a:r>
            <a:endParaRPr lang="en-US" altLang="ja-JP" sz="3200" b="0" dirty="0" smtClean="0">
              <a:solidFill>
                <a:srgbClr val="FF0000"/>
              </a:solidFill>
            </a:endParaRPr>
          </a:p>
          <a:p>
            <a:r>
              <a:rPr lang="en-US" altLang="ja-JP" sz="3200" i="1" dirty="0" smtClean="0">
                <a:solidFill>
                  <a:srgbClr val="FF0000"/>
                </a:solidFill>
              </a:rPr>
              <a:t>r</a:t>
            </a:r>
            <a:r>
              <a:rPr lang="ja-JP" altLang="en-US" sz="3200" i="1" dirty="0" smtClean="0">
                <a:solidFill>
                  <a:srgbClr val="FF0000"/>
                </a:solidFill>
              </a:rPr>
              <a:t> </a:t>
            </a:r>
            <a:r>
              <a:rPr lang="en-US" altLang="ja-JP" sz="3200" dirty="0" smtClean="0">
                <a:solidFill>
                  <a:srgbClr val="FF0000"/>
                </a:solidFill>
              </a:rPr>
              <a:t>= -0.56</a:t>
            </a:r>
            <a:endParaRPr lang="ja-JP" altLang="en-US" sz="3200" b="0" dirty="0">
              <a:solidFill>
                <a:srgbClr val="FF0000"/>
              </a:solidFill>
            </a:endParaRPr>
          </a:p>
        </p:txBody>
      </p:sp>
    </p:spTree>
    <p:extLst>
      <p:ext uri="{BB962C8B-B14F-4D97-AF65-F5344CB8AC3E}">
        <p14:creationId xmlns:p14="http://schemas.microsoft.com/office/powerpoint/2010/main" val="31493948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a:bodyPr>
          <a:lstStyle/>
          <a:p>
            <a:pPr eaLnBrk="1" hangingPunct="1"/>
            <a:r>
              <a:rPr lang="ja-JP" altLang="en-US" sz="4000" dirty="0" smtClean="0"/>
              <a:t>分析レポートに記述すべき情報</a:t>
            </a:r>
          </a:p>
        </p:txBody>
      </p:sp>
      <p:sp>
        <p:nvSpPr>
          <p:cNvPr id="104451" name="Rectangle 8"/>
          <p:cNvSpPr>
            <a:spLocks noGrp="1" noChangeArrowheads="1"/>
          </p:cNvSpPr>
          <p:nvPr>
            <p:ph idx="1"/>
          </p:nvPr>
        </p:nvSpPr>
        <p:spPr/>
        <p:txBody>
          <a:bodyPr>
            <a:normAutofit/>
          </a:bodyPr>
          <a:lstStyle/>
          <a:p>
            <a:pPr marL="609600" indent="-609600" eaLnBrk="1" hangingPunct="1">
              <a:buFont typeface="Wingdings" pitchFamily="2" charset="2"/>
              <a:buAutoNum type="arabicPeriod"/>
            </a:pPr>
            <a:r>
              <a:rPr lang="ja-JP" altLang="en-US" sz="2800" smtClean="0"/>
              <a:t>分析の対象となる統計量</a:t>
            </a:r>
          </a:p>
          <a:p>
            <a:pPr marL="609600" indent="-609600" eaLnBrk="1" hangingPunct="1">
              <a:buFont typeface="Wingdings" pitchFamily="2" charset="2"/>
              <a:buAutoNum type="arabicPeriod"/>
            </a:pPr>
            <a:r>
              <a:rPr lang="ja-JP" altLang="en-US" sz="2800" smtClean="0"/>
              <a:t>分析の目的</a:t>
            </a:r>
          </a:p>
          <a:p>
            <a:pPr marL="609600" indent="-609600" eaLnBrk="1" hangingPunct="1">
              <a:buFont typeface="Wingdings" pitchFamily="2" charset="2"/>
              <a:buAutoNum type="arabicPeriod"/>
            </a:pPr>
            <a:r>
              <a:rPr lang="ja-JP" altLang="en-US" sz="2800" smtClean="0"/>
              <a:t>分析の方法</a:t>
            </a:r>
          </a:p>
          <a:p>
            <a:pPr marL="609600" indent="-609600" eaLnBrk="1" hangingPunct="1">
              <a:buFont typeface="Wingdings" pitchFamily="2" charset="2"/>
              <a:buAutoNum type="arabicPeriod"/>
            </a:pPr>
            <a:r>
              <a:rPr lang="ja-JP" altLang="en-US" sz="2800" smtClean="0"/>
              <a:t>分析の結果</a:t>
            </a:r>
          </a:p>
          <a:p>
            <a:pPr marL="609600" indent="-609600" eaLnBrk="1" hangingPunct="1">
              <a:buFont typeface="Wingdings" pitchFamily="2" charset="2"/>
              <a:buAutoNum type="arabicPeriod"/>
            </a:pPr>
            <a:r>
              <a:rPr lang="ja-JP" altLang="en-US" sz="2800" smtClean="0"/>
              <a:t>結果の考察</a:t>
            </a:r>
          </a:p>
          <a:p>
            <a:pPr marL="609600" indent="-609600" eaLnBrk="1" hangingPunct="1">
              <a:buFont typeface="Wingdings" pitchFamily="2" charset="2"/>
              <a:buAutoNum type="arabicPeriod"/>
            </a:pPr>
            <a:endParaRPr lang="ja-JP" altLang="en-US" sz="2800" smtClean="0"/>
          </a:p>
          <a:p>
            <a:pPr marL="609600" indent="-609600" eaLnBrk="1" hangingPunct="1">
              <a:buFont typeface="Wingdings" pitchFamily="2" charset="2"/>
              <a:buNone/>
            </a:pPr>
            <a:r>
              <a:rPr lang="ja-JP" altLang="en-US" sz="2800" smtClean="0"/>
              <a:t>　　　　</a:t>
            </a:r>
            <a:r>
              <a:rPr lang="en-US" altLang="ja-JP" sz="2800" smtClean="0"/>
              <a:t>…</a:t>
            </a:r>
            <a:r>
              <a:rPr lang="ja-JP" altLang="en-US" sz="2800" smtClean="0"/>
              <a:t>について，過不足なく書く必要がある</a:t>
            </a:r>
            <a:endParaRPr lang="ja-JP" altLang="en-US" sz="2800" dirty="0" smtClean="0"/>
          </a:p>
        </p:txBody>
      </p:sp>
    </p:spTree>
    <p:extLst>
      <p:ext uri="{BB962C8B-B14F-4D97-AF65-F5344CB8AC3E}">
        <p14:creationId xmlns:p14="http://schemas.microsoft.com/office/powerpoint/2010/main" val="15740703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ja-JP" altLang="en-US" smtClean="0"/>
              <a:t>結果の記述</a:t>
            </a:r>
          </a:p>
        </p:txBody>
      </p:sp>
      <p:sp>
        <p:nvSpPr>
          <p:cNvPr id="81923" name="Rectangle 3"/>
          <p:cNvSpPr>
            <a:spLocks noGrp="1" noChangeArrowheads="1"/>
          </p:cNvSpPr>
          <p:nvPr>
            <p:ph idx="1"/>
          </p:nvPr>
        </p:nvSpPr>
        <p:spPr/>
        <p:txBody>
          <a:bodyPr>
            <a:normAutofit/>
          </a:bodyPr>
          <a:lstStyle/>
          <a:p>
            <a:r>
              <a:rPr lang="ja-JP" altLang="en-US" dirty="0" smtClean="0"/>
              <a:t>孤独感と主観的幸福感の関係を検討するために相関係数を算出した．</a:t>
            </a:r>
          </a:p>
          <a:p>
            <a:r>
              <a:rPr lang="ja-JP" altLang="en-US" dirty="0" smtClean="0"/>
              <a:t>その結果，相関係数は</a:t>
            </a:r>
            <a:r>
              <a:rPr lang="en-US" altLang="ja-JP" u="sng" dirty="0" smtClean="0"/>
              <a:t>                </a:t>
            </a:r>
            <a:r>
              <a:rPr lang="ja-JP" altLang="en-US" dirty="0" smtClean="0"/>
              <a:t>で，</a:t>
            </a:r>
            <a:r>
              <a:rPr lang="en-US" altLang="ja-JP" dirty="0" smtClean="0"/>
              <a:t/>
            </a:r>
            <a:br>
              <a:rPr lang="en-US" altLang="ja-JP" dirty="0" smtClean="0"/>
            </a:br>
            <a:r>
              <a:rPr lang="ja-JP" altLang="en-US" dirty="0" smtClean="0"/>
              <a:t>両者には </a:t>
            </a:r>
            <a:r>
              <a:rPr lang="en-US" altLang="ja-JP" dirty="0" smtClean="0"/>
              <a:t>(</a:t>
            </a:r>
            <a:r>
              <a:rPr lang="ja-JP" altLang="en-US" dirty="0" smtClean="0"/>
              <a:t>強い</a:t>
            </a:r>
            <a:r>
              <a:rPr lang="en-US" altLang="ja-JP" dirty="0" smtClean="0"/>
              <a:t>/</a:t>
            </a:r>
            <a:r>
              <a:rPr lang="ja-JP" altLang="en-US" dirty="0" smtClean="0"/>
              <a:t>中程度の</a:t>
            </a:r>
            <a:r>
              <a:rPr lang="en-US" altLang="ja-JP" dirty="0" smtClean="0"/>
              <a:t>/</a:t>
            </a:r>
            <a:r>
              <a:rPr lang="ja-JP" altLang="en-US" dirty="0" smtClean="0"/>
              <a:t>弱い</a:t>
            </a:r>
            <a:r>
              <a:rPr lang="en-US" altLang="ja-JP" dirty="0" smtClean="0"/>
              <a:t>) (</a:t>
            </a:r>
            <a:r>
              <a:rPr lang="ja-JP" altLang="en-US" dirty="0" smtClean="0"/>
              <a:t>正 </a:t>
            </a:r>
            <a:r>
              <a:rPr lang="en-US" altLang="ja-JP" dirty="0" smtClean="0"/>
              <a:t>/ </a:t>
            </a:r>
            <a:r>
              <a:rPr lang="ja-JP" altLang="en-US" dirty="0" smtClean="0"/>
              <a:t>負</a:t>
            </a:r>
            <a:r>
              <a:rPr lang="en-US" altLang="ja-JP" dirty="0" smtClean="0"/>
              <a:t>) </a:t>
            </a:r>
            <a:r>
              <a:rPr lang="ja-JP" altLang="en-US" dirty="0" smtClean="0"/>
              <a:t>の相関があることがわかった．</a:t>
            </a:r>
          </a:p>
          <a:p>
            <a:r>
              <a:rPr lang="ja-JP" altLang="en-US" dirty="0" smtClean="0"/>
              <a:t>つまり，孤独感が </a:t>
            </a:r>
            <a:r>
              <a:rPr lang="en-US" altLang="ja-JP" dirty="0" smtClean="0"/>
              <a:t>(</a:t>
            </a:r>
            <a:r>
              <a:rPr lang="ja-JP" altLang="en-US" dirty="0" smtClean="0"/>
              <a:t>高い </a:t>
            </a:r>
            <a:r>
              <a:rPr lang="en-US" altLang="ja-JP" dirty="0" smtClean="0"/>
              <a:t>/ </a:t>
            </a:r>
            <a:r>
              <a:rPr lang="ja-JP" altLang="en-US" dirty="0" smtClean="0"/>
              <a:t>低い</a:t>
            </a:r>
            <a:r>
              <a:rPr lang="en-US" altLang="ja-JP" dirty="0" smtClean="0"/>
              <a:t>)</a:t>
            </a:r>
            <a:r>
              <a:rPr lang="ja-JP" altLang="en-US" dirty="0" smtClean="0"/>
              <a:t>人は，</a:t>
            </a:r>
            <a:br>
              <a:rPr lang="ja-JP" altLang="en-US" dirty="0" smtClean="0"/>
            </a:br>
            <a:r>
              <a:rPr lang="ja-JP" altLang="en-US" dirty="0" smtClean="0"/>
              <a:t>主観的幸福感が </a:t>
            </a:r>
            <a:r>
              <a:rPr lang="en-US" altLang="ja-JP" dirty="0" smtClean="0"/>
              <a:t>(</a:t>
            </a:r>
            <a:r>
              <a:rPr lang="ja-JP" altLang="en-US" dirty="0" smtClean="0"/>
              <a:t>高い </a:t>
            </a:r>
            <a:r>
              <a:rPr lang="en-US" altLang="ja-JP" dirty="0" smtClean="0"/>
              <a:t>/ </a:t>
            </a:r>
            <a:r>
              <a:rPr lang="ja-JP" altLang="en-US" dirty="0" smtClean="0"/>
              <a:t>低い</a:t>
            </a:r>
            <a:r>
              <a:rPr lang="en-US" altLang="ja-JP" dirty="0" smtClean="0"/>
              <a:t>)</a:t>
            </a:r>
            <a:r>
              <a:rPr lang="ja-JP" altLang="en-US" dirty="0" smtClean="0"/>
              <a:t>傾向があることが</a:t>
            </a:r>
            <a:r>
              <a:rPr lang="en-US" altLang="ja-JP" dirty="0" smtClean="0"/>
              <a:t/>
            </a:r>
            <a:br>
              <a:rPr lang="en-US" altLang="ja-JP" dirty="0" smtClean="0"/>
            </a:br>
            <a:r>
              <a:rPr lang="ja-JP" altLang="en-US" dirty="0" smtClean="0"/>
              <a:t>明らかになった</a:t>
            </a:r>
            <a:r>
              <a:rPr lang="en-US" altLang="ja-JP" dirty="0" smtClean="0"/>
              <a:t>.</a:t>
            </a:r>
          </a:p>
          <a:p>
            <a:pPr lvl="8"/>
            <a:endParaRPr lang="en-US" altLang="ja-JP" dirty="0" smtClean="0"/>
          </a:p>
          <a:p>
            <a:endParaRPr lang="en-US" altLang="ja-JP" dirty="0" smtClean="0"/>
          </a:p>
          <a:p>
            <a:r>
              <a:rPr lang="ja-JP" altLang="en-US" dirty="0" smtClean="0"/>
              <a:t>統計量は小数点以下</a:t>
            </a:r>
            <a:r>
              <a:rPr lang="en-US" altLang="ja-JP" dirty="0" smtClean="0"/>
              <a:t>2</a:t>
            </a:r>
            <a:r>
              <a:rPr lang="ja-JP" altLang="en-US" dirty="0" smtClean="0"/>
              <a:t>桁まで報告するのが通例</a:t>
            </a:r>
          </a:p>
        </p:txBody>
      </p:sp>
    </p:spTree>
    <p:extLst>
      <p:ext uri="{BB962C8B-B14F-4D97-AF65-F5344CB8AC3E}">
        <p14:creationId xmlns:p14="http://schemas.microsoft.com/office/powerpoint/2010/main" val="21769832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ja-JP" altLang="en-US" dirty="0" smtClean="0"/>
              <a:t>結果の記述</a:t>
            </a:r>
          </a:p>
        </p:txBody>
      </p:sp>
      <p:sp>
        <p:nvSpPr>
          <p:cNvPr id="81923" name="Rectangle 3"/>
          <p:cNvSpPr>
            <a:spLocks noGrp="1" noChangeArrowheads="1"/>
          </p:cNvSpPr>
          <p:nvPr>
            <p:ph idx="1"/>
          </p:nvPr>
        </p:nvSpPr>
        <p:spPr/>
        <p:txBody>
          <a:bodyPr>
            <a:normAutofit/>
          </a:bodyPr>
          <a:lstStyle/>
          <a:p>
            <a:r>
              <a:rPr lang="ja-JP" altLang="en-US" dirty="0" smtClean="0"/>
              <a:t>孤独感と主観的幸福感の関係を検討するために相関係数を算出した．</a:t>
            </a:r>
          </a:p>
          <a:p>
            <a:r>
              <a:rPr lang="ja-JP" altLang="en-US" dirty="0" smtClean="0"/>
              <a:t>その結果，相関係数は</a:t>
            </a:r>
            <a:r>
              <a:rPr lang="en-US" altLang="ja-JP" u="sng" dirty="0" smtClean="0"/>
              <a:t>                </a:t>
            </a:r>
            <a:r>
              <a:rPr lang="ja-JP" altLang="en-US" dirty="0" smtClean="0"/>
              <a:t>で，</a:t>
            </a:r>
            <a:r>
              <a:rPr lang="en-US" altLang="ja-JP" dirty="0" smtClean="0"/>
              <a:t/>
            </a:r>
            <a:br>
              <a:rPr lang="en-US" altLang="ja-JP" dirty="0" smtClean="0"/>
            </a:br>
            <a:r>
              <a:rPr lang="ja-JP" altLang="en-US" dirty="0" smtClean="0"/>
              <a:t>両者には </a:t>
            </a:r>
            <a:r>
              <a:rPr lang="en-US" altLang="ja-JP" dirty="0" smtClean="0"/>
              <a:t>(</a:t>
            </a:r>
            <a:r>
              <a:rPr lang="ja-JP" altLang="en-US" dirty="0" smtClean="0"/>
              <a:t>強い</a:t>
            </a:r>
            <a:r>
              <a:rPr lang="en-US" altLang="ja-JP" dirty="0" smtClean="0"/>
              <a:t>/</a:t>
            </a:r>
            <a:r>
              <a:rPr lang="ja-JP" altLang="en-US" dirty="0" smtClean="0"/>
              <a:t>中程度の</a:t>
            </a:r>
            <a:r>
              <a:rPr lang="en-US" altLang="ja-JP" dirty="0" smtClean="0"/>
              <a:t>/</a:t>
            </a:r>
            <a:r>
              <a:rPr lang="ja-JP" altLang="en-US" dirty="0" smtClean="0"/>
              <a:t>弱い</a:t>
            </a:r>
            <a:r>
              <a:rPr lang="en-US" altLang="ja-JP" dirty="0" smtClean="0"/>
              <a:t>) (</a:t>
            </a:r>
            <a:r>
              <a:rPr lang="ja-JP" altLang="en-US" dirty="0" smtClean="0"/>
              <a:t>正 </a:t>
            </a:r>
            <a:r>
              <a:rPr lang="en-US" altLang="ja-JP" dirty="0" smtClean="0"/>
              <a:t>/ </a:t>
            </a:r>
            <a:r>
              <a:rPr lang="ja-JP" altLang="en-US" dirty="0" smtClean="0"/>
              <a:t>負</a:t>
            </a:r>
            <a:r>
              <a:rPr lang="en-US" altLang="ja-JP" dirty="0" smtClean="0"/>
              <a:t>) </a:t>
            </a:r>
            <a:r>
              <a:rPr lang="ja-JP" altLang="en-US" dirty="0" smtClean="0"/>
              <a:t>の相関があることがわかった．</a:t>
            </a:r>
          </a:p>
          <a:p>
            <a:r>
              <a:rPr lang="ja-JP" altLang="en-US" dirty="0" smtClean="0"/>
              <a:t>つまり，孤独感が </a:t>
            </a:r>
            <a:r>
              <a:rPr lang="en-US" altLang="ja-JP" dirty="0" smtClean="0"/>
              <a:t>(</a:t>
            </a:r>
            <a:r>
              <a:rPr lang="ja-JP" altLang="en-US" dirty="0" smtClean="0"/>
              <a:t>高い </a:t>
            </a:r>
            <a:r>
              <a:rPr lang="en-US" altLang="ja-JP" dirty="0" smtClean="0"/>
              <a:t>/ </a:t>
            </a:r>
            <a:r>
              <a:rPr lang="ja-JP" altLang="en-US" dirty="0" smtClean="0"/>
              <a:t>低い</a:t>
            </a:r>
            <a:r>
              <a:rPr lang="en-US" altLang="ja-JP" dirty="0" smtClean="0"/>
              <a:t>)</a:t>
            </a:r>
            <a:r>
              <a:rPr lang="ja-JP" altLang="en-US" dirty="0" smtClean="0"/>
              <a:t>人は，</a:t>
            </a:r>
            <a:br>
              <a:rPr lang="ja-JP" altLang="en-US" dirty="0" smtClean="0"/>
            </a:br>
            <a:r>
              <a:rPr lang="ja-JP" altLang="en-US" dirty="0" smtClean="0"/>
              <a:t>主観的幸福感が </a:t>
            </a:r>
            <a:r>
              <a:rPr lang="en-US" altLang="ja-JP" dirty="0" smtClean="0"/>
              <a:t>(</a:t>
            </a:r>
            <a:r>
              <a:rPr lang="ja-JP" altLang="en-US" dirty="0" smtClean="0"/>
              <a:t>高い </a:t>
            </a:r>
            <a:r>
              <a:rPr lang="en-US" altLang="ja-JP" dirty="0" smtClean="0"/>
              <a:t>/ </a:t>
            </a:r>
            <a:r>
              <a:rPr lang="ja-JP" altLang="en-US" dirty="0" smtClean="0"/>
              <a:t>低い</a:t>
            </a:r>
            <a:r>
              <a:rPr lang="en-US" altLang="ja-JP" dirty="0" smtClean="0"/>
              <a:t>)</a:t>
            </a:r>
            <a:r>
              <a:rPr lang="ja-JP" altLang="en-US" dirty="0" smtClean="0"/>
              <a:t>傾向があることが</a:t>
            </a:r>
            <a:r>
              <a:rPr lang="en-US" altLang="ja-JP" dirty="0" smtClean="0"/>
              <a:t/>
            </a:r>
            <a:br>
              <a:rPr lang="en-US" altLang="ja-JP" dirty="0" smtClean="0"/>
            </a:br>
            <a:r>
              <a:rPr lang="ja-JP" altLang="en-US" dirty="0" smtClean="0"/>
              <a:t>明らかになった</a:t>
            </a:r>
            <a:r>
              <a:rPr lang="en-US" altLang="ja-JP" dirty="0" smtClean="0"/>
              <a:t>.</a:t>
            </a:r>
          </a:p>
          <a:p>
            <a:pPr lvl="8"/>
            <a:endParaRPr lang="en-US" altLang="ja-JP" dirty="0" smtClean="0"/>
          </a:p>
          <a:p>
            <a:endParaRPr lang="en-US" altLang="ja-JP" dirty="0" smtClean="0"/>
          </a:p>
          <a:p>
            <a:r>
              <a:rPr lang="ja-JP" altLang="en-US" dirty="0" smtClean="0"/>
              <a:t>統計量は小数点以下</a:t>
            </a:r>
            <a:r>
              <a:rPr lang="en-US" altLang="ja-JP" dirty="0" smtClean="0"/>
              <a:t>2</a:t>
            </a:r>
            <a:r>
              <a:rPr lang="ja-JP" altLang="en-US" dirty="0" smtClean="0"/>
              <a:t>桁まで報告するのが通例</a:t>
            </a:r>
          </a:p>
        </p:txBody>
      </p:sp>
      <p:sp>
        <p:nvSpPr>
          <p:cNvPr id="4" name="AutoShape 4"/>
          <p:cNvSpPr>
            <a:spLocks noChangeArrowheads="1"/>
          </p:cNvSpPr>
          <p:nvPr/>
        </p:nvSpPr>
        <p:spPr bwMode="auto">
          <a:xfrm>
            <a:off x="1115616" y="1646246"/>
            <a:ext cx="6913512" cy="720725"/>
          </a:xfrm>
          <a:prstGeom prst="roundRect">
            <a:avLst>
              <a:gd name="adj" fmla="val 16667"/>
            </a:avLst>
          </a:prstGeom>
          <a:solidFill>
            <a:srgbClr val="FF99CC">
              <a:alpha val="50195"/>
            </a:srgbClr>
          </a:solidFill>
          <a:ln w="31750" cap="sq" algn="ctr">
            <a:solidFill>
              <a:schemeClr val="tx1"/>
            </a:solidFill>
            <a:round/>
            <a:headEnd type="none" w="sm" len="sm"/>
            <a:tailEnd type="none" w="sm" len="sm"/>
          </a:ln>
        </p:spPr>
        <p:txBody>
          <a:bodyPr wrap="none" anchor="ctr"/>
          <a:lstStyle/>
          <a:p>
            <a:endParaRPr lang="ja-JP" altLang="en-US" b="0"/>
          </a:p>
        </p:txBody>
      </p:sp>
      <p:sp>
        <p:nvSpPr>
          <p:cNvPr id="5" name="Text Box 5"/>
          <p:cNvSpPr txBox="1">
            <a:spLocks noChangeArrowheads="1"/>
          </p:cNvSpPr>
          <p:nvPr/>
        </p:nvSpPr>
        <p:spPr bwMode="auto">
          <a:xfrm>
            <a:off x="1404392" y="1862146"/>
            <a:ext cx="2854325" cy="366713"/>
          </a:xfrm>
          <a:prstGeom prst="rect">
            <a:avLst/>
          </a:prstGeom>
          <a:solidFill>
            <a:schemeClr val="bg1"/>
          </a:solidFill>
          <a:ln w="31750" cap="sq" algn="ctr">
            <a:noFill/>
            <a:miter lim="800000"/>
            <a:headEnd type="none" w="sm" len="sm"/>
            <a:tailEnd type="none" w="sm" len="sm"/>
          </a:ln>
        </p:spPr>
        <p:txBody>
          <a:bodyPr>
            <a:spAutoFit/>
          </a:bodyPr>
          <a:lstStyle/>
          <a:p>
            <a:r>
              <a:rPr lang="en-US" altLang="ja-JP" dirty="0"/>
              <a:t>1. </a:t>
            </a:r>
            <a:r>
              <a:rPr lang="ja-JP" altLang="en-US" dirty="0"/>
              <a:t>分析の対象となる統計量</a:t>
            </a:r>
          </a:p>
        </p:txBody>
      </p:sp>
      <p:sp>
        <p:nvSpPr>
          <p:cNvPr id="6" name="AutoShape 6"/>
          <p:cNvSpPr>
            <a:spLocks noChangeArrowheads="1"/>
          </p:cNvSpPr>
          <p:nvPr/>
        </p:nvSpPr>
        <p:spPr bwMode="auto">
          <a:xfrm>
            <a:off x="1115616" y="2564904"/>
            <a:ext cx="6913512" cy="864096"/>
          </a:xfrm>
          <a:prstGeom prst="roundRect">
            <a:avLst>
              <a:gd name="adj" fmla="val 16667"/>
            </a:avLst>
          </a:prstGeom>
          <a:solidFill>
            <a:srgbClr val="FF99CC">
              <a:alpha val="50195"/>
            </a:srgbClr>
          </a:solidFill>
          <a:ln w="31750" cap="sq" algn="ctr">
            <a:solidFill>
              <a:schemeClr val="tx1"/>
            </a:solidFill>
            <a:round/>
            <a:headEnd type="none" w="sm" len="sm"/>
            <a:tailEnd type="none" w="sm" len="sm"/>
          </a:ln>
        </p:spPr>
        <p:txBody>
          <a:bodyPr wrap="none" anchor="ctr"/>
          <a:lstStyle/>
          <a:p>
            <a:endParaRPr lang="ja-JP" altLang="en-US" b="0"/>
          </a:p>
        </p:txBody>
      </p:sp>
      <p:sp>
        <p:nvSpPr>
          <p:cNvPr id="7" name="Text Box 7"/>
          <p:cNvSpPr txBox="1">
            <a:spLocks noChangeArrowheads="1"/>
          </p:cNvSpPr>
          <p:nvPr/>
        </p:nvSpPr>
        <p:spPr bwMode="auto">
          <a:xfrm>
            <a:off x="4356571" y="1844824"/>
            <a:ext cx="1584325" cy="366713"/>
          </a:xfrm>
          <a:prstGeom prst="rect">
            <a:avLst/>
          </a:prstGeom>
          <a:solidFill>
            <a:schemeClr val="bg1"/>
          </a:solidFill>
          <a:ln w="31750" cap="sq" algn="ctr">
            <a:noFill/>
            <a:miter lim="800000"/>
            <a:headEnd type="none" w="sm" len="sm"/>
            <a:tailEnd type="none" w="sm" len="sm"/>
          </a:ln>
        </p:spPr>
        <p:txBody>
          <a:bodyPr>
            <a:spAutoFit/>
          </a:bodyPr>
          <a:lstStyle/>
          <a:p>
            <a:r>
              <a:rPr lang="en-US" altLang="ja-JP"/>
              <a:t>2. </a:t>
            </a:r>
            <a:r>
              <a:rPr lang="ja-JP" altLang="en-US"/>
              <a:t>分析の目的</a:t>
            </a:r>
          </a:p>
        </p:txBody>
      </p:sp>
      <p:sp>
        <p:nvSpPr>
          <p:cNvPr id="9" name="Text Box 9"/>
          <p:cNvSpPr txBox="1">
            <a:spLocks noChangeArrowheads="1"/>
          </p:cNvSpPr>
          <p:nvPr/>
        </p:nvSpPr>
        <p:spPr bwMode="auto">
          <a:xfrm>
            <a:off x="6014467" y="1844824"/>
            <a:ext cx="1798637" cy="396875"/>
          </a:xfrm>
          <a:prstGeom prst="rect">
            <a:avLst/>
          </a:prstGeom>
          <a:solidFill>
            <a:schemeClr val="bg1"/>
          </a:solidFill>
          <a:ln w="31750" cap="sq" algn="ctr">
            <a:noFill/>
            <a:miter lim="800000"/>
            <a:headEnd type="none" w="sm" len="sm"/>
            <a:tailEnd type="none" w="sm" len="sm"/>
          </a:ln>
        </p:spPr>
        <p:txBody>
          <a:bodyPr>
            <a:spAutoFit/>
          </a:bodyPr>
          <a:lstStyle/>
          <a:p>
            <a:r>
              <a:rPr lang="en-US" altLang="ja-JP" sz="2000" dirty="0"/>
              <a:t>3. </a:t>
            </a:r>
            <a:r>
              <a:rPr lang="ja-JP" altLang="en-US" sz="2000" dirty="0"/>
              <a:t>分析の方法</a:t>
            </a:r>
          </a:p>
        </p:txBody>
      </p:sp>
      <p:sp>
        <p:nvSpPr>
          <p:cNvPr id="11" name="Text Box 11"/>
          <p:cNvSpPr txBox="1">
            <a:spLocks noChangeArrowheads="1"/>
          </p:cNvSpPr>
          <p:nvPr/>
        </p:nvSpPr>
        <p:spPr bwMode="auto">
          <a:xfrm>
            <a:off x="3785023" y="2798514"/>
            <a:ext cx="1801813" cy="396875"/>
          </a:xfrm>
          <a:prstGeom prst="rect">
            <a:avLst/>
          </a:prstGeom>
          <a:solidFill>
            <a:schemeClr val="bg1"/>
          </a:solidFill>
          <a:ln w="31750" cap="sq" algn="ctr">
            <a:noFill/>
            <a:miter lim="800000"/>
            <a:headEnd type="none" w="sm" len="sm"/>
            <a:tailEnd type="none" w="sm" len="sm"/>
          </a:ln>
        </p:spPr>
        <p:txBody>
          <a:bodyPr>
            <a:spAutoFit/>
          </a:bodyPr>
          <a:lstStyle/>
          <a:p>
            <a:r>
              <a:rPr lang="en-US" altLang="ja-JP" sz="2000" dirty="0"/>
              <a:t>4. </a:t>
            </a:r>
            <a:r>
              <a:rPr lang="ja-JP" altLang="en-US" sz="2000" dirty="0"/>
              <a:t>分析の結果</a:t>
            </a:r>
          </a:p>
        </p:txBody>
      </p:sp>
      <p:sp>
        <p:nvSpPr>
          <p:cNvPr id="12" name="AutoShape 12"/>
          <p:cNvSpPr>
            <a:spLocks noChangeArrowheads="1"/>
          </p:cNvSpPr>
          <p:nvPr/>
        </p:nvSpPr>
        <p:spPr bwMode="auto">
          <a:xfrm>
            <a:off x="1116260" y="3789040"/>
            <a:ext cx="6912868" cy="720725"/>
          </a:xfrm>
          <a:prstGeom prst="roundRect">
            <a:avLst>
              <a:gd name="adj" fmla="val 16667"/>
            </a:avLst>
          </a:prstGeom>
          <a:solidFill>
            <a:srgbClr val="FF99CC">
              <a:alpha val="50195"/>
            </a:srgbClr>
          </a:solidFill>
          <a:ln w="31750" cap="sq" algn="ctr">
            <a:solidFill>
              <a:schemeClr val="tx1"/>
            </a:solidFill>
            <a:round/>
            <a:headEnd type="none" w="sm" len="sm"/>
            <a:tailEnd type="none" w="sm" len="sm"/>
          </a:ln>
        </p:spPr>
        <p:txBody>
          <a:bodyPr wrap="none" anchor="ctr"/>
          <a:lstStyle/>
          <a:p>
            <a:endParaRPr lang="ja-JP" altLang="en-US" b="0"/>
          </a:p>
        </p:txBody>
      </p:sp>
      <p:sp>
        <p:nvSpPr>
          <p:cNvPr id="13" name="Text Box 13"/>
          <p:cNvSpPr txBox="1">
            <a:spLocks noChangeArrowheads="1"/>
          </p:cNvSpPr>
          <p:nvPr/>
        </p:nvSpPr>
        <p:spPr bwMode="auto">
          <a:xfrm>
            <a:off x="3667346" y="3950949"/>
            <a:ext cx="1871662" cy="396875"/>
          </a:xfrm>
          <a:prstGeom prst="rect">
            <a:avLst/>
          </a:prstGeom>
          <a:solidFill>
            <a:schemeClr val="bg1"/>
          </a:solidFill>
          <a:ln w="31750" cap="sq" algn="ctr">
            <a:noFill/>
            <a:miter lim="800000"/>
            <a:headEnd type="none" w="sm" len="sm"/>
            <a:tailEnd type="none" w="sm" len="sm"/>
          </a:ln>
        </p:spPr>
        <p:txBody>
          <a:bodyPr>
            <a:spAutoFit/>
          </a:bodyPr>
          <a:lstStyle/>
          <a:p>
            <a:r>
              <a:rPr lang="en-US" altLang="ja-JP" sz="2000" dirty="0"/>
              <a:t>5. </a:t>
            </a:r>
            <a:r>
              <a:rPr lang="ja-JP" altLang="en-US" sz="2000" dirty="0"/>
              <a:t>結果の考察</a:t>
            </a:r>
          </a:p>
        </p:txBody>
      </p:sp>
    </p:spTree>
    <p:extLst>
      <p:ext uri="{BB962C8B-B14F-4D97-AF65-F5344CB8AC3E}">
        <p14:creationId xmlns:p14="http://schemas.microsoft.com/office/powerpoint/2010/main" val="17157575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ja-JP" altLang="en-US" dirty="0" smtClean="0"/>
              <a:t>愛着スタイルに関する分析</a:t>
            </a:r>
          </a:p>
        </p:txBody>
      </p:sp>
      <p:sp>
        <p:nvSpPr>
          <p:cNvPr id="84995" name="Rectangle 3"/>
          <p:cNvSpPr>
            <a:spLocks noGrp="1" noChangeArrowheads="1"/>
          </p:cNvSpPr>
          <p:nvPr>
            <p:ph idx="1"/>
          </p:nvPr>
        </p:nvSpPr>
        <p:spPr/>
        <p:txBody>
          <a:bodyPr>
            <a:normAutofit/>
          </a:bodyPr>
          <a:lstStyle/>
          <a:p>
            <a:pPr marL="360363" indent="-360363">
              <a:buFont typeface="+mj-lt"/>
              <a:buAutoNum type="arabicPeriod"/>
            </a:pPr>
            <a:r>
              <a:rPr lang="en-US" altLang="ja-JP" sz="2800" dirty="0" smtClean="0"/>
              <a:t>3</a:t>
            </a:r>
            <a:r>
              <a:rPr lang="ja-JP" altLang="en-US" sz="2800" dirty="0" err="1" smtClean="0"/>
              <a:t>つの</a:t>
            </a:r>
            <a:r>
              <a:rPr lang="ja-JP" altLang="en-US" sz="2800" dirty="0" smtClean="0"/>
              <a:t>愛着スタイルの分布に偏りはあるか</a:t>
            </a:r>
          </a:p>
          <a:p>
            <a:pPr lvl="1"/>
            <a:r>
              <a:rPr lang="ja-JP" altLang="en-US" sz="2400" dirty="0" smtClean="0"/>
              <a:t>安定・回避・アンビバレントの</a:t>
            </a:r>
            <a:r>
              <a:rPr lang="en-US" altLang="ja-JP" sz="2400" dirty="0" smtClean="0"/>
              <a:t>3</a:t>
            </a:r>
            <a:r>
              <a:rPr lang="ja-JP" altLang="en-US" sz="2400" dirty="0" err="1" smtClean="0"/>
              <a:t>つの</a:t>
            </a:r>
            <a:r>
              <a:rPr lang="ja-JP" altLang="en-US" sz="2400" dirty="0" smtClean="0"/>
              <a:t>うち，</a:t>
            </a:r>
            <a:br>
              <a:rPr lang="ja-JP" altLang="en-US" sz="2400" dirty="0" smtClean="0"/>
            </a:br>
            <a:r>
              <a:rPr lang="ja-JP" altLang="en-US" sz="2400" dirty="0" smtClean="0"/>
              <a:t>特に他よりも多く選択されたカテゴリーはあるのか</a:t>
            </a:r>
          </a:p>
          <a:p>
            <a:pPr marL="360363" indent="-360363">
              <a:buFont typeface="+mj-lt"/>
              <a:buAutoNum type="arabicPeriod"/>
            </a:pPr>
            <a:r>
              <a:rPr lang="ja-JP" altLang="en-US" sz="2800" dirty="0" smtClean="0"/>
              <a:t>愛着スタイルの分布に男女差はあるか</a:t>
            </a:r>
          </a:p>
          <a:p>
            <a:pPr lvl="1"/>
            <a:r>
              <a:rPr lang="ja-JP" altLang="en-US" sz="2400" dirty="0" smtClean="0"/>
              <a:t>上記の分布のようすに男女による違いはみられるのか</a:t>
            </a:r>
          </a:p>
        </p:txBody>
      </p:sp>
      <p:pic>
        <p:nvPicPr>
          <p:cNvPr id="4" name="Picture 2" descr="レポート に対する画像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8023" y="4604792"/>
            <a:ext cx="167492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192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ja-JP" altLang="en-US"/>
              <a:t>講義の進め方</a:t>
            </a:r>
          </a:p>
        </p:txBody>
      </p:sp>
      <p:sp>
        <p:nvSpPr>
          <p:cNvPr id="51203" name="Rectangle 3"/>
          <p:cNvSpPr>
            <a:spLocks noGrp="1" noChangeArrowheads="1"/>
          </p:cNvSpPr>
          <p:nvPr>
            <p:ph idx="1"/>
          </p:nvPr>
        </p:nvSpPr>
        <p:spPr/>
        <p:txBody>
          <a:bodyPr>
            <a:normAutofit/>
          </a:bodyPr>
          <a:lstStyle/>
          <a:p>
            <a:pPr marL="495300" indent="-495300"/>
            <a:r>
              <a:rPr lang="ja-JP" altLang="en-US" sz="2800" dirty="0"/>
              <a:t>心理学でよく用いられる研究</a:t>
            </a:r>
            <a:r>
              <a:rPr lang="ja-JP" altLang="en-US" sz="2800" dirty="0" smtClean="0"/>
              <a:t>技法で収集されたデータについて，データ解析の側面</a:t>
            </a:r>
            <a:r>
              <a:rPr lang="ja-JP" altLang="en-US" sz="2800" dirty="0"/>
              <a:t>に焦点を当て</a:t>
            </a:r>
            <a:r>
              <a:rPr lang="ja-JP" altLang="en-US" sz="2800" dirty="0" smtClean="0"/>
              <a:t>，実際</a:t>
            </a:r>
            <a:r>
              <a:rPr lang="ja-JP" altLang="en-US" sz="2800" dirty="0"/>
              <a:t>に自分たちで行うことによって「体で覚える」</a:t>
            </a:r>
          </a:p>
          <a:p>
            <a:pPr marL="495300" indent="-495300"/>
            <a:r>
              <a:rPr lang="ja-JP" altLang="en-US" sz="2800" dirty="0"/>
              <a:t>データ解析の</a:t>
            </a:r>
            <a:r>
              <a:rPr lang="en-US" altLang="ja-JP" sz="2800" dirty="0"/>
              <a:t>3</a:t>
            </a:r>
            <a:r>
              <a:rPr lang="ja-JP" altLang="en-US" sz="2800" dirty="0" err="1"/>
              <a:t>つの</a:t>
            </a:r>
            <a:r>
              <a:rPr lang="ja-JP" altLang="en-US" sz="2800" dirty="0"/>
              <a:t>プロセス</a:t>
            </a:r>
          </a:p>
          <a:p>
            <a:pPr marL="914400" lvl="1" indent="-457200">
              <a:buFont typeface="Wingdings" pitchFamily="2" charset="2"/>
              <a:buAutoNum type="circleNumDbPlain"/>
            </a:pPr>
            <a:r>
              <a:rPr lang="ja-JP" altLang="en-US" sz="2400" dirty="0"/>
              <a:t>データの入力</a:t>
            </a:r>
          </a:p>
          <a:p>
            <a:pPr marL="914400" lvl="1" indent="-457200">
              <a:buFont typeface="Wingdings" pitchFamily="2" charset="2"/>
              <a:buAutoNum type="circleNumDbPlain"/>
            </a:pPr>
            <a:r>
              <a:rPr lang="ja-JP" altLang="en-US" sz="2400" dirty="0"/>
              <a:t>心理統計法を活用した分析</a:t>
            </a:r>
          </a:p>
          <a:p>
            <a:pPr marL="914400" lvl="1" indent="-457200">
              <a:buFont typeface="Wingdings" pitchFamily="2" charset="2"/>
              <a:buAutoNum type="circleNumDbPlain"/>
            </a:pPr>
            <a:r>
              <a:rPr lang="ja-JP" altLang="en-US" sz="2400" dirty="0"/>
              <a:t>分析結果の考察</a:t>
            </a:r>
          </a:p>
          <a:p>
            <a:pPr marL="539750" indent="-449263">
              <a:buFont typeface="Wingdings" pitchFamily="2" charset="2"/>
              <a:buNone/>
            </a:pPr>
            <a:r>
              <a:rPr lang="ja-JP" altLang="en-US" sz="2800" dirty="0"/>
              <a:t>　  </a:t>
            </a:r>
            <a:r>
              <a:rPr lang="ja-JP" altLang="en-US" sz="2800" dirty="0" smtClean="0"/>
              <a:t>を</a:t>
            </a:r>
            <a:r>
              <a:rPr lang="ja-JP" altLang="en-US" sz="2800" dirty="0"/>
              <a:t>実際に作業して体験し</a:t>
            </a:r>
            <a:r>
              <a:rPr lang="ja-JP" altLang="en-US" sz="2800" dirty="0" smtClean="0"/>
              <a:t>，その</a:t>
            </a:r>
            <a:r>
              <a:rPr lang="ja-JP" altLang="en-US" sz="2800" dirty="0"/>
              <a:t>結果をレポート</a:t>
            </a:r>
            <a:r>
              <a:rPr lang="ja-JP" altLang="en-US" sz="2800" dirty="0" smtClean="0"/>
              <a:t>にまとめる</a:t>
            </a:r>
            <a:r>
              <a:rPr lang="ja-JP" altLang="en-US" sz="2800" dirty="0"/>
              <a:t>手法を学ぶ</a:t>
            </a:r>
          </a:p>
        </p:txBody>
      </p:sp>
    </p:spTree>
    <p:extLst>
      <p:ext uri="{BB962C8B-B14F-4D97-AF65-F5344CB8AC3E}">
        <p14:creationId xmlns:p14="http://schemas.microsoft.com/office/powerpoint/2010/main" val="26182765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ja-JP" altLang="en-US" dirty="0" smtClean="0"/>
              <a:t>愛着スタイルに関する分析</a:t>
            </a:r>
          </a:p>
        </p:txBody>
      </p:sp>
      <p:sp>
        <p:nvSpPr>
          <p:cNvPr id="84995" name="Rectangle 3"/>
          <p:cNvSpPr>
            <a:spLocks noGrp="1" noChangeArrowheads="1"/>
          </p:cNvSpPr>
          <p:nvPr>
            <p:ph idx="1"/>
          </p:nvPr>
        </p:nvSpPr>
        <p:spPr/>
        <p:txBody>
          <a:bodyPr>
            <a:normAutofit/>
          </a:bodyPr>
          <a:lstStyle/>
          <a:p>
            <a:pPr marL="360363" indent="-360363">
              <a:buFont typeface="+mj-lt"/>
              <a:buAutoNum type="arabicPeriod"/>
            </a:pPr>
            <a:r>
              <a:rPr lang="en-US" altLang="ja-JP" sz="2800" dirty="0" smtClean="0"/>
              <a:t>3</a:t>
            </a:r>
            <a:r>
              <a:rPr lang="ja-JP" altLang="en-US" sz="2800" dirty="0" err="1" smtClean="0"/>
              <a:t>つの</a:t>
            </a:r>
            <a:r>
              <a:rPr lang="ja-JP" altLang="en-US" sz="2800" dirty="0" smtClean="0"/>
              <a:t>愛着スタイルの分布に偏りはあるか</a:t>
            </a:r>
          </a:p>
          <a:p>
            <a:pPr lvl="1"/>
            <a:r>
              <a:rPr lang="ja-JP" altLang="en-US" sz="2400" dirty="0" smtClean="0"/>
              <a:t>安定・回避・アンビバレントの</a:t>
            </a:r>
            <a:r>
              <a:rPr lang="en-US" altLang="ja-JP" sz="2400" dirty="0" smtClean="0"/>
              <a:t>3</a:t>
            </a:r>
            <a:r>
              <a:rPr lang="ja-JP" altLang="en-US" sz="2400" dirty="0" err="1" smtClean="0"/>
              <a:t>つの</a:t>
            </a:r>
            <a:r>
              <a:rPr lang="ja-JP" altLang="en-US" sz="2400" dirty="0" smtClean="0"/>
              <a:t>うち，</a:t>
            </a:r>
            <a:br>
              <a:rPr lang="ja-JP" altLang="en-US" sz="2400" dirty="0" smtClean="0"/>
            </a:br>
            <a:r>
              <a:rPr lang="ja-JP" altLang="en-US" sz="2400" dirty="0" smtClean="0"/>
              <a:t>特に他よりも多く選択されたカテゴリーはあるのか</a:t>
            </a:r>
            <a:endParaRPr lang="en-US" altLang="ja-JP" sz="2400" dirty="0" smtClean="0"/>
          </a:p>
          <a:p>
            <a:pPr marL="274320" lvl="1" indent="0">
              <a:buNone/>
            </a:pPr>
            <a:r>
              <a:rPr lang="ja-JP" altLang="en-US" sz="2400" dirty="0" smtClean="0"/>
              <a:t>→「愛着スタイル」の度数分布表</a:t>
            </a:r>
          </a:p>
          <a:p>
            <a:pPr marL="360363" indent="-360363">
              <a:buFont typeface="+mj-lt"/>
              <a:buAutoNum type="arabicPeriod"/>
            </a:pPr>
            <a:r>
              <a:rPr lang="ja-JP" altLang="en-US" sz="2800" dirty="0" smtClean="0"/>
              <a:t>愛着スタイルの分布に男女差はあるか</a:t>
            </a:r>
          </a:p>
          <a:p>
            <a:pPr lvl="1"/>
            <a:r>
              <a:rPr lang="ja-JP" altLang="en-US" sz="2400" dirty="0" smtClean="0"/>
              <a:t>上記の分布のようすに男女による違いはみられるのか</a:t>
            </a:r>
            <a:endParaRPr lang="en-US" altLang="ja-JP" sz="2400" dirty="0"/>
          </a:p>
          <a:p>
            <a:pPr marL="274320" lvl="1" indent="0">
              <a:buNone/>
            </a:pPr>
            <a:r>
              <a:rPr lang="ja-JP" altLang="en-US" sz="2400" dirty="0"/>
              <a:t>→ 「性別」 </a:t>
            </a:r>
            <a:r>
              <a:rPr lang="ja-JP" altLang="en-US" sz="2400" dirty="0" smtClean="0"/>
              <a:t>と「愛着スタイル」のクロス表</a:t>
            </a:r>
          </a:p>
        </p:txBody>
      </p:sp>
      <p:pic>
        <p:nvPicPr>
          <p:cNvPr id="2" name="図 1"/>
          <p:cNvPicPr>
            <a:picLocks noChangeAspect="1"/>
          </p:cNvPicPr>
          <p:nvPr/>
        </p:nvPicPr>
        <p:blipFill>
          <a:blip r:embed="rId3"/>
          <a:stretch>
            <a:fillRect/>
          </a:stretch>
        </p:blipFill>
        <p:spPr>
          <a:xfrm>
            <a:off x="457200" y="4941168"/>
            <a:ext cx="3682752" cy="1404980"/>
          </a:xfrm>
          <a:prstGeom prst="rect">
            <a:avLst/>
          </a:prstGeom>
        </p:spPr>
      </p:pic>
      <p:pic>
        <p:nvPicPr>
          <p:cNvPr id="4" name="図 3"/>
          <p:cNvPicPr>
            <a:picLocks noChangeAspect="1"/>
          </p:cNvPicPr>
          <p:nvPr/>
        </p:nvPicPr>
        <p:blipFill>
          <a:blip r:embed="rId4"/>
          <a:stretch>
            <a:fillRect/>
          </a:stretch>
        </p:blipFill>
        <p:spPr>
          <a:xfrm>
            <a:off x="4211960" y="4963092"/>
            <a:ext cx="4674525" cy="1513908"/>
          </a:xfrm>
          <a:prstGeom prst="rect">
            <a:avLst/>
          </a:prstGeom>
        </p:spPr>
      </p:pic>
    </p:spTree>
    <p:extLst>
      <p:ext uri="{BB962C8B-B14F-4D97-AF65-F5344CB8AC3E}">
        <p14:creationId xmlns:p14="http://schemas.microsoft.com/office/powerpoint/2010/main" val="25049378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ja-JP" dirty="0" smtClean="0"/>
              <a:t>1. </a:t>
            </a:r>
            <a:r>
              <a:rPr lang="ja-JP" altLang="en-US" dirty="0" smtClean="0"/>
              <a:t>愛着スタイルの分布の偏り</a:t>
            </a:r>
          </a:p>
        </p:txBody>
      </p:sp>
      <p:sp>
        <p:nvSpPr>
          <p:cNvPr id="86019" name="Rectangle 3"/>
          <p:cNvSpPr>
            <a:spLocks noGrp="1" noChangeArrowheads="1"/>
          </p:cNvSpPr>
          <p:nvPr>
            <p:ph idx="1"/>
          </p:nvPr>
        </p:nvSpPr>
        <p:spPr/>
        <p:txBody>
          <a:bodyPr>
            <a:normAutofit/>
          </a:bodyPr>
          <a:lstStyle/>
          <a:p>
            <a:r>
              <a:rPr lang="en-US" altLang="ja-JP" sz="2800" dirty="0" smtClean="0"/>
              <a:t>χ</a:t>
            </a:r>
            <a:r>
              <a:rPr lang="en-US" altLang="ja-JP" sz="2800" baseline="30000" dirty="0" smtClean="0"/>
              <a:t>2</a:t>
            </a:r>
            <a:r>
              <a:rPr lang="ja-JP" altLang="en-US" sz="2800" dirty="0" smtClean="0"/>
              <a:t>（カイ</a:t>
            </a:r>
            <a:r>
              <a:rPr lang="en-US" altLang="ja-JP" sz="2800" dirty="0" smtClean="0"/>
              <a:t>2</a:t>
            </a:r>
            <a:r>
              <a:rPr lang="ja-JP" altLang="en-US" sz="2800" dirty="0" smtClean="0"/>
              <a:t>乗）検定　「適合度の検定」</a:t>
            </a:r>
          </a:p>
          <a:p>
            <a:pPr lvl="1"/>
            <a:r>
              <a:rPr lang="ja-JP" altLang="en-US" sz="2400" dirty="0" smtClean="0"/>
              <a:t>名義尺度の各カテゴリに含まれる度数に偏りがあるかどうかを統計的に検定する手法</a:t>
            </a:r>
          </a:p>
          <a:p>
            <a:pPr lvl="1"/>
            <a:r>
              <a:rPr lang="ja-JP" altLang="en-US" sz="2400" dirty="0" smtClean="0"/>
              <a:t>偏りがない場合の度数（期待度数</a:t>
            </a:r>
            <a:r>
              <a:rPr lang="en-US" altLang="ja-JP" sz="2400" dirty="0" smtClean="0"/>
              <a:t>E</a:t>
            </a:r>
            <a:r>
              <a:rPr lang="ja-JP" altLang="en-US" sz="2400" dirty="0" smtClean="0"/>
              <a:t>）と実際の度数（観測度数</a:t>
            </a:r>
            <a:r>
              <a:rPr lang="en-US" altLang="ja-JP" sz="2400" dirty="0" smtClean="0"/>
              <a:t>O</a:t>
            </a:r>
            <a:r>
              <a:rPr lang="ja-JP" altLang="en-US" sz="2400" dirty="0" smtClean="0"/>
              <a:t>）の差を検討する</a:t>
            </a:r>
          </a:p>
          <a:p>
            <a:pPr lvl="1"/>
            <a:r>
              <a:rPr lang="ja-JP" altLang="en-US" sz="2400" dirty="0" smtClean="0"/>
              <a:t>このデータの場合は，もし分布に偏りがなければ，期待度数は「安定」「回避」「アンビバレント」が同数ずつとなる．</a:t>
            </a:r>
            <a:endParaRPr lang="en-US" altLang="ja-JP" sz="2400" dirty="0" smtClean="0"/>
          </a:p>
          <a:p>
            <a:pPr lvl="1"/>
            <a:r>
              <a:rPr lang="ja-JP" altLang="en-US" sz="2400" dirty="0" smtClean="0"/>
              <a:t>これと実際のデータにもとづいて得られた観測度数を比較し，ずれを求める</a:t>
            </a:r>
          </a:p>
        </p:txBody>
      </p:sp>
    </p:spTree>
    <p:extLst>
      <p:ext uri="{BB962C8B-B14F-4D97-AF65-F5344CB8AC3E}">
        <p14:creationId xmlns:p14="http://schemas.microsoft.com/office/powerpoint/2010/main" val="37286900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ja-JP" altLang="en-US" smtClean="0"/>
              <a:t>期待度数と観測度数</a:t>
            </a:r>
          </a:p>
        </p:txBody>
      </p:sp>
      <p:graphicFrame>
        <p:nvGraphicFramePr>
          <p:cNvPr id="87069" name="Group 29"/>
          <p:cNvGraphicFramePr>
            <a:graphicFrameLocks noGrp="1"/>
          </p:cNvGraphicFramePr>
          <p:nvPr>
            <p:ph idx="1"/>
            <p:extLst/>
          </p:nvPr>
        </p:nvGraphicFramePr>
        <p:xfrm>
          <a:off x="457200" y="1600200"/>
          <a:ext cx="8229630" cy="1820863"/>
        </p:xfrm>
        <a:graphic>
          <a:graphicData uri="http://schemas.openxmlformats.org/drawingml/2006/table">
            <a:tbl>
              <a:tblPr/>
              <a:tblGrid>
                <a:gridCol w="2057408">
                  <a:extLst>
                    <a:ext uri="{9D8B030D-6E8A-4147-A177-3AD203B41FA5}">
                      <a16:colId xmlns:a16="http://schemas.microsoft.com/office/drawing/2014/main" val="20000"/>
                    </a:ext>
                  </a:extLst>
                </a:gridCol>
                <a:gridCol w="2059177">
                  <a:extLst>
                    <a:ext uri="{9D8B030D-6E8A-4147-A177-3AD203B41FA5}">
                      <a16:colId xmlns:a16="http://schemas.microsoft.com/office/drawing/2014/main" val="20001"/>
                    </a:ext>
                  </a:extLst>
                </a:gridCol>
                <a:gridCol w="2055637">
                  <a:extLst>
                    <a:ext uri="{9D8B030D-6E8A-4147-A177-3AD203B41FA5}">
                      <a16:colId xmlns:a16="http://schemas.microsoft.com/office/drawing/2014/main" val="20002"/>
                    </a:ext>
                  </a:extLst>
                </a:gridCol>
                <a:gridCol w="2057408">
                  <a:extLst>
                    <a:ext uri="{9D8B030D-6E8A-4147-A177-3AD203B41FA5}">
                      <a16:colId xmlns:a16="http://schemas.microsoft.com/office/drawing/2014/main" val="20003"/>
                    </a:ext>
                  </a:extLst>
                </a:gridCol>
              </a:tblGrid>
              <a:tr h="606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400" b="0" i="0" u="none" strike="noStrike" cap="none" normalizeH="0" baseline="0" dirty="0" smtClean="0">
                        <a:ln>
                          <a:noFill/>
                        </a:ln>
                        <a:solidFill>
                          <a:schemeClr val="tx1"/>
                        </a:solidFill>
                        <a:effectLst/>
                        <a:latin typeface="+mn-lt"/>
                        <a:ea typeface="+mn-ea"/>
                      </a:endParaRPr>
                    </a:p>
                  </a:txBody>
                  <a:tcPr marL="94618" marR="94618"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smtClean="0">
                          <a:ln>
                            <a:noFill/>
                          </a:ln>
                          <a:solidFill>
                            <a:schemeClr val="tx1"/>
                          </a:solidFill>
                          <a:effectLst/>
                          <a:latin typeface="+mn-lt"/>
                          <a:ea typeface="+mn-ea"/>
                        </a:rPr>
                        <a:t>安定</a:t>
                      </a:r>
                    </a:p>
                  </a:txBody>
                  <a:tcPr marL="94618" marR="94618"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smtClean="0">
                          <a:ln>
                            <a:noFill/>
                          </a:ln>
                          <a:solidFill>
                            <a:schemeClr val="tx1"/>
                          </a:solidFill>
                          <a:effectLst/>
                          <a:latin typeface="+mn-lt"/>
                          <a:ea typeface="+mn-ea"/>
                        </a:rPr>
                        <a:t>回避</a:t>
                      </a:r>
                    </a:p>
                  </a:txBody>
                  <a:tcPr marL="94618" marR="94618"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smtClean="0">
                          <a:ln>
                            <a:noFill/>
                          </a:ln>
                          <a:solidFill>
                            <a:schemeClr val="tx1"/>
                          </a:solidFill>
                          <a:effectLst/>
                          <a:latin typeface="+mn-lt"/>
                          <a:ea typeface="+mn-ea"/>
                        </a:rPr>
                        <a:t>ｱﾝﾋﾞﾊﾞﾚﾝﾄ</a:t>
                      </a:r>
                    </a:p>
                  </a:txBody>
                  <a:tcPr marL="94618" marR="94618"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smtClean="0">
                          <a:ln>
                            <a:noFill/>
                          </a:ln>
                          <a:solidFill>
                            <a:schemeClr val="tx1"/>
                          </a:solidFill>
                          <a:effectLst/>
                          <a:latin typeface="+mn-lt"/>
                          <a:ea typeface="+mn-ea"/>
                        </a:rPr>
                        <a:t>期待度数</a:t>
                      </a:r>
                    </a:p>
                  </a:txBody>
                  <a:tcPr marL="94618" marR="94618"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200" b="0" i="0" u="none" strike="noStrike" cap="none" normalizeH="0" baseline="0" dirty="0" smtClean="0">
                          <a:ln>
                            <a:noFill/>
                          </a:ln>
                          <a:solidFill>
                            <a:schemeClr val="tx1"/>
                          </a:solidFill>
                          <a:effectLst/>
                          <a:latin typeface="+mn-lt"/>
                          <a:ea typeface="+mn-ea"/>
                        </a:rPr>
                        <a:t>451÷3=150.3</a:t>
                      </a:r>
                    </a:p>
                  </a:txBody>
                  <a:tcPr marL="94618" marR="94618"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200" b="0" i="0" u="none" strike="noStrike" cap="none" normalizeH="0" baseline="0" dirty="0" smtClean="0">
                          <a:ln>
                            <a:noFill/>
                          </a:ln>
                          <a:solidFill>
                            <a:schemeClr val="tx1"/>
                          </a:solidFill>
                          <a:effectLst/>
                          <a:latin typeface="+mn-lt"/>
                          <a:ea typeface="+mn-ea"/>
                        </a:rPr>
                        <a:t>451÷3=150.3</a:t>
                      </a:r>
                    </a:p>
                  </a:txBody>
                  <a:tcPr marL="94618" marR="94618"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2200" b="0" i="0" u="none" strike="noStrike" cap="none" normalizeH="0" baseline="0" dirty="0" smtClean="0">
                          <a:ln>
                            <a:noFill/>
                          </a:ln>
                          <a:solidFill>
                            <a:schemeClr val="tx1"/>
                          </a:solidFill>
                          <a:effectLst/>
                          <a:latin typeface="+mn-lt"/>
                          <a:ea typeface="+mn-ea"/>
                        </a:rPr>
                        <a:t>451÷3=150.3</a:t>
                      </a:r>
                    </a:p>
                  </a:txBody>
                  <a:tcPr marL="94618" marR="94618"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6064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smtClean="0">
                          <a:ln>
                            <a:noFill/>
                          </a:ln>
                          <a:solidFill>
                            <a:schemeClr val="tx1"/>
                          </a:solidFill>
                          <a:effectLst/>
                          <a:latin typeface="+mn-lt"/>
                          <a:ea typeface="+mn-ea"/>
                        </a:rPr>
                        <a:t>観測度数</a:t>
                      </a:r>
                    </a:p>
                  </a:txBody>
                  <a:tcPr marL="94618" marR="94618"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200" b="0" i="0" u="none" strike="noStrike" cap="none" normalizeH="0" baseline="0" dirty="0" smtClean="0">
                          <a:ln>
                            <a:noFill/>
                          </a:ln>
                          <a:solidFill>
                            <a:schemeClr val="tx1"/>
                          </a:solidFill>
                          <a:effectLst/>
                          <a:latin typeface="+mn-lt"/>
                          <a:ea typeface="+mn-ea"/>
                        </a:rPr>
                        <a:t>267</a:t>
                      </a:r>
                    </a:p>
                  </a:txBody>
                  <a:tcPr marL="94618" marR="94618"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200" b="0" i="0" u="none" strike="noStrike" cap="none" normalizeH="0" baseline="0" dirty="0" smtClean="0">
                          <a:ln>
                            <a:noFill/>
                          </a:ln>
                          <a:solidFill>
                            <a:schemeClr val="tx1"/>
                          </a:solidFill>
                          <a:effectLst/>
                          <a:latin typeface="+mn-lt"/>
                          <a:ea typeface="+mn-ea"/>
                        </a:rPr>
                        <a:t>125</a:t>
                      </a:r>
                    </a:p>
                  </a:txBody>
                  <a:tcPr marL="94618" marR="94618"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200" b="0" i="0" u="none" strike="noStrike" cap="none" normalizeH="0" baseline="0" dirty="0" smtClean="0">
                          <a:ln>
                            <a:noFill/>
                          </a:ln>
                          <a:solidFill>
                            <a:schemeClr val="tx1"/>
                          </a:solidFill>
                          <a:effectLst/>
                          <a:latin typeface="+mn-lt"/>
                          <a:ea typeface="+mn-ea"/>
                        </a:rPr>
                        <a:t>59</a:t>
                      </a:r>
                    </a:p>
                  </a:txBody>
                  <a:tcPr marL="94618" marR="94618"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7043" name="Rectangle 3"/>
          <p:cNvSpPr>
            <a:spLocks noGrp="1" noChangeArrowheads="1"/>
          </p:cNvSpPr>
          <p:nvPr>
            <p:ph type="body" idx="4294967295"/>
          </p:nvPr>
        </p:nvSpPr>
        <p:spPr>
          <a:xfrm>
            <a:off x="395536" y="3861048"/>
            <a:ext cx="8352928" cy="2522538"/>
          </a:xfrm>
        </p:spPr>
        <p:txBody>
          <a:bodyPr>
            <a:normAutofit/>
          </a:bodyPr>
          <a:lstStyle/>
          <a:p>
            <a:pPr eaLnBrk="1" hangingPunct="1">
              <a:lnSpc>
                <a:spcPct val="90000"/>
              </a:lnSpc>
            </a:pPr>
            <a:r>
              <a:rPr lang="ja-JP" altLang="en-US" sz="2800" dirty="0" smtClean="0"/>
              <a:t>期待度数：回答者</a:t>
            </a:r>
            <a:r>
              <a:rPr lang="en-US" altLang="ja-JP" sz="2800" dirty="0" smtClean="0"/>
              <a:t>451</a:t>
            </a:r>
            <a:r>
              <a:rPr lang="ja-JP" altLang="en-US" sz="2800" dirty="0" smtClean="0"/>
              <a:t>名が</a:t>
            </a:r>
            <a:r>
              <a:rPr lang="en-US" altLang="ja-JP" sz="2800" dirty="0" smtClean="0"/>
              <a:t>3</a:t>
            </a:r>
            <a:r>
              <a:rPr lang="ja-JP" altLang="en-US" sz="2800" dirty="0" err="1" smtClean="0"/>
              <a:t>つの</a:t>
            </a:r>
            <a:r>
              <a:rPr lang="ja-JP" altLang="en-US" sz="2800" dirty="0" smtClean="0"/>
              <a:t>愛着スタイルに</a:t>
            </a:r>
            <a:r>
              <a:rPr lang="en-US" altLang="ja-JP" sz="2800" dirty="0" smtClean="0"/>
              <a:t/>
            </a:r>
            <a:br>
              <a:rPr lang="en-US" altLang="ja-JP" sz="2800" dirty="0" smtClean="0"/>
            </a:br>
            <a:r>
              <a:rPr lang="ja-JP" altLang="en-US" sz="2800" dirty="0" smtClean="0"/>
              <a:t>それぞれ同数ずつ分布すると仮定した場合の度数</a:t>
            </a:r>
          </a:p>
          <a:p>
            <a:pPr lvl="4" eaLnBrk="1" hangingPunct="1">
              <a:lnSpc>
                <a:spcPct val="90000"/>
              </a:lnSpc>
            </a:pPr>
            <a:endParaRPr lang="ja-JP" altLang="en-US" sz="1800" dirty="0" smtClean="0"/>
          </a:p>
          <a:p>
            <a:pPr eaLnBrk="1" hangingPunct="1">
              <a:lnSpc>
                <a:spcPct val="90000"/>
              </a:lnSpc>
            </a:pPr>
            <a:r>
              <a:rPr lang="ja-JP" altLang="en-US" sz="2800" dirty="0" smtClean="0"/>
              <a:t>観測度数：</a:t>
            </a:r>
            <a:r>
              <a:rPr lang="en-US" altLang="ja-JP" sz="2800" dirty="0"/>
              <a:t>4</a:t>
            </a:r>
            <a:r>
              <a:rPr lang="en-US" altLang="ja-JP" sz="2800" dirty="0" smtClean="0"/>
              <a:t>51</a:t>
            </a:r>
            <a:r>
              <a:rPr lang="ja-JP" altLang="en-US" sz="2800" dirty="0" smtClean="0"/>
              <a:t>名の回答者に実際に調査した結果から得られた度数（「度数分布表」の結果）</a:t>
            </a:r>
            <a:endParaRPr lang="en-US" altLang="ja-JP" sz="2800" dirty="0" smtClean="0"/>
          </a:p>
        </p:txBody>
      </p:sp>
    </p:spTree>
    <p:extLst>
      <p:ext uri="{BB962C8B-B14F-4D97-AF65-F5344CB8AC3E}">
        <p14:creationId xmlns:p14="http://schemas.microsoft.com/office/powerpoint/2010/main" val="13247508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ja-JP" altLang="en-US" smtClean="0"/>
              <a:t>「ずれ」を検定する</a:t>
            </a:r>
          </a:p>
        </p:txBody>
      </p:sp>
      <p:graphicFrame>
        <p:nvGraphicFramePr>
          <p:cNvPr id="88099" name="Group 35"/>
          <p:cNvGraphicFramePr>
            <a:graphicFrameLocks noGrp="1"/>
          </p:cNvGraphicFramePr>
          <p:nvPr>
            <p:ph idx="1"/>
            <p:extLst/>
          </p:nvPr>
        </p:nvGraphicFramePr>
        <p:xfrm>
          <a:off x="457200" y="1600200"/>
          <a:ext cx="8229630" cy="2533145"/>
        </p:xfrm>
        <a:graphic>
          <a:graphicData uri="http://schemas.openxmlformats.org/drawingml/2006/table">
            <a:tbl>
              <a:tblPr/>
              <a:tblGrid>
                <a:gridCol w="2057408">
                  <a:extLst>
                    <a:ext uri="{9D8B030D-6E8A-4147-A177-3AD203B41FA5}">
                      <a16:colId xmlns:a16="http://schemas.microsoft.com/office/drawing/2014/main" val="20000"/>
                    </a:ext>
                  </a:extLst>
                </a:gridCol>
                <a:gridCol w="2059178">
                  <a:extLst>
                    <a:ext uri="{9D8B030D-6E8A-4147-A177-3AD203B41FA5}">
                      <a16:colId xmlns:a16="http://schemas.microsoft.com/office/drawing/2014/main" val="20001"/>
                    </a:ext>
                  </a:extLst>
                </a:gridCol>
                <a:gridCol w="2055636">
                  <a:extLst>
                    <a:ext uri="{9D8B030D-6E8A-4147-A177-3AD203B41FA5}">
                      <a16:colId xmlns:a16="http://schemas.microsoft.com/office/drawing/2014/main" val="20002"/>
                    </a:ext>
                  </a:extLst>
                </a:gridCol>
                <a:gridCol w="2057408">
                  <a:extLst>
                    <a:ext uri="{9D8B030D-6E8A-4147-A177-3AD203B41FA5}">
                      <a16:colId xmlns:a16="http://schemas.microsoft.com/office/drawing/2014/main" val="20003"/>
                    </a:ext>
                  </a:extLst>
                </a:gridCol>
              </a:tblGrid>
              <a:tr h="6064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400" b="0" i="0" u="none" strike="noStrike" cap="none" normalizeH="0" baseline="0" dirty="0" smtClean="0">
                        <a:ln>
                          <a:noFill/>
                        </a:ln>
                        <a:solidFill>
                          <a:schemeClr val="tx1"/>
                        </a:solidFill>
                        <a:effectLst/>
                        <a:latin typeface="+mn-lt"/>
                        <a:ea typeface="+mn-ea"/>
                      </a:endParaRPr>
                    </a:p>
                  </a:txBody>
                  <a:tcPr marL="92959" marR="92959"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smtClean="0">
                          <a:ln>
                            <a:noFill/>
                          </a:ln>
                          <a:solidFill>
                            <a:schemeClr val="tx1"/>
                          </a:solidFill>
                          <a:effectLst/>
                          <a:latin typeface="+mn-lt"/>
                          <a:ea typeface="+mn-ea"/>
                        </a:rPr>
                        <a:t>安定</a:t>
                      </a:r>
                    </a:p>
                  </a:txBody>
                  <a:tcPr marL="92959" marR="92959"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smtClean="0">
                          <a:ln>
                            <a:noFill/>
                          </a:ln>
                          <a:solidFill>
                            <a:schemeClr val="tx1"/>
                          </a:solidFill>
                          <a:effectLst/>
                          <a:latin typeface="+mn-lt"/>
                          <a:ea typeface="+mn-ea"/>
                        </a:rPr>
                        <a:t>回避</a:t>
                      </a:r>
                    </a:p>
                  </a:txBody>
                  <a:tcPr marL="92959" marR="92959"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smtClean="0">
                          <a:ln>
                            <a:noFill/>
                          </a:ln>
                          <a:solidFill>
                            <a:schemeClr val="tx1"/>
                          </a:solidFill>
                          <a:effectLst/>
                          <a:latin typeface="+mn-lt"/>
                          <a:ea typeface="+mn-ea"/>
                        </a:rPr>
                        <a:t>ｱﾝﾋﾞﾊﾞﾚﾝﾄ</a:t>
                      </a:r>
                    </a:p>
                  </a:txBody>
                  <a:tcPr marL="92959" marR="92959"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smtClean="0">
                          <a:ln>
                            <a:noFill/>
                          </a:ln>
                          <a:solidFill>
                            <a:schemeClr val="tx1"/>
                          </a:solidFill>
                          <a:effectLst/>
                          <a:latin typeface="+mn-lt"/>
                          <a:ea typeface="+mn-ea"/>
                        </a:rPr>
                        <a:t>期待度数</a:t>
                      </a:r>
                    </a:p>
                  </a:txBody>
                  <a:tcPr marL="92959" marR="92959"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600" b="0" i="0" u="none" strike="noStrike" cap="none" normalizeH="0" baseline="0" dirty="0" smtClean="0">
                          <a:ln>
                            <a:noFill/>
                          </a:ln>
                          <a:solidFill>
                            <a:schemeClr val="tx1"/>
                          </a:solidFill>
                          <a:effectLst/>
                          <a:latin typeface="+mn-lt"/>
                          <a:ea typeface="+mn-ea"/>
                        </a:rPr>
                        <a:t>150.3</a:t>
                      </a:r>
                    </a:p>
                  </a:txBody>
                  <a:tcPr marL="92959" marR="92959"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600" b="0" i="0" u="none" strike="noStrike" cap="none" normalizeH="0" baseline="0" dirty="0" smtClean="0">
                          <a:ln>
                            <a:noFill/>
                          </a:ln>
                          <a:solidFill>
                            <a:schemeClr val="tx1"/>
                          </a:solidFill>
                          <a:effectLst/>
                          <a:latin typeface="+mn-lt"/>
                          <a:ea typeface="+mn-ea"/>
                        </a:rPr>
                        <a:t>150.3</a:t>
                      </a:r>
                    </a:p>
                  </a:txBody>
                  <a:tcPr marL="92959" marR="92959"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600" b="0" i="0" u="none" strike="noStrike" cap="none" normalizeH="0" baseline="0" dirty="0" smtClean="0">
                          <a:ln>
                            <a:noFill/>
                          </a:ln>
                          <a:solidFill>
                            <a:schemeClr val="tx1"/>
                          </a:solidFill>
                          <a:effectLst/>
                          <a:latin typeface="+mn-lt"/>
                          <a:ea typeface="+mn-ea"/>
                        </a:rPr>
                        <a:t>150.3</a:t>
                      </a:r>
                    </a:p>
                  </a:txBody>
                  <a:tcPr marL="92959" marR="92959"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5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smtClean="0">
                          <a:ln>
                            <a:noFill/>
                          </a:ln>
                          <a:solidFill>
                            <a:schemeClr val="tx1"/>
                          </a:solidFill>
                          <a:effectLst/>
                          <a:latin typeface="+mn-lt"/>
                          <a:ea typeface="+mn-ea"/>
                        </a:rPr>
                        <a:t>観測度数</a:t>
                      </a:r>
                    </a:p>
                  </a:txBody>
                  <a:tcPr marL="92959" marR="92959"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600" b="0" i="0" u="none" strike="noStrike" cap="none" normalizeH="0" baseline="0" dirty="0" smtClean="0">
                          <a:ln>
                            <a:noFill/>
                          </a:ln>
                          <a:solidFill>
                            <a:schemeClr val="tx1"/>
                          </a:solidFill>
                          <a:effectLst/>
                          <a:latin typeface="+mn-lt"/>
                          <a:ea typeface="+mn-ea"/>
                        </a:rPr>
                        <a:t>267</a:t>
                      </a:r>
                    </a:p>
                  </a:txBody>
                  <a:tcPr marL="92959" marR="92959"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600" b="0" i="0" u="none" strike="noStrike" cap="none" normalizeH="0" baseline="0" dirty="0" smtClean="0">
                          <a:ln>
                            <a:noFill/>
                          </a:ln>
                          <a:solidFill>
                            <a:schemeClr val="tx1"/>
                          </a:solidFill>
                          <a:effectLst/>
                          <a:latin typeface="+mn-lt"/>
                          <a:ea typeface="+mn-ea"/>
                        </a:rPr>
                        <a:t>125</a:t>
                      </a:r>
                    </a:p>
                  </a:txBody>
                  <a:tcPr marL="92959" marR="92959"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600" b="0" i="0" u="none" strike="noStrike" cap="none" normalizeH="0" baseline="0" dirty="0" smtClean="0">
                          <a:ln>
                            <a:noFill/>
                          </a:ln>
                          <a:solidFill>
                            <a:schemeClr val="tx1"/>
                          </a:solidFill>
                          <a:effectLst/>
                          <a:latin typeface="+mn-lt"/>
                          <a:ea typeface="+mn-ea"/>
                        </a:rPr>
                        <a:t>59</a:t>
                      </a:r>
                    </a:p>
                  </a:txBody>
                  <a:tcPr marL="92959" marR="92959"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64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smtClean="0">
                          <a:ln>
                            <a:noFill/>
                          </a:ln>
                          <a:solidFill>
                            <a:schemeClr val="tx1"/>
                          </a:solidFill>
                          <a:effectLst/>
                          <a:latin typeface="+mn-lt"/>
                          <a:ea typeface="+mn-ea"/>
                        </a:rPr>
                        <a:t>ずれ</a:t>
                      </a:r>
                    </a:p>
                  </a:txBody>
                  <a:tcPr marL="92959" marR="92959"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600" b="0" i="0" u="none" strike="noStrike" cap="none" normalizeH="0" baseline="0" dirty="0" smtClean="0">
                          <a:ln>
                            <a:noFill/>
                          </a:ln>
                          <a:solidFill>
                            <a:srgbClr val="FF0000"/>
                          </a:solidFill>
                          <a:effectLst/>
                          <a:latin typeface="+mn-lt"/>
                          <a:ea typeface="+mn-ea"/>
                        </a:rPr>
                        <a:t>+116.7</a:t>
                      </a:r>
                    </a:p>
                  </a:txBody>
                  <a:tcPr marL="92959" marR="92959"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600" b="0" i="0" u="none" strike="noStrike" cap="none" normalizeH="0" baseline="0" dirty="0" smtClean="0">
                          <a:ln>
                            <a:noFill/>
                          </a:ln>
                          <a:solidFill>
                            <a:srgbClr val="FF0000"/>
                          </a:solidFill>
                          <a:effectLst/>
                          <a:latin typeface="+mn-lt"/>
                          <a:ea typeface="+mn-ea"/>
                        </a:rPr>
                        <a:t>-25.3</a:t>
                      </a:r>
                    </a:p>
                  </a:txBody>
                  <a:tcPr marL="92959" marR="92959"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3600" b="0" i="0" u="none" strike="noStrike" cap="none" normalizeH="0" baseline="0" dirty="0" smtClean="0">
                          <a:ln>
                            <a:noFill/>
                          </a:ln>
                          <a:solidFill>
                            <a:srgbClr val="FF0000"/>
                          </a:solidFill>
                          <a:effectLst/>
                          <a:latin typeface="+mn-lt"/>
                          <a:ea typeface="+mn-ea"/>
                        </a:rPr>
                        <a:t>-91.3</a:t>
                      </a:r>
                    </a:p>
                  </a:txBody>
                  <a:tcPr marL="92959" marR="92959"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sp>
        <p:nvSpPr>
          <p:cNvPr id="88067" name="Rectangle 3"/>
          <p:cNvSpPr>
            <a:spLocks noGrp="1" noChangeArrowheads="1"/>
          </p:cNvSpPr>
          <p:nvPr>
            <p:ph type="body" idx="4294967295"/>
          </p:nvPr>
        </p:nvSpPr>
        <p:spPr>
          <a:xfrm>
            <a:off x="395536" y="4797152"/>
            <a:ext cx="8291264" cy="1512887"/>
          </a:xfrm>
        </p:spPr>
        <p:txBody>
          <a:bodyPr>
            <a:normAutofit fontScale="77500" lnSpcReduction="20000"/>
          </a:bodyPr>
          <a:lstStyle/>
          <a:p>
            <a:pPr eaLnBrk="1" hangingPunct="1">
              <a:lnSpc>
                <a:spcPct val="120000"/>
              </a:lnSpc>
            </a:pPr>
            <a:r>
              <a:rPr lang="ja-JP" altLang="en-US" sz="2800" dirty="0" smtClean="0"/>
              <a:t>期待度数と観測度数の間の「ずれ」が有意なものかどうか，つまりスタイルにより分布に違いがあるのかどうかを検定するのが「適合度の検定」である．分布に違いがない＝一様性がある，なので「一様性の検定」ともいう</a:t>
            </a:r>
          </a:p>
        </p:txBody>
      </p:sp>
    </p:spTree>
    <p:extLst>
      <p:ext uri="{BB962C8B-B14F-4D97-AF65-F5344CB8AC3E}">
        <p14:creationId xmlns:p14="http://schemas.microsoft.com/office/powerpoint/2010/main" val="18516912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2"/>
          <p:cNvSpPr>
            <a:spLocks noGrp="1" noChangeArrowheads="1"/>
          </p:cNvSpPr>
          <p:nvPr>
            <p:ph type="title"/>
          </p:nvPr>
        </p:nvSpPr>
        <p:spPr/>
        <p:txBody>
          <a:bodyPr/>
          <a:lstStyle/>
          <a:p>
            <a:r>
              <a:rPr lang="ja-JP" altLang="en-US" smtClean="0"/>
              <a:t>適合度の検定</a:t>
            </a:r>
          </a:p>
        </p:txBody>
      </p:sp>
      <p:sp>
        <p:nvSpPr>
          <p:cNvPr id="89091" name="Rectangle 3"/>
          <p:cNvSpPr>
            <a:spLocks noGrp="1" noChangeArrowheads="1"/>
          </p:cNvSpPr>
          <p:nvPr>
            <p:ph idx="1"/>
          </p:nvPr>
        </p:nvSpPr>
        <p:spPr/>
        <p:txBody>
          <a:bodyPr>
            <a:normAutofit/>
          </a:bodyPr>
          <a:lstStyle/>
          <a:p>
            <a:r>
              <a:rPr lang="ja-JP" altLang="en-US" dirty="0" smtClean="0"/>
              <a:t>「度数分布表」出力の「一様性検定」</a:t>
            </a:r>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endParaRPr lang="en-US" altLang="ja-JP" dirty="0" smtClean="0"/>
          </a:p>
          <a:p>
            <a:endParaRPr lang="en-US" altLang="ja-JP" dirty="0"/>
          </a:p>
          <a:p>
            <a:r>
              <a:rPr lang="ja-JP" altLang="en-US" dirty="0" smtClean="0"/>
              <a:t>「一様性がある」という帰無仮説は棄却されている</a:t>
            </a:r>
            <a:endParaRPr lang="en-US" altLang="ja-JP" dirty="0" smtClean="0"/>
          </a:p>
        </p:txBody>
      </p:sp>
      <p:pic>
        <p:nvPicPr>
          <p:cNvPr id="6" name="図 5"/>
          <p:cNvPicPr>
            <a:picLocks noChangeAspect="1"/>
          </p:cNvPicPr>
          <p:nvPr/>
        </p:nvPicPr>
        <p:blipFill>
          <a:blip r:embed="rId3"/>
          <a:stretch>
            <a:fillRect/>
          </a:stretch>
        </p:blipFill>
        <p:spPr>
          <a:xfrm>
            <a:off x="539552" y="2219534"/>
            <a:ext cx="5246500" cy="2001554"/>
          </a:xfrm>
          <a:prstGeom prst="rect">
            <a:avLst/>
          </a:prstGeom>
        </p:spPr>
      </p:pic>
      <p:pic>
        <p:nvPicPr>
          <p:cNvPr id="2" name="図 1"/>
          <p:cNvPicPr>
            <a:picLocks noChangeAspect="1"/>
          </p:cNvPicPr>
          <p:nvPr/>
        </p:nvPicPr>
        <p:blipFill>
          <a:blip r:embed="rId4"/>
          <a:stretch>
            <a:fillRect/>
          </a:stretch>
        </p:blipFill>
        <p:spPr>
          <a:xfrm>
            <a:off x="539552" y="4437112"/>
            <a:ext cx="2106713" cy="1368152"/>
          </a:xfrm>
          <a:prstGeom prst="rect">
            <a:avLst/>
          </a:prstGeom>
        </p:spPr>
      </p:pic>
    </p:spTree>
    <p:extLst>
      <p:ext uri="{BB962C8B-B14F-4D97-AF65-F5344CB8AC3E}">
        <p14:creationId xmlns:p14="http://schemas.microsoft.com/office/powerpoint/2010/main" val="30921645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2"/>
          <p:cNvSpPr>
            <a:spLocks noChangeArrowheads="1"/>
          </p:cNvSpPr>
          <p:nvPr/>
        </p:nvSpPr>
        <p:spPr bwMode="auto">
          <a:xfrm>
            <a:off x="1691680" y="2924740"/>
            <a:ext cx="3816424" cy="876356"/>
          </a:xfrm>
          <a:prstGeom prst="rect">
            <a:avLst/>
          </a:prstGeom>
          <a:solidFill>
            <a:srgbClr val="FF99CC"/>
          </a:solidFill>
          <a:ln w="31750" cap="sq" algn="ctr">
            <a:noFill/>
            <a:miter lim="800000"/>
            <a:headEnd type="none" w="sm" len="sm"/>
            <a:tailEnd type="none" w="sm" len="sm"/>
          </a:ln>
        </p:spPr>
        <p:txBody>
          <a:bodyPr wrap="none" anchor="ctr"/>
          <a:lstStyle/>
          <a:p>
            <a:endParaRPr lang="ja-JP" altLang="en-US"/>
          </a:p>
        </p:txBody>
      </p:sp>
      <p:sp>
        <p:nvSpPr>
          <p:cNvPr id="91139" name="Rectangle 2"/>
          <p:cNvSpPr>
            <a:spLocks noGrp="1" noChangeArrowheads="1"/>
          </p:cNvSpPr>
          <p:nvPr>
            <p:ph type="title"/>
          </p:nvPr>
        </p:nvSpPr>
        <p:spPr/>
        <p:txBody>
          <a:bodyPr/>
          <a:lstStyle/>
          <a:p>
            <a:r>
              <a:rPr lang="ja-JP" altLang="en-US" dirty="0" smtClean="0"/>
              <a:t>結果の記述</a:t>
            </a:r>
          </a:p>
        </p:txBody>
      </p:sp>
      <p:sp>
        <p:nvSpPr>
          <p:cNvPr id="91140" name="Rectangle 3"/>
          <p:cNvSpPr>
            <a:spLocks noGrp="1" noChangeArrowheads="1"/>
          </p:cNvSpPr>
          <p:nvPr>
            <p:ph idx="1"/>
          </p:nvPr>
        </p:nvSpPr>
        <p:spPr/>
        <p:txBody>
          <a:bodyPr>
            <a:normAutofit/>
          </a:bodyPr>
          <a:lstStyle/>
          <a:p>
            <a:r>
              <a:rPr lang="ja-JP" altLang="en-US" sz="2800" dirty="0" smtClean="0"/>
              <a:t>愛着スタイルの分布に偏りがあるかどうかを検討するため，適合度の検定をおこなった．その結果，愛着スタイルの分布に有意な偏りは</a:t>
            </a:r>
            <a:r>
              <a:rPr lang="en-US" altLang="ja-JP" sz="2800" dirty="0" smtClean="0"/>
              <a:t>(</a:t>
            </a:r>
            <a:r>
              <a:rPr lang="ja-JP" altLang="en-US" sz="2800" dirty="0" smtClean="0"/>
              <a:t>ある </a:t>
            </a:r>
            <a:r>
              <a:rPr lang="en-US" altLang="ja-JP" sz="2800" dirty="0" smtClean="0"/>
              <a:t>/ </a:t>
            </a:r>
            <a:r>
              <a:rPr lang="ja-JP" altLang="en-US" sz="2800" dirty="0" smtClean="0"/>
              <a:t>ない</a:t>
            </a:r>
            <a:r>
              <a:rPr lang="en-US" altLang="ja-JP" sz="2800" dirty="0" smtClean="0"/>
              <a:t>)</a:t>
            </a:r>
            <a:r>
              <a:rPr lang="ja-JP" altLang="en-US" sz="2800" dirty="0" smtClean="0"/>
              <a:t>ことがわかった</a:t>
            </a:r>
            <a:r>
              <a:rPr lang="en-US" altLang="ja-JP" sz="2800" dirty="0" smtClean="0"/>
              <a:t>(χ</a:t>
            </a:r>
            <a:r>
              <a:rPr lang="en-US" altLang="ja-JP" sz="2800" baseline="30000" dirty="0" smtClean="0"/>
              <a:t>2</a:t>
            </a:r>
            <a:r>
              <a:rPr lang="en-US" altLang="ja-JP" sz="2800" dirty="0" smtClean="0"/>
              <a:t>(</a:t>
            </a:r>
            <a:r>
              <a:rPr lang="ja-JP" altLang="en-US" sz="2800" dirty="0" smtClean="0"/>
              <a:t>　</a:t>
            </a:r>
            <a:r>
              <a:rPr lang="en-US" altLang="ja-JP" sz="2800" dirty="0" smtClean="0"/>
              <a:t>)=           ,              )</a:t>
            </a:r>
            <a:r>
              <a:rPr lang="ja-JP" altLang="en-US" sz="2800" dirty="0" err="1" smtClean="0"/>
              <a:t>．</a:t>
            </a:r>
            <a:endParaRPr lang="ja-JP" altLang="en-US" sz="2800" dirty="0" smtClean="0"/>
          </a:p>
          <a:p>
            <a:endParaRPr lang="ja-JP" altLang="en-US" sz="2800" i="1" dirty="0" smtClean="0"/>
          </a:p>
          <a:p>
            <a:r>
              <a:rPr lang="ja-JP" altLang="en-US" sz="2800" dirty="0" smtClean="0"/>
              <a:t>ある統計量について検定を行った</a:t>
            </a:r>
            <a:r>
              <a:rPr lang="en-US" altLang="ja-JP" sz="2800" dirty="0" smtClean="0"/>
              <a:t/>
            </a:r>
            <a:br>
              <a:rPr lang="en-US" altLang="ja-JP" sz="2800" dirty="0" smtClean="0"/>
            </a:br>
            <a:r>
              <a:rPr lang="ja-JP" altLang="en-US" sz="2800" dirty="0" smtClean="0"/>
              <a:t>場合は，必ず検定統計量を所定の</a:t>
            </a:r>
            <a:r>
              <a:rPr lang="en-US" altLang="ja-JP" sz="2800" dirty="0" smtClean="0"/>
              <a:t/>
            </a:r>
            <a:br>
              <a:rPr lang="en-US" altLang="ja-JP" sz="2800" dirty="0" smtClean="0"/>
            </a:br>
            <a:r>
              <a:rPr lang="ja-JP" altLang="en-US" sz="2800" dirty="0" smtClean="0"/>
              <a:t>書式で報告しなければならない</a:t>
            </a:r>
            <a:endParaRPr lang="en-US" altLang="ja-JP" sz="2800" dirty="0" smtClean="0"/>
          </a:p>
        </p:txBody>
      </p:sp>
      <p:grpSp>
        <p:nvGrpSpPr>
          <p:cNvPr id="2" name="Group 4"/>
          <p:cNvGrpSpPr>
            <a:grpSpLocks/>
          </p:cNvGrpSpPr>
          <p:nvPr/>
        </p:nvGrpSpPr>
        <p:grpSpPr bwMode="auto">
          <a:xfrm>
            <a:off x="2051082" y="3421683"/>
            <a:ext cx="1008062" cy="379413"/>
            <a:chOff x="1059" y="2931"/>
            <a:chExt cx="548" cy="239"/>
          </a:xfrm>
        </p:grpSpPr>
        <p:sp>
          <p:nvSpPr>
            <p:cNvPr id="91146" name="Line 5"/>
            <p:cNvSpPr>
              <a:spLocks noChangeShapeType="1"/>
            </p:cNvSpPr>
            <p:nvPr/>
          </p:nvSpPr>
          <p:spPr bwMode="auto">
            <a:xfrm>
              <a:off x="1111" y="2931"/>
              <a:ext cx="318" cy="0"/>
            </a:xfrm>
            <a:prstGeom prst="line">
              <a:avLst/>
            </a:prstGeom>
            <a:noFill/>
            <a:ln w="57150">
              <a:solidFill>
                <a:srgbClr val="FF0000"/>
              </a:solidFill>
              <a:round/>
              <a:headEnd/>
              <a:tailEnd/>
            </a:ln>
          </p:spPr>
          <p:txBody>
            <a:bodyPr/>
            <a:lstStyle/>
            <a:p>
              <a:endParaRPr lang="ja-JP" altLang="en-US" sz="1400"/>
            </a:p>
          </p:txBody>
        </p:sp>
        <p:sp>
          <p:nvSpPr>
            <p:cNvPr id="91147" name="Text Box 6"/>
            <p:cNvSpPr txBox="1">
              <a:spLocks noChangeArrowheads="1"/>
            </p:cNvSpPr>
            <p:nvPr/>
          </p:nvSpPr>
          <p:spPr bwMode="auto">
            <a:xfrm>
              <a:off x="1059" y="2976"/>
              <a:ext cx="548" cy="194"/>
            </a:xfrm>
            <a:prstGeom prst="rect">
              <a:avLst/>
            </a:prstGeom>
            <a:noFill/>
            <a:ln w="9525">
              <a:noFill/>
              <a:miter lim="800000"/>
              <a:headEnd/>
              <a:tailEnd/>
            </a:ln>
          </p:spPr>
          <p:txBody>
            <a:bodyPr>
              <a:spAutoFit/>
            </a:bodyPr>
            <a:lstStyle/>
            <a:p>
              <a:pPr algn="l"/>
              <a:r>
                <a:rPr lang="ja-JP" altLang="en-US" sz="1400" b="0" dirty="0">
                  <a:ea typeface="ＭＳ Ｐゴシック" charset="-128"/>
                </a:rPr>
                <a:t>自由度</a:t>
              </a:r>
            </a:p>
          </p:txBody>
        </p:sp>
      </p:grpSp>
      <p:sp>
        <p:nvSpPr>
          <p:cNvPr id="91142" name="Line 7"/>
          <p:cNvSpPr>
            <a:spLocks noChangeShapeType="1"/>
          </p:cNvSpPr>
          <p:nvPr/>
        </p:nvSpPr>
        <p:spPr bwMode="auto">
          <a:xfrm>
            <a:off x="2988976" y="3421677"/>
            <a:ext cx="791369" cy="0"/>
          </a:xfrm>
          <a:prstGeom prst="line">
            <a:avLst/>
          </a:prstGeom>
          <a:noFill/>
          <a:ln w="57150">
            <a:solidFill>
              <a:srgbClr val="FF0000"/>
            </a:solidFill>
            <a:round/>
            <a:headEnd/>
            <a:tailEnd/>
          </a:ln>
        </p:spPr>
        <p:txBody>
          <a:bodyPr/>
          <a:lstStyle/>
          <a:p>
            <a:endParaRPr lang="ja-JP" altLang="en-US" sz="1400"/>
          </a:p>
        </p:txBody>
      </p:sp>
      <p:sp>
        <p:nvSpPr>
          <p:cNvPr id="91143" name="Text Box 8"/>
          <p:cNvSpPr txBox="1">
            <a:spLocks noChangeArrowheads="1"/>
          </p:cNvSpPr>
          <p:nvPr/>
        </p:nvSpPr>
        <p:spPr bwMode="auto">
          <a:xfrm>
            <a:off x="2844241" y="3493115"/>
            <a:ext cx="1152128" cy="307777"/>
          </a:xfrm>
          <a:prstGeom prst="rect">
            <a:avLst/>
          </a:prstGeom>
          <a:noFill/>
          <a:ln w="9525">
            <a:noFill/>
            <a:miter lim="800000"/>
            <a:headEnd/>
            <a:tailEnd/>
          </a:ln>
        </p:spPr>
        <p:txBody>
          <a:bodyPr wrap="square">
            <a:spAutoFit/>
          </a:bodyPr>
          <a:lstStyle/>
          <a:p>
            <a:pPr algn="l"/>
            <a:r>
              <a:rPr lang="ja-JP" altLang="en-US" sz="1400" b="0" dirty="0">
                <a:ea typeface="ＭＳ Ｐゴシック" charset="-128"/>
              </a:rPr>
              <a:t>検定統計量</a:t>
            </a:r>
          </a:p>
        </p:txBody>
      </p:sp>
      <p:sp>
        <p:nvSpPr>
          <p:cNvPr id="91144" name="Line 9"/>
          <p:cNvSpPr>
            <a:spLocks noChangeShapeType="1"/>
          </p:cNvSpPr>
          <p:nvPr/>
        </p:nvSpPr>
        <p:spPr bwMode="auto">
          <a:xfrm>
            <a:off x="4212393" y="3421677"/>
            <a:ext cx="1008112" cy="0"/>
          </a:xfrm>
          <a:prstGeom prst="line">
            <a:avLst/>
          </a:prstGeom>
          <a:noFill/>
          <a:ln w="57150">
            <a:solidFill>
              <a:srgbClr val="FF0000"/>
            </a:solidFill>
            <a:round/>
            <a:headEnd/>
            <a:tailEnd/>
          </a:ln>
        </p:spPr>
        <p:txBody>
          <a:bodyPr/>
          <a:lstStyle/>
          <a:p>
            <a:endParaRPr lang="ja-JP" altLang="en-US" sz="1400"/>
          </a:p>
        </p:txBody>
      </p:sp>
      <p:sp>
        <p:nvSpPr>
          <p:cNvPr id="91145" name="Text Box 10"/>
          <p:cNvSpPr txBox="1">
            <a:spLocks noChangeArrowheads="1"/>
          </p:cNvSpPr>
          <p:nvPr/>
        </p:nvSpPr>
        <p:spPr bwMode="auto">
          <a:xfrm>
            <a:off x="3996369" y="3493115"/>
            <a:ext cx="1584176" cy="307777"/>
          </a:xfrm>
          <a:prstGeom prst="rect">
            <a:avLst/>
          </a:prstGeom>
          <a:noFill/>
          <a:ln w="9525">
            <a:noFill/>
            <a:miter lim="800000"/>
            <a:headEnd/>
            <a:tailEnd/>
          </a:ln>
        </p:spPr>
        <p:txBody>
          <a:bodyPr wrap="square">
            <a:spAutoFit/>
          </a:bodyPr>
          <a:lstStyle/>
          <a:p>
            <a:pPr algn="l"/>
            <a:r>
              <a:rPr lang="ja-JP" altLang="en-US" sz="1400" b="0" dirty="0">
                <a:ea typeface="ＭＳ Ｐゴシック" charset="-128"/>
              </a:rPr>
              <a:t>有意水準</a:t>
            </a:r>
            <a:r>
              <a:rPr lang="en-US" altLang="ja-JP" sz="1400" b="0" dirty="0">
                <a:ea typeface="ＭＳ Ｐゴシック" charset="-128"/>
              </a:rPr>
              <a:t>/</a:t>
            </a:r>
            <a:r>
              <a:rPr lang="ja-JP" altLang="en-US" sz="1400" b="0" dirty="0">
                <a:ea typeface="ＭＳ Ｐゴシック" charset="-128"/>
              </a:rPr>
              <a:t>非有意</a:t>
            </a:r>
          </a:p>
        </p:txBody>
      </p:sp>
      <p:pic>
        <p:nvPicPr>
          <p:cNvPr id="3" name="図 2"/>
          <p:cNvPicPr>
            <a:picLocks noChangeAspect="1"/>
          </p:cNvPicPr>
          <p:nvPr/>
        </p:nvPicPr>
        <p:blipFill>
          <a:blip r:embed="rId3"/>
          <a:stretch>
            <a:fillRect/>
          </a:stretch>
        </p:blipFill>
        <p:spPr>
          <a:xfrm>
            <a:off x="6084168" y="4365104"/>
            <a:ext cx="2865490" cy="2309824"/>
          </a:xfrm>
          <a:prstGeom prst="rect">
            <a:avLst/>
          </a:prstGeom>
        </p:spPr>
      </p:pic>
      <p:sp>
        <p:nvSpPr>
          <p:cNvPr id="13" name="正方形/長方形 12"/>
          <p:cNvSpPr/>
          <p:nvPr/>
        </p:nvSpPr>
        <p:spPr>
          <a:xfrm>
            <a:off x="6156176" y="5949280"/>
            <a:ext cx="576064" cy="14401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0263394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ja-JP" altLang="en-US" dirty="0" smtClean="0"/>
              <a:t>所定の書式</a:t>
            </a:r>
          </a:p>
        </p:txBody>
      </p:sp>
      <p:sp>
        <p:nvSpPr>
          <p:cNvPr id="92163" name="Rectangle 3"/>
          <p:cNvSpPr>
            <a:spLocks noGrp="1" noChangeArrowheads="1"/>
          </p:cNvSpPr>
          <p:nvPr>
            <p:ph idx="1"/>
          </p:nvPr>
        </p:nvSpPr>
        <p:spPr/>
        <p:txBody>
          <a:bodyPr>
            <a:normAutofit/>
          </a:bodyPr>
          <a:lstStyle/>
          <a:p>
            <a:r>
              <a:rPr lang="ja-JP" altLang="en-US" dirty="0" smtClean="0"/>
              <a:t>検定統計量をあらわす記号　ここでは「</a:t>
            </a:r>
            <a:r>
              <a:rPr lang="en-US" altLang="ja-JP" dirty="0" smtClean="0"/>
              <a:t>χ</a:t>
            </a:r>
            <a:r>
              <a:rPr lang="en-US" altLang="ja-JP" baseline="30000" dirty="0" smtClean="0"/>
              <a:t>2</a:t>
            </a:r>
            <a:r>
              <a:rPr lang="ja-JP" altLang="en-US" dirty="0" smtClean="0"/>
              <a:t>」（カイ</a:t>
            </a:r>
            <a:r>
              <a:rPr lang="en-US" altLang="ja-JP" dirty="0" smtClean="0"/>
              <a:t>2</a:t>
            </a:r>
            <a:r>
              <a:rPr lang="ja-JP" altLang="en-US" dirty="0" smtClean="0"/>
              <a:t>乗）</a:t>
            </a:r>
          </a:p>
          <a:p>
            <a:pPr lvl="1"/>
            <a:r>
              <a:rPr lang="ja-JP" altLang="en-US" dirty="0" smtClean="0"/>
              <a:t>その検定で用いる確率分布の名称</a:t>
            </a:r>
          </a:p>
          <a:p>
            <a:pPr lvl="1"/>
            <a:r>
              <a:rPr lang="ja-JP" altLang="en-US" b="1" dirty="0" smtClean="0"/>
              <a:t>アルファベットは必ずイタリック（斜字体）で表記する</a:t>
            </a:r>
            <a:r>
              <a:rPr lang="en-US" altLang="ja-JP" b="1" dirty="0" smtClean="0"/>
              <a:t/>
            </a:r>
            <a:br>
              <a:rPr lang="en-US" altLang="ja-JP" b="1" dirty="0" smtClean="0"/>
            </a:br>
            <a:r>
              <a:rPr lang="ja-JP" altLang="en-US" b="1" dirty="0" smtClean="0"/>
              <a:t>（</a:t>
            </a:r>
            <a:r>
              <a:rPr lang="en-US" altLang="ja-JP" b="1" dirty="0" smtClean="0"/>
              <a:t>χ</a:t>
            </a:r>
            <a:r>
              <a:rPr lang="ja-JP" altLang="en-US" b="1" dirty="0" smtClean="0"/>
              <a:t>はギリシャ文字なのでイタリックにする必要なし）</a:t>
            </a:r>
          </a:p>
          <a:p>
            <a:r>
              <a:rPr lang="ja-JP" altLang="en-US" dirty="0" smtClean="0"/>
              <a:t>自由度</a:t>
            </a:r>
          </a:p>
          <a:p>
            <a:pPr lvl="1"/>
            <a:r>
              <a:rPr lang="ja-JP" altLang="en-US" dirty="0" smtClean="0"/>
              <a:t>その検定で用いる確率分布の自由度</a:t>
            </a:r>
            <a:endParaRPr lang="en-US" altLang="ja-JP" dirty="0" smtClean="0"/>
          </a:p>
          <a:p>
            <a:r>
              <a:rPr lang="ja-JP" altLang="en-US" dirty="0" smtClean="0"/>
              <a:t>実際に求めた検定統計量</a:t>
            </a:r>
          </a:p>
          <a:p>
            <a:r>
              <a:rPr lang="ja-JP" altLang="en-US" dirty="0" smtClean="0"/>
              <a:t>有意確率と有意水準の対応関係</a:t>
            </a:r>
          </a:p>
          <a:p>
            <a:pPr lvl="1"/>
            <a:r>
              <a:rPr lang="ja-JP" altLang="en-US" dirty="0" smtClean="0"/>
              <a:t>「</a:t>
            </a:r>
            <a:r>
              <a:rPr lang="en-US" altLang="ja-JP" i="1" dirty="0" smtClean="0"/>
              <a:t>p</a:t>
            </a:r>
            <a:r>
              <a:rPr lang="ja-JP" altLang="en-US" i="1" dirty="0"/>
              <a:t> </a:t>
            </a:r>
            <a:r>
              <a:rPr lang="en-US" altLang="ja-JP" i="1" dirty="0" smtClean="0"/>
              <a:t>= </a:t>
            </a:r>
            <a:r>
              <a:rPr lang="en-US" altLang="ja-JP" dirty="0" smtClean="0"/>
              <a:t>…</a:t>
            </a:r>
            <a:r>
              <a:rPr lang="ja-JP" altLang="en-US" dirty="0" smtClean="0"/>
              <a:t>」と表記（</a:t>
            </a:r>
            <a:r>
              <a:rPr lang="en-US" altLang="ja-JP" dirty="0" smtClean="0"/>
              <a:t>probability</a:t>
            </a:r>
            <a:r>
              <a:rPr lang="ja-JP" altLang="en-US" dirty="0" smtClean="0"/>
              <a:t>：確率の略，イタリックで表記）</a:t>
            </a:r>
          </a:p>
          <a:p>
            <a:pPr lvl="1"/>
            <a:r>
              <a:rPr lang="en-US" altLang="ja-JP" dirty="0" smtClean="0"/>
              <a:t>0.001</a:t>
            </a:r>
            <a:r>
              <a:rPr lang="ja-JP" altLang="en-US" dirty="0" smtClean="0"/>
              <a:t>未満なら</a:t>
            </a:r>
            <a:r>
              <a:rPr lang="en-US" altLang="ja-JP" i="1" dirty="0" smtClean="0"/>
              <a:t>p</a:t>
            </a:r>
            <a:r>
              <a:rPr lang="en-US" altLang="ja-JP" dirty="0" smtClean="0"/>
              <a:t> &lt; 0.001 </a:t>
            </a:r>
            <a:r>
              <a:rPr lang="ja-JP" altLang="en-US" dirty="0" smtClean="0"/>
              <a:t>（不等号表記）でよい　</a:t>
            </a:r>
            <a:r>
              <a:rPr lang="en-US" altLang="ja-JP" dirty="0" smtClean="0"/>
              <a:t>※HAD</a:t>
            </a:r>
            <a:r>
              <a:rPr lang="ja-JP" altLang="en-US" dirty="0" smtClean="0"/>
              <a:t>の出力にも注意</a:t>
            </a:r>
          </a:p>
          <a:p>
            <a:pPr lvl="1"/>
            <a:r>
              <a:rPr lang="ja-JP" altLang="en-US" dirty="0" smtClean="0"/>
              <a:t>非有意（標準的には </a:t>
            </a:r>
            <a:r>
              <a:rPr lang="en-US" altLang="ja-JP" dirty="0" smtClean="0"/>
              <a:t>0.05</a:t>
            </a:r>
            <a:r>
              <a:rPr lang="ja-JP" altLang="en-US" dirty="0" smtClean="0"/>
              <a:t>以上）なら</a:t>
            </a:r>
            <a:r>
              <a:rPr lang="en-US" altLang="ja-JP" i="1" dirty="0" smtClean="0"/>
              <a:t>ns</a:t>
            </a:r>
            <a:r>
              <a:rPr lang="en-US" altLang="ja-JP" dirty="0" smtClean="0"/>
              <a:t/>
            </a:r>
            <a:br>
              <a:rPr lang="en-US" altLang="ja-JP" dirty="0" smtClean="0"/>
            </a:br>
            <a:r>
              <a:rPr lang="ja-JP" altLang="en-US" dirty="0" smtClean="0"/>
              <a:t>（</a:t>
            </a:r>
            <a:r>
              <a:rPr lang="en-US" altLang="ja-JP" dirty="0" smtClean="0"/>
              <a:t>not significant</a:t>
            </a:r>
            <a:r>
              <a:rPr lang="ja-JP" altLang="en-US" dirty="0" smtClean="0"/>
              <a:t>の略，イタリックで表記）</a:t>
            </a:r>
          </a:p>
        </p:txBody>
      </p:sp>
      <p:pic>
        <p:nvPicPr>
          <p:cNvPr id="2" name="図 1"/>
          <p:cNvPicPr>
            <a:picLocks noChangeAspect="1"/>
          </p:cNvPicPr>
          <p:nvPr/>
        </p:nvPicPr>
        <p:blipFill>
          <a:blip r:embed="rId3"/>
          <a:stretch>
            <a:fillRect/>
          </a:stretch>
        </p:blipFill>
        <p:spPr>
          <a:xfrm>
            <a:off x="6732239" y="2204864"/>
            <a:ext cx="2233267" cy="1800200"/>
          </a:xfrm>
          <a:prstGeom prst="rect">
            <a:avLst/>
          </a:prstGeom>
        </p:spPr>
      </p:pic>
    </p:spTree>
    <p:extLst>
      <p:ext uri="{BB962C8B-B14F-4D97-AF65-F5344CB8AC3E}">
        <p14:creationId xmlns:p14="http://schemas.microsoft.com/office/powerpoint/2010/main" val="23898824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ja-JP" altLang="en-US" smtClean="0"/>
              <a:t>有意確率が「</a:t>
            </a:r>
            <a:r>
              <a:rPr lang="en-US" altLang="ja-JP" smtClean="0"/>
              <a:t>.000</a:t>
            </a:r>
            <a:r>
              <a:rPr lang="ja-JP" altLang="en-US" smtClean="0"/>
              <a:t>」とは</a:t>
            </a:r>
            <a:r>
              <a:rPr lang="en-US" altLang="ja-JP" smtClean="0"/>
              <a:t>?</a:t>
            </a:r>
          </a:p>
        </p:txBody>
      </p:sp>
      <p:sp>
        <p:nvSpPr>
          <p:cNvPr id="94211" name="Rectangle 3"/>
          <p:cNvSpPr>
            <a:spLocks noGrp="1" noChangeArrowheads="1"/>
          </p:cNvSpPr>
          <p:nvPr>
            <p:ph idx="1"/>
          </p:nvPr>
        </p:nvSpPr>
        <p:spPr/>
        <p:txBody>
          <a:bodyPr>
            <a:normAutofit/>
          </a:bodyPr>
          <a:lstStyle/>
          <a:p>
            <a:r>
              <a:rPr lang="en-US" altLang="ja-JP" sz="2800" dirty="0" smtClean="0"/>
              <a:t>HAD</a:t>
            </a:r>
            <a:r>
              <a:rPr lang="ja-JP" altLang="en-US" sz="2800" dirty="0" smtClean="0"/>
              <a:t>もそうだが，統計ソフトの出力で有意確率の値が「</a:t>
            </a:r>
            <a:r>
              <a:rPr lang="en-US" altLang="ja-JP" sz="2800" dirty="0" smtClean="0"/>
              <a:t>.000</a:t>
            </a:r>
            <a:r>
              <a:rPr lang="ja-JP" altLang="en-US" sz="2800" dirty="0" smtClean="0"/>
              <a:t>」となっている場合があるが，これは「</a:t>
            </a:r>
            <a:r>
              <a:rPr lang="en-US" altLang="ja-JP" sz="2800" dirty="0" smtClean="0"/>
              <a:t>0</a:t>
            </a:r>
            <a:r>
              <a:rPr lang="ja-JP" altLang="en-US" sz="2800" dirty="0" smtClean="0"/>
              <a:t>（ゼロ）」ではなく「小数点以下</a:t>
            </a:r>
            <a:r>
              <a:rPr lang="en-US" altLang="ja-JP" sz="2800" dirty="0" smtClean="0"/>
              <a:t>3</a:t>
            </a:r>
            <a:r>
              <a:rPr lang="ja-JP" altLang="en-US" sz="2800" dirty="0" smtClean="0"/>
              <a:t>桁までは</a:t>
            </a:r>
            <a:r>
              <a:rPr lang="en-US" altLang="ja-JP" sz="2800" dirty="0" smtClean="0"/>
              <a:t>0</a:t>
            </a:r>
            <a:r>
              <a:rPr lang="ja-JP" altLang="en-US" sz="2800" dirty="0" smtClean="0"/>
              <a:t>の数値」という意味（例えば</a:t>
            </a:r>
            <a:r>
              <a:rPr lang="en-US" altLang="ja-JP" sz="2800" dirty="0" smtClean="0"/>
              <a:t>0.0004</a:t>
            </a:r>
            <a:r>
              <a:rPr lang="ja-JP" altLang="en-US" sz="2800" dirty="0" smtClean="0"/>
              <a:t>）．</a:t>
            </a:r>
          </a:p>
          <a:p>
            <a:pPr lvl="4"/>
            <a:endParaRPr lang="ja-JP" altLang="en-US" sz="1600" dirty="0" smtClean="0"/>
          </a:p>
          <a:p>
            <a:r>
              <a:rPr lang="ja-JP" altLang="en-US" sz="2800" dirty="0" smtClean="0"/>
              <a:t>このような時は</a:t>
            </a:r>
            <a:r>
              <a:rPr lang="en-US" altLang="ja-JP" sz="2800" i="1" dirty="0" smtClean="0"/>
              <a:t>p</a:t>
            </a:r>
            <a:r>
              <a:rPr lang="en-US" altLang="ja-JP" sz="2800" dirty="0" smtClean="0"/>
              <a:t>&lt;0.001</a:t>
            </a:r>
            <a:r>
              <a:rPr lang="ja-JP" altLang="en-US" sz="2800" dirty="0" smtClean="0"/>
              <a:t>として報告する</a:t>
            </a:r>
            <a:r>
              <a:rPr lang="en-US" altLang="ja-JP" sz="2800" dirty="0" smtClean="0"/>
              <a:t/>
            </a:r>
            <a:br>
              <a:rPr lang="en-US" altLang="ja-JP" sz="2800" dirty="0" smtClean="0"/>
            </a:br>
            <a:r>
              <a:rPr lang="ja-JP" altLang="en-US" sz="2800" dirty="0" smtClean="0"/>
              <a:t>（</a:t>
            </a:r>
            <a:r>
              <a:rPr lang="en-US" altLang="ja-JP" sz="2800" dirty="0" smtClean="0"/>
              <a:t>1</a:t>
            </a:r>
            <a:r>
              <a:rPr lang="ja-JP" altLang="en-US" sz="2800" dirty="0" smtClean="0"/>
              <a:t>の桁の</a:t>
            </a:r>
            <a:r>
              <a:rPr lang="en-US" altLang="ja-JP" sz="2800" dirty="0" smtClean="0"/>
              <a:t>0</a:t>
            </a:r>
            <a:r>
              <a:rPr lang="ja-JP" altLang="en-US" sz="2800" dirty="0" smtClean="0"/>
              <a:t>は省略してもよい，しなくてもよい）</a:t>
            </a:r>
          </a:p>
        </p:txBody>
      </p:sp>
    </p:spTree>
    <p:extLst>
      <p:ext uri="{BB962C8B-B14F-4D97-AF65-F5344CB8AC3E}">
        <p14:creationId xmlns:p14="http://schemas.microsoft.com/office/powerpoint/2010/main" val="27413938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normAutofit/>
          </a:bodyPr>
          <a:lstStyle/>
          <a:p>
            <a:r>
              <a:rPr lang="en-US" altLang="ja-JP" dirty="0" smtClean="0"/>
              <a:t>2. </a:t>
            </a:r>
            <a:r>
              <a:rPr lang="ja-JP" altLang="en-US" dirty="0" smtClean="0"/>
              <a:t>愛着スタイルの分布の男女差</a:t>
            </a:r>
          </a:p>
        </p:txBody>
      </p:sp>
      <p:sp>
        <p:nvSpPr>
          <p:cNvPr id="75779" name="Rectangle 3"/>
          <p:cNvSpPr>
            <a:spLocks noGrp="1" noChangeArrowheads="1"/>
          </p:cNvSpPr>
          <p:nvPr>
            <p:ph idx="1"/>
          </p:nvPr>
        </p:nvSpPr>
        <p:spPr/>
        <p:txBody>
          <a:bodyPr/>
          <a:lstStyle/>
          <a:p>
            <a:r>
              <a:rPr lang="en-US" altLang="ja-JP" sz="2800" i="1" dirty="0"/>
              <a:t>χ</a:t>
            </a:r>
            <a:r>
              <a:rPr lang="en-US" altLang="ja-JP" sz="2800" baseline="30000" dirty="0"/>
              <a:t>2</a:t>
            </a:r>
            <a:r>
              <a:rPr lang="ja-JP" altLang="en-US" sz="2800" dirty="0"/>
              <a:t>検定　②独立性の検定</a:t>
            </a:r>
          </a:p>
          <a:p>
            <a:pPr lvl="1"/>
            <a:r>
              <a:rPr lang="ja-JP" altLang="en-US" sz="2400" dirty="0"/>
              <a:t>名義尺度で測定された</a:t>
            </a:r>
            <a:r>
              <a:rPr lang="en-US" altLang="ja-JP" sz="2400" dirty="0"/>
              <a:t>2</a:t>
            </a:r>
            <a:r>
              <a:rPr lang="ja-JP" altLang="en-US" sz="2400" dirty="0" err="1"/>
              <a:t>つの</a:t>
            </a:r>
            <a:r>
              <a:rPr lang="ja-JP" altLang="en-US" sz="2400" dirty="0"/>
              <a:t>変数に結びつきがあるかどうかを統計的に検定する</a:t>
            </a:r>
          </a:p>
          <a:p>
            <a:pPr lvl="1"/>
            <a:r>
              <a:rPr lang="ja-JP" altLang="en-US" sz="2400" dirty="0"/>
              <a:t>愛着スタイルに性別による偏りがない場合の度数（期待度数</a:t>
            </a:r>
            <a:r>
              <a:rPr lang="en-US" altLang="ja-JP" sz="2400" dirty="0"/>
              <a:t>E</a:t>
            </a:r>
            <a:r>
              <a:rPr lang="ja-JP" altLang="en-US" sz="2400" dirty="0"/>
              <a:t>）と実際の度数（観測度数</a:t>
            </a:r>
            <a:r>
              <a:rPr lang="en-US" altLang="ja-JP" sz="2400" dirty="0"/>
              <a:t>O</a:t>
            </a:r>
            <a:r>
              <a:rPr lang="ja-JP" altLang="en-US" sz="2400" dirty="0"/>
              <a:t>）の差を検討する</a:t>
            </a:r>
          </a:p>
          <a:p>
            <a:pPr lvl="1"/>
            <a:r>
              <a:rPr lang="ja-JP" altLang="en-US" sz="2400" dirty="0"/>
              <a:t>このデータの場合は，男女を合わせたデータでの比率にもとづいて期待度数を算出し，実際の男女ごとの観測度数と比較する</a:t>
            </a:r>
            <a:endParaRPr lang="en-US" altLang="ja-JP" sz="2400" dirty="0"/>
          </a:p>
        </p:txBody>
      </p:sp>
    </p:spTree>
    <p:extLst>
      <p:ext uri="{BB962C8B-B14F-4D97-AF65-F5344CB8AC3E}">
        <p14:creationId xmlns:p14="http://schemas.microsoft.com/office/powerpoint/2010/main" val="12973197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ja-JP" altLang="en-US" smtClean="0"/>
              <a:t>観測度数と期待度数</a:t>
            </a:r>
          </a:p>
        </p:txBody>
      </p:sp>
      <p:graphicFrame>
        <p:nvGraphicFramePr>
          <p:cNvPr id="97336" name="Group 56"/>
          <p:cNvGraphicFramePr>
            <a:graphicFrameLocks noGrp="1"/>
          </p:cNvGraphicFramePr>
          <p:nvPr>
            <p:ph idx="1"/>
            <p:extLst/>
          </p:nvPr>
        </p:nvGraphicFramePr>
        <p:xfrm>
          <a:off x="457200" y="1600200"/>
          <a:ext cx="8229600" cy="3395663"/>
        </p:xfrm>
        <a:graphic>
          <a:graphicData uri="http://schemas.openxmlformats.org/drawingml/2006/table">
            <a:tbl>
              <a:tblPr/>
              <a:tblGrid>
                <a:gridCol w="1050919">
                  <a:extLst>
                    <a:ext uri="{9D8B030D-6E8A-4147-A177-3AD203B41FA5}">
                      <a16:colId xmlns:a16="http://schemas.microsoft.com/office/drawing/2014/main" val="20000"/>
                    </a:ext>
                  </a:extLst>
                </a:gridCol>
                <a:gridCol w="882072">
                  <a:extLst>
                    <a:ext uri="{9D8B030D-6E8A-4147-A177-3AD203B41FA5}">
                      <a16:colId xmlns:a16="http://schemas.microsoft.com/office/drawing/2014/main" val="20001"/>
                    </a:ext>
                  </a:extLst>
                </a:gridCol>
                <a:gridCol w="1804858">
                  <a:extLst>
                    <a:ext uri="{9D8B030D-6E8A-4147-A177-3AD203B41FA5}">
                      <a16:colId xmlns:a16="http://schemas.microsoft.com/office/drawing/2014/main" val="20002"/>
                    </a:ext>
                  </a:extLst>
                </a:gridCol>
                <a:gridCol w="1791282">
                  <a:extLst>
                    <a:ext uri="{9D8B030D-6E8A-4147-A177-3AD203B41FA5}">
                      <a16:colId xmlns:a16="http://schemas.microsoft.com/office/drawing/2014/main" val="20003"/>
                    </a:ext>
                  </a:extLst>
                </a:gridCol>
                <a:gridCol w="1764144">
                  <a:extLst>
                    <a:ext uri="{9D8B030D-6E8A-4147-A177-3AD203B41FA5}">
                      <a16:colId xmlns:a16="http://schemas.microsoft.com/office/drawing/2014/main" val="20004"/>
                    </a:ext>
                  </a:extLst>
                </a:gridCol>
                <a:gridCol w="936325">
                  <a:extLst>
                    <a:ext uri="{9D8B030D-6E8A-4147-A177-3AD203B41FA5}">
                      <a16:colId xmlns:a16="http://schemas.microsoft.com/office/drawing/2014/main" val="20005"/>
                    </a:ext>
                  </a:extLst>
                </a:gridCol>
              </a:tblGrid>
              <a:tr h="587375">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smtClean="0">
                        <a:ln>
                          <a:noFill/>
                        </a:ln>
                        <a:solidFill>
                          <a:schemeClr val="tx1"/>
                        </a:solidFill>
                        <a:effectLst/>
                        <a:latin typeface="+mn-lt"/>
                        <a:ea typeface="+mn-ea"/>
                      </a:endParaRPr>
                    </a:p>
                  </a:txBody>
                  <a:tcPr marL="85482" marR="85482"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mn-lt"/>
                          <a:ea typeface="+mn-ea"/>
                        </a:rPr>
                        <a:t>安定</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mn-lt"/>
                          <a:ea typeface="+mn-ea"/>
                        </a:rPr>
                        <a:t>回避</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mn-lt"/>
                          <a:ea typeface="+mn-ea"/>
                        </a:rPr>
                        <a:t>ｱﾝﾋﾞﾊﾞﾚﾝﾄ</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smtClean="0">
                          <a:ln>
                            <a:noFill/>
                          </a:ln>
                          <a:solidFill>
                            <a:schemeClr val="tx1"/>
                          </a:solidFill>
                          <a:effectLst/>
                          <a:latin typeface="+mn-lt"/>
                          <a:ea typeface="+mn-ea"/>
                        </a:rPr>
                        <a:t>合計</a:t>
                      </a:r>
                    </a:p>
                  </a:txBody>
                  <a:tcPr marL="85482" marR="85482"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0"/>
                  </a:ext>
                </a:extLst>
              </a:tr>
              <a:tr h="563563">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smtClean="0">
                          <a:ln>
                            <a:noFill/>
                          </a:ln>
                          <a:solidFill>
                            <a:schemeClr val="tx1"/>
                          </a:solidFill>
                          <a:effectLst/>
                          <a:latin typeface="+mn-lt"/>
                          <a:ea typeface="+mn-ea"/>
                        </a:rPr>
                        <a:t>男性</a:t>
                      </a:r>
                    </a:p>
                  </a:txBody>
                  <a:tcPr marL="85482" marR="85482"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mn-lt"/>
                          <a:ea typeface="+mn-ea"/>
                        </a:rPr>
                        <a:t>期待</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rgbClr val="0070C0"/>
                          </a:solidFill>
                          <a:effectLst/>
                          <a:latin typeface="+mn-lt"/>
                          <a:ea typeface="+mn-ea"/>
                        </a:rPr>
                        <a:t>267</a:t>
                      </a:r>
                      <a:r>
                        <a:rPr kumimoji="1" lang="en-US" altLang="ja-JP" sz="1800" b="0" i="0" u="none" strike="noStrike" cap="none" normalizeH="0" baseline="0" dirty="0" smtClean="0">
                          <a:ln>
                            <a:noFill/>
                          </a:ln>
                          <a:solidFill>
                            <a:schemeClr val="tx1"/>
                          </a:solidFill>
                          <a:effectLst/>
                          <a:latin typeface="+mn-lt"/>
                          <a:ea typeface="+mn-ea"/>
                        </a:rPr>
                        <a:t>÷451×</a:t>
                      </a:r>
                      <a:r>
                        <a:rPr kumimoji="1" lang="en-US" altLang="ja-JP" sz="1800" b="0" i="0" u="none" strike="noStrike" cap="none" normalizeH="0" baseline="0" dirty="0" smtClean="0">
                          <a:ln>
                            <a:noFill/>
                          </a:ln>
                          <a:solidFill>
                            <a:srgbClr val="C00000"/>
                          </a:solidFill>
                          <a:effectLst/>
                          <a:latin typeface="+mn-lt"/>
                          <a:ea typeface="+mn-ea"/>
                        </a:rPr>
                        <a:t>134</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1800" b="0" i="0" u="none" strike="noStrike" cap="none" normalizeH="0" baseline="0" dirty="0" smtClean="0">
                          <a:ln>
                            <a:noFill/>
                          </a:ln>
                          <a:solidFill>
                            <a:srgbClr val="0070C0"/>
                          </a:solidFill>
                          <a:effectLst/>
                          <a:latin typeface="+mn-lt"/>
                          <a:ea typeface="+mn-ea"/>
                        </a:rPr>
                        <a:t>125</a:t>
                      </a:r>
                      <a:r>
                        <a:rPr kumimoji="1" lang="en-US" altLang="ja-JP" sz="1800" b="0" i="0" u="none" strike="noStrike" cap="none" normalizeH="0" baseline="0" dirty="0" smtClean="0">
                          <a:ln>
                            <a:noFill/>
                          </a:ln>
                          <a:solidFill>
                            <a:schemeClr val="tx1"/>
                          </a:solidFill>
                          <a:effectLst/>
                          <a:latin typeface="+mn-lt"/>
                          <a:ea typeface="+mn-ea"/>
                        </a:rPr>
                        <a:t>÷451×</a:t>
                      </a:r>
                      <a:r>
                        <a:rPr kumimoji="1" lang="en-US" altLang="ja-JP" sz="1800" b="0" i="0" u="none" strike="noStrike" cap="none" normalizeH="0" baseline="0" dirty="0" smtClean="0">
                          <a:ln>
                            <a:noFill/>
                          </a:ln>
                          <a:solidFill>
                            <a:srgbClr val="C00000"/>
                          </a:solidFill>
                          <a:effectLst/>
                          <a:latin typeface="+mn-lt"/>
                          <a:ea typeface="+mn-ea"/>
                        </a:rPr>
                        <a:t>134</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1" lang="en-US" altLang="ja-JP" sz="1800" b="0" i="0" u="none" strike="noStrike" cap="none" normalizeH="0" baseline="0" dirty="0" smtClean="0">
                          <a:ln>
                            <a:noFill/>
                          </a:ln>
                          <a:solidFill>
                            <a:srgbClr val="0070C0"/>
                          </a:solidFill>
                          <a:effectLst/>
                          <a:latin typeface="+mn-lt"/>
                          <a:ea typeface="+mn-ea"/>
                        </a:rPr>
                        <a:t>59</a:t>
                      </a:r>
                      <a:r>
                        <a:rPr kumimoji="1" lang="en-US" altLang="ja-JP" sz="1800" b="0" i="0" u="none" strike="noStrike" cap="none" normalizeH="0" baseline="0" dirty="0" smtClean="0">
                          <a:ln>
                            <a:noFill/>
                          </a:ln>
                          <a:solidFill>
                            <a:schemeClr val="tx1"/>
                          </a:solidFill>
                          <a:effectLst/>
                          <a:latin typeface="+mn-lt"/>
                          <a:ea typeface="+mn-ea"/>
                        </a:rPr>
                        <a:t>÷451×</a:t>
                      </a:r>
                      <a:r>
                        <a:rPr kumimoji="1" lang="en-US" altLang="ja-JP" sz="1800" b="0" i="0" u="none" strike="noStrike" cap="none" normalizeH="0" baseline="0" dirty="0" smtClean="0">
                          <a:ln>
                            <a:noFill/>
                          </a:ln>
                          <a:solidFill>
                            <a:srgbClr val="C00000"/>
                          </a:solidFill>
                          <a:effectLst/>
                          <a:latin typeface="+mn-lt"/>
                          <a:ea typeface="+mn-ea"/>
                        </a:rPr>
                        <a:t>134</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1" i="0" u="none" strike="noStrike" cap="none" normalizeH="0" baseline="0" dirty="0" smtClean="0">
                          <a:ln>
                            <a:noFill/>
                          </a:ln>
                          <a:solidFill>
                            <a:srgbClr val="C00000"/>
                          </a:solidFill>
                          <a:effectLst/>
                          <a:latin typeface="+mn-lt"/>
                          <a:ea typeface="+mn-ea"/>
                        </a:rPr>
                        <a:t>134</a:t>
                      </a:r>
                    </a:p>
                  </a:txBody>
                  <a:tcPr marL="85482" marR="85482"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552450">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smtClean="0">
                          <a:ln>
                            <a:noFill/>
                          </a:ln>
                          <a:solidFill>
                            <a:schemeClr val="tx1"/>
                          </a:solidFill>
                          <a:effectLst/>
                          <a:latin typeface="+mn-lt"/>
                          <a:ea typeface="+mn-ea"/>
                        </a:rPr>
                        <a:t>観測</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dirty="0" smtClean="0">
                          <a:ln>
                            <a:noFill/>
                          </a:ln>
                          <a:solidFill>
                            <a:schemeClr val="tx1"/>
                          </a:solidFill>
                          <a:effectLst/>
                          <a:latin typeface="+mn-lt"/>
                          <a:ea typeface="+mn-ea"/>
                        </a:rPr>
                        <a:t>68</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dirty="0" smtClean="0">
                          <a:ln>
                            <a:noFill/>
                          </a:ln>
                          <a:solidFill>
                            <a:schemeClr val="tx1"/>
                          </a:solidFill>
                          <a:effectLst/>
                          <a:latin typeface="+mn-lt"/>
                          <a:ea typeface="+mn-ea"/>
                        </a:rPr>
                        <a:t>41</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dirty="0" smtClean="0">
                          <a:ln>
                            <a:noFill/>
                          </a:ln>
                          <a:solidFill>
                            <a:schemeClr val="tx1"/>
                          </a:solidFill>
                          <a:effectLst/>
                          <a:latin typeface="+mn-lt"/>
                          <a:ea typeface="+mn-ea"/>
                        </a:rPr>
                        <a:t>25</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extLst>
                  <a:ext uri="{0D108BD9-81ED-4DB2-BD59-A6C34878D82A}">
                    <a16:rowId xmlns:a16="http://schemas.microsoft.com/office/drawing/2014/main" val="10002"/>
                  </a:ext>
                </a:extLst>
              </a:tr>
              <a:tr h="552450">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smtClean="0">
                          <a:ln>
                            <a:noFill/>
                          </a:ln>
                          <a:solidFill>
                            <a:schemeClr val="tx1"/>
                          </a:solidFill>
                          <a:effectLst/>
                          <a:latin typeface="+mn-lt"/>
                          <a:ea typeface="+mn-ea"/>
                        </a:rPr>
                        <a:t>女性</a:t>
                      </a:r>
                    </a:p>
                  </a:txBody>
                  <a:tcPr marL="85482" marR="85482"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mn-lt"/>
                          <a:ea typeface="+mn-ea"/>
                        </a:rPr>
                        <a:t>期待</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1800" b="0" i="0" u="none" strike="noStrike" cap="none" normalizeH="0" baseline="0" dirty="0" smtClean="0">
                          <a:ln>
                            <a:noFill/>
                          </a:ln>
                          <a:solidFill>
                            <a:srgbClr val="0070C0"/>
                          </a:solidFill>
                          <a:effectLst/>
                          <a:latin typeface="+mn-lt"/>
                          <a:ea typeface="+mn-ea"/>
                        </a:rPr>
                        <a:t>267</a:t>
                      </a:r>
                      <a:r>
                        <a:rPr kumimoji="1" lang="en-US" altLang="ja-JP" sz="1800" b="0" i="0" u="none" strike="noStrike" cap="none" normalizeH="0" baseline="0" dirty="0" smtClean="0">
                          <a:ln>
                            <a:noFill/>
                          </a:ln>
                          <a:solidFill>
                            <a:schemeClr val="tx1"/>
                          </a:solidFill>
                          <a:effectLst/>
                          <a:latin typeface="+mn-lt"/>
                          <a:ea typeface="+mn-ea"/>
                        </a:rPr>
                        <a:t>÷451×</a:t>
                      </a:r>
                      <a:r>
                        <a:rPr kumimoji="1" lang="en-US" altLang="ja-JP" sz="1800" b="0" i="0" u="none" strike="noStrike" cap="none" normalizeH="0" baseline="0" dirty="0" smtClean="0">
                          <a:ln>
                            <a:noFill/>
                          </a:ln>
                          <a:solidFill>
                            <a:srgbClr val="C00000"/>
                          </a:solidFill>
                          <a:effectLst/>
                          <a:latin typeface="+mn-lt"/>
                          <a:ea typeface="+mn-ea"/>
                        </a:rPr>
                        <a:t>317</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defRPr/>
                      </a:pPr>
                      <a:r>
                        <a:rPr kumimoji="1" lang="en-US" altLang="ja-JP" sz="1800" b="0" i="0" u="none" strike="noStrike" cap="none" normalizeH="0" baseline="0" dirty="0" smtClean="0">
                          <a:ln>
                            <a:noFill/>
                          </a:ln>
                          <a:solidFill>
                            <a:srgbClr val="0070C0"/>
                          </a:solidFill>
                          <a:effectLst/>
                          <a:latin typeface="+mn-lt"/>
                          <a:ea typeface="+mn-ea"/>
                        </a:rPr>
                        <a:t>125</a:t>
                      </a:r>
                      <a:r>
                        <a:rPr kumimoji="1" lang="en-US" altLang="ja-JP" sz="1800" b="0" i="0" u="none" strike="noStrike" cap="none" normalizeH="0" baseline="0" dirty="0" smtClean="0">
                          <a:ln>
                            <a:noFill/>
                          </a:ln>
                          <a:solidFill>
                            <a:schemeClr val="tx1"/>
                          </a:solidFill>
                          <a:effectLst/>
                          <a:latin typeface="+mn-lt"/>
                          <a:ea typeface="+mn-ea"/>
                        </a:rPr>
                        <a:t>÷451×</a:t>
                      </a:r>
                      <a:r>
                        <a:rPr kumimoji="1" lang="en-US" altLang="ja-JP" sz="1800" b="0" i="0" u="none" strike="noStrike" cap="none" normalizeH="0" baseline="0" dirty="0" smtClean="0">
                          <a:ln>
                            <a:noFill/>
                          </a:ln>
                          <a:solidFill>
                            <a:srgbClr val="C00000"/>
                          </a:solidFill>
                          <a:effectLst/>
                          <a:latin typeface="+mn-lt"/>
                          <a:ea typeface="+mn-ea"/>
                        </a:rPr>
                        <a:t>317</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l" defTabSz="914400" rtl="0" eaLnBrk="0" fontAlgn="base" latinLnBrk="0" hangingPunct="0">
                        <a:lnSpc>
                          <a:spcPct val="100000"/>
                        </a:lnSpc>
                        <a:spcBef>
                          <a:spcPct val="20000"/>
                        </a:spcBef>
                        <a:spcAft>
                          <a:spcPct val="0"/>
                        </a:spcAft>
                        <a:buClr>
                          <a:schemeClr val="hlink"/>
                        </a:buClr>
                        <a:buSzPct val="90000"/>
                        <a:buFont typeface="Wingdings" pitchFamily="2" charset="2"/>
                        <a:buNone/>
                        <a:tabLst/>
                      </a:pPr>
                      <a:r>
                        <a:rPr kumimoji="1" lang="en-US" altLang="ja-JP" sz="1800" b="0" i="0" u="none" strike="noStrike" cap="none" normalizeH="0" baseline="0" dirty="0" smtClean="0">
                          <a:ln>
                            <a:noFill/>
                          </a:ln>
                          <a:solidFill>
                            <a:srgbClr val="0070C0"/>
                          </a:solidFill>
                          <a:effectLst/>
                          <a:latin typeface="+mn-lt"/>
                          <a:ea typeface="+mn-ea"/>
                        </a:rPr>
                        <a:t>59</a:t>
                      </a:r>
                      <a:r>
                        <a:rPr kumimoji="1" lang="en-US" altLang="ja-JP" sz="1800" b="0" i="0" u="none" strike="noStrike" cap="none" normalizeH="0" baseline="0" dirty="0" smtClean="0">
                          <a:ln>
                            <a:noFill/>
                          </a:ln>
                          <a:solidFill>
                            <a:schemeClr val="tx1"/>
                          </a:solidFill>
                          <a:effectLst/>
                          <a:latin typeface="+mn-lt"/>
                          <a:ea typeface="+mn-ea"/>
                        </a:rPr>
                        <a:t>÷451×</a:t>
                      </a:r>
                      <a:r>
                        <a:rPr kumimoji="1" lang="en-US" altLang="ja-JP" sz="1800" b="0" i="0" u="none" strike="noStrike" cap="none" normalizeH="0" baseline="0" dirty="0" smtClean="0">
                          <a:ln>
                            <a:noFill/>
                          </a:ln>
                          <a:solidFill>
                            <a:srgbClr val="C00000"/>
                          </a:solidFill>
                          <a:effectLst/>
                          <a:latin typeface="+mn-lt"/>
                          <a:ea typeface="+mn-ea"/>
                        </a:rPr>
                        <a:t>317</a:t>
                      </a:r>
                      <a:endParaRPr kumimoji="1" lang="ja-JP" altLang="en-US" sz="1800" b="0" i="0" u="none" strike="noStrike" cap="none" normalizeH="0" baseline="0" dirty="0" smtClean="0">
                        <a:ln>
                          <a:noFill/>
                        </a:ln>
                        <a:solidFill>
                          <a:srgbClr val="C00000"/>
                        </a:solidFill>
                        <a:effectLst/>
                        <a:latin typeface="+mn-lt"/>
                        <a:ea typeface="+mn-ea"/>
                      </a:endParaRP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1" i="0" u="none" strike="noStrike" cap="none" normalizeH="0" baseline="0" dirty="0" smtClean="0">
                          <a:ln>
                            <a:noFill/>
                          </a:ln>
                          <a:solidFill>
                            <a:srgbClr val="C00000"/>
                          </a:solidFill>
                          <a:effectLst/>
                          <a:latin typeface="+mn-lt"/>
                          <a:ea typeface="+mn-ea"/>
                        </a:rPr>
                        <a:t>317</a:t>
                      </a:r>
                    </a:p>
                  </a:txBody>
                  <a:tcPr marL="85482" marR="85482"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552450">
                <a:tc v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smtClean="0">
                          <a:ln>
                            <a:noFill/>
                          </a:ln>
                          <a:solidFill>
                            <a:schemeClr val="tx1"/>
                          </a:solidFill>
                          <a:effectLst/>
                          <a:latin typeface="+mn-lt"/>
                          <a:ea typeface="+mn-ea"/>
                        </a:rPr>
                        <a:t>観測</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dirty="0" smtClean="0">
                          <a:ln>
                            <a:noFill/>
                          </a:ln>
                          <a:solidFill>
                            <a:schemeClr val="tx1"/>
                          </a:solidFill>
                          <a:effectLst/>
                          <a:latin typeface="+mn-lt"/>
                          <a:ea typeface="+mn-ea"/>
                        </a:rPr>
                        <a:t>199</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dirty="0" smtClean="0">
                          <a:ln>
                            <a:noFill/>
                          </a:ln>
                          <a:solidFill>
                            <a:schemeClr val="tx1"/>
                          </a:solidFill>
                          <a:effectLst/>
                          <a:latin typeface="+mn-lt"/>
                          <a:ea typeface="+mn-ea"/>
                        </a:rPr>
                        <a:t>84</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0" i="0" u="none" strike="noStrike" cap="none" normalizeH="0" baseline="0" dirty="0" smtClean="0">
                          <a:ln>
                            <a:noFill/>
                          </a:ln>
                          <a:solidFill>
                            <a:schemeClr val="tx1"/>
                          </a:solidFill>
                          <a:effectLst/>
                          <a:latin typeface="+mn-lt"/>
                          <a:ea typeface="+mn-ea"/>
                        </a:rPr>
                        <a:t>34</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kumimoji="1" lang="ja-JP" altLang="en-US"/>
                    </a:p>
                  </a:txBody>
                  <a:tcPr/>
                </a:tc>
                <a:extLst>
                  <a:ext uri="{0D108BD9-81ED-4DB2-BD59-A6C34878D82A}">
                    <a16:rowId xmlns:a16="http://schemas.microsoft.com/office/drawing/2014/main" val="10004"/>
                  </a:ext>
                </a:extLst>
              </a:tr>
              <a:tr h="587375">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ja-JP" altLang="en-US" sz="2000" b="0" i="0" u="none" strike="noStrike" cap="none" normalizeH="0" baseline="0" dirty="0" smtClean="0">
                          <a:ln>
                            <a:noFill/>
                          </a:ln>
                          <a:solidFill>
                            <a:schemeClr val="tx1"/>
                          </a:solidFill>
                          <a:effectLst/>
                          <a:latin typeface="+mn-lt"/>
                          <a:ea typeface="+mn-ea"/>
                        </a:rPr>
                        <a:t>全体</a:t>
                      </a:r>
                    </a:p>
                  </a:txBody>
                  <a:tcPr marL="85482" marR="85482"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kumimoji="1" lang="ja-JP"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1" i="0" u="none" strike="noStrike" cap="none" normalizeH="0" baseline="0" dirty="0" smtClean="0">
                          <a:ln>
                            <a:noFill/>
                          </a:ln>
                          <a:solidFill>
                            <a:srgbClr val="0070C0"/>
                          </a:solidFill>
                          <a:effectLst/>
                          <a:latin typeface="+mn-lt"/>
                          <a:ea typeface="+mn-ea"/>
                        </a:rPr>
                        <a:t>267</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1" i="0" u="none" strike="noStrike" cap="none" normalizeH="0" baseline="0" dirty="0" smtClean="0">
                          <a:ln>
                            <a:noFill/>
                          </a:ln>
                          <a:solidFill>
                            <a:srgbClr val="0070C0"/>
                          </a:solidFill>
                          <a:effectLst/>
                          <a:latin typeface="+mn-lt"/>
                          <a:ea typeface="+mn-ea"/>
                        </a:rPr>
                        <a:t>125</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1" i="0" u="none" strike="noStrike" cap="none" normalizeH="0" baseline="0" dirty="0" smtClean="0">
                          <a:ln>
                            <a:noFill/>
                          </a:ln>
                          <a:solidFill>
                            <a:srgbClr val="0070C0"/>
                          </a:solidFill>
                          <a:effectLst/>
                          <a:latin typeface="+mn-lt"/>
                          <a:ea typeface="+mn-ea"/>
                        </a:rPr>
                        <a:t>59</a:t>
                      </a:r>
                    </a:p>
                  </a:txBody>
                  <a:tcPr marL="85482" marR="85482"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ja-JP" sz="2800" b="1" i="0" u="none" strike="noStrike" cap="none" normalizeH="0" baseline="0" dirty="0" smtClean="0">
                          <a:ln>
                            <a:noFill/>
                          </a:ln>
                          <a:solidFill>
                            <a:schemeClr val="tx1"/>
                          </a:solidFill>
                          <a:effectLst/>
                          <a:latin typeface="+mn-lt"/>
                          <a:ea typeface="+mn-ea"/>
                        </a:rPr>
                        <a:t>451</a:t>
                      </a:r>
                    </a:p>
                  </a:txBody>
                  <a:tcPr marL="85482" marR="85482"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bl>
          </a:graphicData>
        </a:graphic>
      </p:graphicFrame>
      <p:sp>
        <p:nvSpPr>
          <p:cNvPr id="97328" name="Text Box 48"/>
          <p:cNvSpPr txBox="1">
            <a:spLocks noChangeArrowheads="1"/>
          </p:cNvSpPr>
          <p:nvPr/>
        </p:nvSpPr>
        <p:spPr bwMode="auto">
          <a:xfrm>
            <a:off x="251520" y="5594295"/>
            <a:ext cx="5703806" cy="707886"/>
          </a:xfrm>
          <a:prstGeom prst="rect">
            <a:avLst/>
          </a:prstGeom>
          <a:noFill/>
          <a:ln w="9525">
            <a:noFill/>
            <a:miter lim="800000"/>
            <a:headEnd/>
            <a:tailEnd/>
          </a:ln>
        </p:spPr>
        <p:txBody>
          <a:bodyPr wrap="none">
            <a:spAutoFit/>
          </a:bodyPr>
          <a:lstStyle/>
          <a:p>
            <a:pPr algn="l"/>
            <a:r>
              <a:rPr lang="ja-JP" altLang="en-US" sz="2000" b="0" dirty="0">
                <a:latin typeface="+mn-lt"/>
                <a:ea typeface="+mn-ea"/>
              </a:rPr>
              <a:t>愛着スタイルの分布に男女差がなければ，両性とも</a:t>
            </a:r>
          </a:p>
          <a:p>
            <a:pPr algn="l"/>
            <a:r>
              <a:rPr lang="ja-JP" altLang="en-US" sz="2000" b="0" dirty="0">
                <a:latin typeface="+mn-lt"/>
                <a:ea typeface="+mn-ea"/>
              </a:rPr>
              <a:t>安定：回避：アンビバレント</a:t>
            </a:r>
            <a:r>
              <a:rPr lang="en-US" altLang="ja-JP" sz="2000" b="0" dirty="0" smtClean="0">
                <a:latin typeface="+mn-lt"/>
                <a:ea typeface="+mn-ea"/>
              </a:rPr>
              <a:t>=</a:t>
            </a:r>
            <a:r>
              <a:rPr lang="en-US" altLang="ja-JP" sz="2000" b="1" dirty="0" smtClean="0">
                <a:solidFill>
                  <a:srgbClr val="0070C0"/>
                </a:solidFill>
                <a:latin typeface="+mn-lt"/>
                <a:ea typeface="+mn-ea"/>
              </a:rPr>
              <a:t>267:125:59</a:t>
            </a:r>
            <a:r>
              <a:rPr lang="ja-JP" altLang="en-US" sz="2000" b="0" dirty="0" smtClean="0">
                <a:latin typeface="+mn-lt"/>
                <a:ea typeface="+mn-ea"/>
              </a:rPr>
              <a:t>に</a:t>
            </a:r>
            <a:r>
              <a:rPr lang="ja-JP" altLang="en-US" sz="2000" b="0" dirty="0">
                <a:latin typeface="+mn-lt"/>
                <a:ea typeface="+mn-ea"/>
              </a:rPr>
              <a:t>なるはず</a:t>
            </a:r>
          </a:p>
        </p:txBody>
      </p:sp>
      <p:sp>
        <p:nvSpPr>
          <p:cNvPr id="97329" name="AutoShape 49"/>
          <p:cNvSpPr>
            <a:spLocks noChangeArrowheads="1"/>
          </p:cNvSpPr>
          <p:nvPr/>
        </p:nvSpPr>
        <p:spPr bwMode="auto">
          <a:xfrm>
            <a:off x="6554852" y="5661315"/>
            <a:ext cx="574675" cy="576263"/>
          </a:xfrm>
          <a:prstGeom prst="rightArrow">
            <a:avLst>
              <a:gd name="adj1" fmla="val 50000"/>
              <a:gd name="adj2" fmla="val 51380"/>
            </a:avLst>
          </a:prstGeom>
          <a:solidFill>
            <a:schemeClr val="accent1"/>
          </a:solidFill>
          <a:ln w="9525">
            <a:solidFill>
              <a:schemeClr val="tx1"/>
            </a:solidFill>
            <a:miter lim="800000"/>
            <a:headEnd/>
            <a:tailEnd/>
          </a:ln>
        </p:spPr>
        <p:txBody>
          <a:bodyPr wrap="none" anchor="ctr"/>
          <a:lstStyle/>
          <a:p>
            <a:endParaRPr lang="ja-JP" altLang="en-US"/>
          </a:p>
        </p:txBody>
      </p:sp>
      <p:sp>
        <p:nvSpPr>
          <p:cNvPr id="97330" name="Text Box 50"/>
          <p:cNvSpPr txBox="1">
            <a:spLocks noChangeArrowheads="1"/>
          </p:cNvSpPr>
          <p:nvPr/>
        </p:nvSpPr>
        <p:spPr bwMode="auto">
          <a:xfrm>
            <a:off x="7236296" y="5733256"/>
            <a:ext cx="1606550" cy="519112"/>
          </a:xfrm>
          <a:prstGeom prst="rect">
            <a:avLst/>
          </a:prstGeom>
          <a:noFill/>
          <a:ln w="9525">
            <a:noFill/>
            <a:miter lim="800000"/>
            <a:headEnd/>
            <a:tailEnd/>
          </a:ln>
        </p:spPr>
        <p:txBody>
          <a:bodyPr wrap="none">
            <a:spAutoFit/>
          </a:bodyPr>
          <a:lstStyle/>
          <a:p>
            <a:pPr algn="l"/>
            <a:r>
              <a:rPr lang="ja-JP" altLang="en-US" sz="2800" b="0" dirty="0">
                <a:latin typeface="+mn-ea"/>
                <a:ea typeface="+mn-ea"/>
              </a:rPr>
              <a:t>期待度数</a:t>
            </a:r>
          </a:p>
        </p:txBody>
      </p:sp>
    </p:spTree>
    <p:extLst>
      <p:ext uri="{BB962C8B-B14F-4D97-AF65-F5344CB8AC3E}">
        <p14:creationId xmlns:p14="http://schemas.microsoft.com/office/powerpoint/2010/main" val="1723232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ja-JP" altLang="en-US"/>
              <a:t>受講に際する注意</a:t>
            </a:r>
          </a:p>
        </p:txBody>
      </p:sp>
      <p:sp>
        <p:nvSpPr>
          <p:cNvPr id="53251" name="Rectangle 3"/>
          <p:cNvSpPr>
            <a:spLocks noGrp="1" noChangeArrowheads="1"/>
          </p:cNvSpPr>
          <p:nvPr>
            <p:ph idx="1"/>
          </p:nvPr>
        </p:nvSpPr>
        <p:spPr/>
        <p:txBody>
          <a:bodyPr/>
          <a:lstStyle/>
          <a:p>
            <a:pPr>
              <a:lnSpc>
                <a:spcPct val="90000"/>
              </a:lnSpc>
            </a:pPr>
            <a:r>
              <a:rPr lang="ja-JP" altLang="en-US" sz="2800" dirty="0"/>
              <a:t>実習形式の講義のため，毎回の出席が</a:t>
            </a:r>
            <a:r>
              <a:rPr lang="ja-JP" altLang="en-US" sz="2800" dirty="0" smtClean="0"/>
              <a:t>（直接は評価に反映</a:t>
            </a:r>
            <a:r>
              <a:rPr lang="ja-JP" altLang="en-US" sz="2800" dirty="0"/>
              <a:t>させないが）重要である</a:t>
            </a:r>
          </a:p>
          <a:p>
            <a:pPr>
              <a:lnSpc>
                <a:spcPct val="90000"/>
              </a:lnSpc>
            </a:pPr>
            <a:r>
              <a:rPr lang="ja-JP" altLang="en-US" sz="2800" dirty="0"/>
              <a:t>頻繁</a:t>
            </a:r>
            <a:r>
              <a:rPr lang="ja-JP" altLang="en-US" sz="2800" dirty="0" smtClean="0"/>
              <a:t>に演習</a:t>
            </a:r>
            <a:r>
              <a:rPr lang="ja-JP" altLang="en-US" sz="2800" dirty="0"/>
              <a:t>課題を課す．授業時間内に解答解説を行うか，事後に</a:t>
            </a:r>
            <a:r>
              <a:rPr lang="en-US" altLang="ja-JP" sz="2800" dirty="0"/>
              <a:t>Web</a:t>
            </a:r>
            <a:r>
              <a:rPr lang="ja-JP" altLang="en-US" sz="2800" dirty="0"/>
              <a:t>に解答例をアップロードするので，復習に役立てること</a:t>
            </a:r>
          </a:p>
          <a:p>
            <a:pPr>
              <a:lnSpc>
                <a:spcPct val="90000"/>
              </a:lnSpc>
            </a:pPr>
            <a:endParaRPr lang="ja-JP" altLang="en-US" sz="2800" dirty="0"/>
          </a:p>
          <a:p>
            <a:pPr>
              <a:lnSpc>
                <a:spcPct val="90000"/>
              </a:lnSpc>
            </a:pPr>
            <a:r>
              <a:rPr lang="ja-JP" altLang="en-US" sz="2800" dirty="0"/>
              <a:t>成績評価</a:t>
            </a:r>
            <a:r>
              <a:rPr lang="ja-JP" altLang="en-US" sz="2800" dirty="0" smtClean="0"/>
              <a:t>はレポート</a:t>
            </a:r>
            <a:r>
              <a:rPr lang="ja-JP" altLang="en-US" sz="2800" dirty="0"/>
              <a:t>提出によって行う（予定；後日詳細を通知します</a:t>
            </a:r>
            <a:r>
              <a:rPr lang="ja-JP" altLang="en-US" sz="2800" dirty="0" smtClean="0"/>
              <a:t>）</a:t>
            </a:r>
            <a:endParaRPr lang="en-US" altLang="ja-JP" sz="2800" dirty="0" smtClean="0"/>
          </a:p>
          <a:p>
            <a:pPr>
              <a:lnSpc>
                <a:spcPct val="90000"/>
              </a:lnSpc>
            </a:pPr>
            <a:r>
              <a:rPr lang="ja-JP" altLang="en-US" sz="2800" dirty="0" smtClean="0"/>
              <a:t>受講者確定後，座席は指定制（</a:t>
            </a:r>
            <a:r>
              <a:rPr lang="en-US" altLang="ja-JP" sz="2800" dirty="0" smtClean="0"/>
              <a:t>4</a:t>
            </a:r>
            <a:r>
              <a:rPr lang="ja-JP" altLang="en-US" sz="2800" dirty="0" smtClean="0"/>
              <a:t>回程度で席替え）とする</a:t>
            </a:r>
            <a:endParaRPr lang="ja-JP" altLang="en-US" sz="2800" dirty="0"/>
          </a:p>
        </p:txBody>
      </p:sp>
    </p:spTree>
    <p:extLst>
      <p:ext uri="{BB962C8B-B14F-4D97-AF65-F5344CB8AC3E}">
        <p14:creationId xmlns:p14="http://schemas.microsoft.com/office/powerpoint/2010/main" val="19163507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ja-JP" altLang="en-US" dirty="0" smtClean="0"/>
              <a:t>独立性の検定</a:t>
            </a:r>
          </a:p>
        </p:txBody>
      </p:sp>
      <p:sp>
        <p:nvSpPr>
          <p:cNvPr id="83971" name="Rectangle 3"/>
          <p:cNvSpPr>
            <a:spLocks noGrp="1" noChangeArrowheads="1"/>
          </p:cNvSpPr>
          <p:nvPr>
            <p:ph idx="1"/>
          </p:nvPr>
        </p:nvSpPr>
        <p:spPr/>
        <p:txBody>
          <a:bodyPr/>
          <a:lstStyle/>
          <a:p>
            <a:r>
              <a:rPr lang="ja-JP" altLang="en-US" dirty="0" smtClean="0"/>
              <a:t>「</a:t>
            </a:r>
            <a:r>
              <a:rPr lang="ja-JP" altLang="en-US" dirty="0"/>
              <a:t>クロス集計表</a:t>
            </a:r>
            <a:r>
              <a:rPr lang="ja-JP" altLang="en-US" dirty="0" smtClean="0"/>
              <a:t>」出力にすべて記載されている</a:t>
            </a:r>
            <a:endParaRPr lang="en-US" altLang="ja-JP" dirty="0"/>
          </a:p>
        </p:txBody>
      </p:sp>
      <p:pic>
        <p:nvPicPr>
          <p:cNvPr id="2" name="図 1"/>
          <p:cNvPicPr>
            <a:picLocks noChangeAspect="1"/>
          </p:cNvPicPr>
          <p:nvPr/>
        </p:nvPicPr>
        <p:blipFill>
          <a:blip r:embed="rId3"/>
          <a:stretch>
            <a:fillRect/>
          </a:stretch>
        </p:blipFill>
        <p:spPr>
          <a:xfrm>
            <a:off x="899592" y="2171953"/>
            <a:ext cx="3468893" cy="4569415"/>
          </a:xfrm>
          <a:prstGeom prst="rect">
            <a:avLst/>
          </a:prstGeom>
        </p:spPr>
      </p:pic>
      <p:pic>
        <p:nvPicPr>
          <p:cNvPr id="3" name="図 2"/>
          <p:cNvPicPr>
            <a:picLocks noChangeAspect="1"/>
          </p:cNvPicPr>
          <p:nvPr/>
        </p:nvPicPr>
        <p:blipFill>
          <a:blip r:embed="rId4"/>
          <a:stretch>
            <a:fillRect/>
          </a:stretch>
        </p:blipFill>
        <p:spPr>
          <a:xfrm>
            <a:off x="4499992" y="2171953"/>
            <a:ext cx="3234499" cy="3489295"/>
          </a:xfrm>
          <a:prstGeom prst="rect">
            <a:avLst/>
          </a:prstGeom>
        </p:spPr>
      </p:pic>
      <p:sp>
        <p:nvSpPr>
          <p:cNvPr id="4" name="角丸四角形 3"/>
          <p:cNvSpPr/>
          <p:nvPr/>
        </p:nvSpPr>
        <p:spPr>
          <a:xfrm>
            <a:off x="899592" y="5733256"/>
            <a:ext cx="3528392" cy="1080120"/>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
        <p:nvSpPr>
          <p:cNvPr id="9" name="角丸四角形 8"/>
          <p:cNvSpPr/>
          <p:nvPr/>
        </p:nvSpPr>
        <p:spPr>
          <a:xfrm>
            <a:off x="1187624" y="4005063"/>
            <a:ext cx="1296144" cy="432049"/>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p>
        </p:txBody>
      </p:sp>
    </p:spTree>
    <p:extLst>
      <p:ext uri="{BB962C8B-B14F-4D97-AF65-F5344CB8AC3E}">
        <p14:creationId xmlns:p14="http://schemas.microsoft.com/office/powerpoint/2010/main" val="4939807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r>
              <a:rPr lang="ja-JP" altLang="en-US" dirty="0" smtClean="0"/>
              <a:t>残差分析</a:t>
            </a:r>
          </a:p>
        </p:txBody>
      </p:sp>
      <p:sp>
        <p:nvSpPr>
          <p:cNvPr id="668675" name="Rectangle 3"/>
          <p:cNvSpPr>
            <a:spLocks noGrp="1" noChangeArrowheads="1"/>
          </p:cNvSpPr>
          <p:nvPr>
            <p:ph idx="1"/>
          </p:nvPr>
        </p:nvSpPr>
        <p:spPr/>
        <p:txBody>
          <a:bodyPr/>
          <a:lstStyle/>
          <a:p>
            <a:r>
              <a:rPr lang="ja-JP" altLang="en-US" dirty="0" smtClean="0"/>
              <a:t>カテゴリが</a:t>
            </a:r>
            <a:r>
              <a:rPr lang="en-US" altLang="ja-JP" dirty="0" smtClean="0"/>
              <a:t>3</a:t>
            </a:r>
            <a:r>
              <a:rPr lang="ja-JP" altLang="en-US" dirty="0" smtClean="0"/>
              <a:t>つ以上ある場合，独立性の検定を行っても「どこに」偏りがあるかまでは分からない</a:t>
            </a:r>
          </a:p>
          <a:p>
            <a:r>
              <a:rPr lang="ja-JP" altLang="en-US" dirty="0" smtClean="0"/>
              <a:t>そのためには「残差分析」</a:t>
            </a:r>
            <a:r>
              <a:rPr lang="ja-JP" altLang="en-US" dirty="0"/>
              <a:t>の結果</a:t>
            </a:r>
            <a:r>
              <a:rPr lang="ja-JP" altLang="en-US" dirty="0" smtClean="0"/>
              <a:t>を見る必要がある</a:t>
            </a:r>
            <a:endParaRPr lang="en-US" altLang="ja-JP" dirty="0" smtClean="0"/>
          </a:p>
          <a:p>
            <a:endParaRPr lang="en-US" altLang="ja-JP" dirty="0" smtClean="0"/>
          </a:p>
          <a:p>
            <a:r>
              <a:rPr lang="ja-JP" altLang="en-US" dirty="0" smtClean="0"/>
              <a:t>調整された標準化残差の</a:t>
            </a:r>
            <a:r>
              <a:rPr lang="en-US" altLang="ja-JP" dirty="0" smtClean="0"/>
              <a:t/>
            </a:r>
            <a:br>
              <a:rPr lang="en-US" altLang="ja-JP" dirty="0" smtClean="0"/>
            </a:br>
            <a:r>
              <a:rPr lang="ja-JP" altLang="en-US" dirty="0" smtClean="0"/>
              <a:t>絶対値が</a:t>
            </a:r>
            <a:r>
              <a:rPr lang="en-US" altLang="ja-JP" b="1" dirty="0" smtClean="0">
                <a:solidFill>
                  <a:srgbClr val="FF0000"/>
                </a:solidFill>
              </a:rPr>
              <a:t>1.96</a:t>
            </a:r>
            <a:r>
              <a:rPr lang="ja-JP" altLang="en-US" dirty="0"/>
              <a:t>以上のところ</a:t>
            </a:r>
            <a:r>
              <a:rPr lang="ja-JP" altLang="en-US" dirty="0" smtClean="0"/>
              <a:t>に</a:t>
            </a:r>
            <a:r>
              <a:rPr lang="en-US" altLang="ja-JP" dirty="0" smtClean="0"/>
              <a:t/>
            </a:r>
            <a:br>
              <a:rPr lang="en-US" altLang="ja-JP" dirty="0" smtClean="0"/>
            </a:br>
            <a:r>
              <a:rPr lang="ja-JP" altLang="en-US" dirty="0" smtClean="0"/>
              <a:t>注目する</a:t>
            </a:r>
            <a:endParaRPr lang="en-US" altLang="ja-JP" dirty="0" smtClean="0"/>
          </a:p>
          <a:p>
            <a:pPr lvl="1"/>
            <a:r>
              <a:rPr lang="ja-JP" altLang="en-US" dirty="0" smtClean="0"/>
              <a:t>「安定」と「アンビバレント」が</a:t>
            </a:r>
            <a:r>
              <a:rPr lang="en-US" altLang="ja-JP" dirty="0" smtClean="0"/>
              <a:t/>
            </a:r>
            <a:br>
              <a:rPr lang="en-US" altLang="ja-JP" dirty="0" smtClean="0"/>
            </a:br>
            <a:r>
              <a:rPr lang="en-US" altLang="ja-JP" dirty="0" smtClean="0"/>
              <a:t>1.96</a:t>
            </a:r>
            <a:r>
              <a:rPr lang="ja-JP" altLang="en-US" dirty="0" smtClean="0"/>
              <a:t>を超えていることがわかる</a:t>
            </a:r>
            <a:endParaRPr lang="en-US" altLang="ja-JP" dirty="0"/>
          </a:p>
        </p:txBody>
      </p:sp>
      <p:pic>
        <p:nvPicPr>
          <p:cNvPr id="5" name="図 4"/>
          <p:cNvPicPr>
            <a:picLocks noChangeAspect="1"/>
          </p:cNvPicPr>
          <p:nvPr/>
        </p:nvPicPr>
        <p:blipFill>
          <a:blip r:embed="rId3"/>
          <a:stretch>
            <a:fillRect/>
          </a:stretch>
        </p:blipFill>
        <p:spPr>
          <a:xfrm>
            <a:off x="5004048" y="3077985"/>
            <a:ext cx="3234499" cy="3489295"/>
          </a:xfrm>
          <a:prstGeom prst="rect">
            <a:avLst/>
          </a:prstGeom>
        </p:spPr>
      </p:pic>
    </p:spTree>
    <p:extLst>
      <p:ext uri="{BB962C8B-B14F-4D97-AF65-F5344CB8AC3E}">
        <p14:creationId xmlns:p14="http://schemas.microsoft.com/office/powerpoint/2010/main" val="111514188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r>
              <a:rPr lang="ja-JP" altLang="en-US" smtClean="0"/>
              <a:t>なぜ</a:t>
            </a:r>
            <a:r>
              <a:rPr lang="en-US" altLang="ja-JP" smtClean="0"/>
              <a:t>1.96</a:t>
            </a:r>
            <a:r>
              <a:rPr lang="ja-JP" altLang="en-US" smtClean="0"/>
              <a:t>なのか</a:t>
            </a:r>
            <a:r>
              <a:rPr lang="en-US" altLang="ja-JP" smtClean="0"/>
              <a:t>?</a:t>
            </a:r>
          </a:p>
        </p:txBody>
      </p:sp>
      <p:sp>
        <p:nvSpPr>
          <p:cNvPr id="672771" name="Rectangle 3"/>
          <p:cNvSpPr>
            <a:spLocks noGrp="1" noChangeArrowheads="1"/>
          </p:cNvSpPr>
          <p:nvPr>
            <p:ph idx="1"/>
          </p:nvPr>
        </p:nvSpPr>
        <p:spPr/>
        <p:txBody>
          <a:bodyPr>
            <a:normAutofit/>
          </a:bodyPr>
          <a:lstStyle/>
          <a:p>
            <a:r>
              <a:rPr lang="ja-JP" altLang="en-US" sz="2800" dirty="0" smtClean="0"/>
              <a:t>調整された標準化残差とは，残差すなわち「観測度数と期待度数のずれ」を標準化したもの</a:t>
            </a:r>
          </a:p>
          <a:p>
            <a:pPr lvl="1"/>
            <a:r>
              <a:rPr lang="ja-JP" altLang="en-US" dirty="0" smtClean="0"/>
              <a:t>標準化とは，値の分布を</a:t>
            </a:r>
            <a:r>
              <a:rPr lang="ja-JP" altLang="en-US" dirty="0" smtClean="0">
                <a:solidFill>
                  <a:srgbClr val="FF0000"/>
                </a:solidFill>
              </a:rPr>
              <a:t>平均が</a:t>
            </a:r>
            <a:r>
              <a:rPr lang="en-US" altLang="ja-JP" dirty="0" smtClean="0">
                <a:solidFill>
                  <a:srgbClr val="FF0000"/>
                </a:solidFill>
              </a:rPr>
              <a:t>0</a:t>
            </a:r>
            <a:r>
              <a:rPr lang="ja-JP" altLang="en-US" dirty="0" smtClean="0">
                <a:solidFill>
                  <a:srgbClr val="FF0000"/>
                </a:solidFill>
              </a:rPr>
              <a:t>，分散は</a:t>
            </a:r>
            <a:r>
              <a:rPr lang="en-US" altLang="ja-JP" dirty="0" smtClean="0">
                <a:solidFill>
                  <a:srgbClr val="FF0000"/>
                </a:solidFill>
              </a:rPr>
              <a:t>1</a:t>
            </a:r>
            <a:r>
              <a:rPr lang="ja-JP" altLang="en-US" dirty="0" smtClean="0">
                <a:solidFill>
                  <a:srgbClr val="FF0000"/>
                </a:solidFill>
              </a:rPr>
              <a:t>の「標準正規分布」</a:t>
            </a:r>
            <a:r>
              <a:rPr lang="ja-JP" altLang="en-US" dirty="0" smtClean="0"/>
              <a:t>にしたがうように調整する手続きのこと</a:t>
            </a:r>
          </a:p>
          <a:p>
            <a:pPr lvl="1"/>
            <a:r>
              <a:rPr lang="ja-JP" altLang="en-US" dirty="0"/>
              <a:t>つまり調整された標準化残差と</a:t>
            </a:r>
            <a:r>
              <a:rPr lang="ja-JP" altLang="en-US" dirty="0" smtClean="0"/>
              <a:t>いう統計量は，標準正規分布にしたがう</a:t>
            </a:r>
            <a:endParaRPr lang="en-US" altLang="ja-JP" dirty="0" smtClean="0"/>
          </a:p>
          <a:p>
            <a:pPr lvl="1"/>
            <a:endParaRPr lang="ja-JP" altLang="en-US" dirty="0" smtClean="0"/>
          </a:p>
          <a:p>
            <a:r>
              <a:rPr lang="ja-JP" altLang="en-US" sz="2800" dirty="0" smtClean="0"/>
              <a:t>標準正規分布において，</a:t>
            </a:r>
            <a:r>
              <a:rPr lang="en-US" altLang="ja-JP" sz="2800" dirty="0" smtClean="0">
                <a:solidFill>
                  <a:srgbClr val="FF0000"/>
                </a:solidFill>
              </a:rPr>
              <a:t>1.96</a:t>
            </a:r>
            <a:r>
              <a:rPr lang="ja-JP" altLang="en-US" sz="2800" dirty="0" smtClean="0"/>
              <a:t>という値はどういう意味をもつ値か</a:t>
            </a:r>
            <a:r>
              <a:rPr lang="en-US" altLang="ja-JP" sz="2800" dirty="0" smtClean="0"/>
              <a:t>?</a:t>
            </a:r>
          </a:p>
        </p:txBody>
      </p:sp>
    </p:spTree>
    <p:extLst>
      <p:ext uri="{BB962C8B-B14F-4D97-AF65-F5344CB8AC3E}">
        <p14:creationId xmlns:p14="http://schemas.microsoft.com/office/powerpoint/2010/main" val="22334821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3794" name="Picture 2" descr="正規分布表"/>
          <p:cNvPicPr>
            <a:picLocks noChangeAspect="1" noChangeArrowheads="1"/>
          </p:cNvPicPr>
          <p:nvPr/>
        </p:nvPicPr>
        <p:blipFill>
          <a:blip r:embed="rId2" cstate="print"/>
          <a:srcRect/>
          <a:stretch>
            <a:fillRect/>
          </a:stretch>
        </p:blipFill>
        <p:spPr bwMode="auto">
          <a:xfrm>
            <a:off x="3955479" y="2636912"/>
            <a:ext cx="5153025" cy="3448050"/>
          </a:xfrm>
          <a:prstGeom prst="rect">
            <a:avLst/>
          </a:prstGeom>
          <a:noFill/>
        </p:spPr>
      </p:pic>
      <p:sp>
        <p:nvSpPr>
          <p:cNvPr id="673795" name="Rectangle 3"/>
          <p:cNvSpPr>
            <a:spLocks noGrp="1" noChangeArrowheads="1"/>
          </p:cNvSpPr>
          <p:nvPr>
            <p:ph type="title"/>
          </p:nvPr>
        </p:nvSpPr>
        <p:spPr/>
        <p:txBody>
          <a:bodyPr/>
          <a:lstStyle/>
          <a:p>
            <a:r>
              <a:rPr lang="ja-JP" altLang="en-US" dirty="0" smtClean="0"/>
              <a:t>標準正規分布と</a:t>
            </a:r>
            <a:r>
              <a:rPr lang="en-US" altLang="ja-JP" dirty="0" smtClean="0"/>
              <a:t>1.96</a:t>
            </a:r>
          </a:p>
        </p:txBody>
      </p:sp>
      <p:sp>
        <p:nvSpPr>
          <p:cNvPr id="673796" name="Rectangle 4"/>
          <p:cNvSpPr>
            <a:spLocks noGrp="1" noChangeArrowheads="1"/>
          </p:cNvSpPr>
          <p:nvPr>
            <p:ph idx="1"/>
          </p:nvPr>
        </p:nvSpPr>
        <p:spPr/>
        <p:txBody>
          <a:bodyPr/>
          <a:lstStyle/>
          <a:p>
            <a:pPr>
              <a:lnSpc>
                <a:spcPct val="90000"/>
              </a:lnSpc>
            </a:pPr>
            <a:r>
              <a:rPr lang="ja-JP" altLang="en-US" dirty="0" smtClean="0"/>
              <a:t>標準正規分布では，その密度関数の</a:t>
            </a:r>
            <a:br>
              <a:rPr lang="ja-JP" altLang="en-US" dirty="0" smtClean="0"/>
            </a:br>
            <a:r>
              <a:rPr lang="en-US" altLang="ja-JP" dirty="0" smtClean="0">
                <a:solidFill>
                  <a:srgbClr val="FF0000"/>
                </a:solidFill>
              </a:rPr>
              <a:t>-1.96</a:t>
            </a:r>
            <a:r>
              <a:rPr lang="ja-JP" altLang="en-US" dirty="0" smtClean="0"/>
              <a:t>から</a:t>
            </a:r>
            <a:r>
              <a:rPr lang="en-US" altLang="ja-JP" dirty="0" smtClean="0">
                <a:solidFill>
                  <a:srgbClr val="FF0000"/>
                </a:solidFill>
              </a:rPr>
              <a:t>+1.96</a:t>
            </a:r>
            <a:r>
              <a:rPr lang="ja-JP" altLang="en-US" dirty="0" smtClean="0"/>
              <a:t>までを積分した面積が</a:t>
            </a:r>
            <a:r>
              <a:rPr lang="en-US" altLang="ja-JP" dirty="0" smtClean="0"/>
              <a:t>0.95</a:t>
            </a:r>
            <a:r>
              <a:rPr lang="ja-JP" altLang="en-US" dirty="0" err="1" smtClean="0"/>
              <a:t>，</a:t>
            </a:r>
            <a:r>
              <a:rPr lang="ja-JP" altLang="en-US" dirty="0" smtClean="0"/>
              <a:t/>
            </a:r>
            <a:br>
              <a:rPr lang="ja-JP" altLang="en-US" dirty="0" smtClean="0"/>
            </a:br>
            <a:r>
              <a:rPr lang="ja-JP" altLang="en-US" dirty="0" smtClean="0"/>
              <a:t>つまり</a:t>
            </a:r>
            <a:r>
              <a:rPr lang="ja-JP" altLang="en-US" dirty="0" smtClean="0">
                <a:solidFill>
                  <a:srgbClr val="FF0000"/>
                </a:solidFill>
              </a:rPr>
              <a:t>全体の</a:t>
            </a:r>
            <a:r>
              <a:rPr lang="en-US" altLang="ja-JP" dirty="0" smtClean="0">
                <a:solidFill>
                  <a:srgbClr val="FF0000"/>
                </a:solidFill>
              </a:rPr>
              <a:t>95%</a:t>
            </a:r>
            <a:r>
              <a:rPr lang="ja-JP" altLang="en-US" dirty="0" smtClean="0"/>
              <a:t>になる</a:t>
            </a:r>
          </a:p>
          <a:p>
            <a:pPr>
              <a:lnSpc>
                <a:spcPct val="90000"/>
              </a:lnSpc>
            </a:pPr>
            <a:r>
              <a:rPr lang="ja-JP" altLang="en-US" dirty="0" smtClean="0"/>
              <a:t>つまり調整済み残差が</a:t>
            </a:r>
            <a:r>
              <a:rPr lang="en-US" altLang="ja-JP" dirty="0" smtClean="0"/>
              <a:t/>
            </a:r>
            <a:br>
              <a:rPr lang="en-US" altLang="ja-JP" dirty="0" smtClean="0"/>
            </a:br>
            <a:r>
              <a:rPr lang="en-US" altLang="ja-JP" dirty="0" smtClean="0">
                <a:solidFill>
                  <a:srgbClr val="FF0000"/>
                </a:solidFill>
              </a:rPr>
              <a:t>-1.96</a:t>
            </a:r>
            <a:r>
              <a:rPr lang="ja-JP" altLang="en-US" dirty="0" smtClean="0"/>
              <a:t>以下</a:t>
            </a:r>
            <a:r>
              <a:rPr lang="en-US" altLang="ja-JP" dirty="0" smtClean="0"/>
              <a:t>/</a:t>
            </a:r>
            <a:r>
              <a:rPr lang="en-US" altLang="ja-JP" dirty="0" smtClean="0">
                <a:solidFill>
                  <a:srgbClr val="FF0000"/>
                </a:solidFill>
              </a:rPr>
              <a:t>+1.96</a:t>
            </a:r>
            <a:r>
              <a:rPr lang="ja-JP" altLang="en-US" dirty="0" smtClean="0"/>
              <a:t>以上という「ずれ」は</a:t>
            </a:r>
            <a:r>
              <a:rPr lang="en-US" altLang="ja-JP" dirty="0" smtClean="0"/>
              <a:t/>
            </a:r>
            <a:br>
              <a:rPr lang="en-US" altLang="ja-JP" dirty="0" smtClean="0"/>
            </a:br>
            <a:r>
              <a:rPr lang="en-US" altLang="ja-JP" dirty="0" smtClean="0">
                <a:solidFill>
                  <a:srgbClr val="FF0000"/>
                </a:solidFill>
              </a:rPr>
              <a:t>5%</a:t>
            </a:r>
            <a:r>
              <a:rPr lang="ja-JP" altLang="en-US" dirty="0" smtClean="0">
                <a:solidFill>
                  <a:srgbClr val="FF0000"/>
                </a:solidFill>
              </a:rPr>
              <a:t>より「めったに生じない」事象</a:t>
            </a:r>
            <a:r>
              <a:rPr lang="en-US" altLang="ja-JP" dirty="0" smtClean="0">
                <a:solidFill>
                  <a:srgbClr val="FF0000"/>
                </a:solidFill>
              </a:rPr>
              <a:t/>
            </a:r>
            <a:br>
              <a:rPr lang="en-US" altLang="ja-JP" dirty="0" smtClean="0">
                <a:solidFill>
                  <a:srgbClr val="FF0000"/>
                </a:solidFill>
              </a:rPr>
            </a:br>
            <a:r>
              <a:rPr lang="ja-JP" altLang="en-US" dirty="0" smtClean="0"/>
              <a:t>＝有意な偏りあり，と判断できる</a:t>
            </a:r>
          </a:p>
        </p:txBody>
      </p:sp>
      <p:sp>
        <p:nvSpPr>
          <p:cNvPr id="673797" name="AutoShape 5"/>
          <p:cNvSpPr>
            <a:spLocks noChangeArrowheads="1"/>
          </p:cNvSpPr>
          <p:nvPr/>
        </p:nvSpPr>
        <p:spPr bwMode="auto">
          <a:xfrm rot="18273805">
            <a:off x="6980460" y="6020668"/>
            <a:ext cx="503238" cy="215900"/>
          </a:xfrm>
          <a:prstGeom prst="rightArrow">
            <a:avLst>
              <a:gd name="adj1" fmla="val 50000"/>
              <a:gd name="adj2" fmla="val 58272"/>
            </a:avLst>
          </a:prstGeom>
          <a:solidFill>
            <a:srgbClr val="FF0000"/>
          </a:solidFill>
          <a:ln w="31750" cap="sq" algn="ctr">
            <a:solidFill>
              <a:srgbClr val="FF0000"/>
            </a:solidFill>
            <a:miter lim="800000"/>
            <a:headEnd type="none" w="sm" len="sm"/>
            <a:tailEnd type="none" w="sm" len="sm"/>
          </a:ln>
          <a:effectLst/>
        </p:spPr>
        <p:txBody>
          <a:bodyPr wrap="none" anchor="ctr"/>
          <a:lstStyle/>
          <a:p>
            <a:endParaRPr lang="ja-JP" altLang="en-US"/>
          </a:p>
        </p:txBody>
      </p:sp>
      <p:sp>
        <p:nvSpPr>
          <p:cNvPr id="673798" name="Text Box 6"/>
          <p:cNvSpPr txBox="1">
            <a:spLocks noChangeArrowheads="1"/>
          </p:cNvSpPr>
          <p:nvPr/>
        </p:nvSpPr>
        <p:spPr bwMode="auto">
          <a:xfrm>
            <a:off x="6747892" y="6381824"/>
            <a:ext cx="881062" cy="366713"/>
          </a:xfrm>
          <a:prstGeom prst="rect">
            <a:avLst/>
          </a:prstGeom>
          <a:noFill/>
          <a:ln w="31750" cap="sq" algn="ctr">
            <a:noFill/>
            <a:miter lim="800000"/>
            <a:headEnd type="none" w="sm" len="sm"/>
            <a:tailEnd type="none" w="sm" len="sm"/>
          </a:ln>
          <a:effectLst/>
        </p:spPr>
        <p:txBody>
          <a:bodyPr wrap="none">
            <a:spAutoFit/>
          </a:bodyPr>
          <a:lstStyle/>
          <a:p>
            <a:r>
              <a:rPr lang="en-US" altLang="ja-JP"/>
              <a:t>+1.96</a:t>
            </a:r>
          </a:p>
        </p:txBody>
      </p:sp>
      <p:sp>
        <p:nvSpPr>
          <p:cNvPr id="673799" name="AutoShape 7"/>
          <p:cNvSpPr>
            <a:spLocks noChangeArrowheads="1"/>
          </p:cNvSpPr>
          <p:nvPr/>
        </p:nvSpPr>
        <p:spPr bwMode="auto">
          <a:xfrm rot="3326195" flipH="1">
            <a:off x="5756498" y="6020668"/>
            <a:ext cx="503238" cy="215900"/>
          </a:xfrm>
          <a:prstGeom prst="rightArrow">
            <a:avLst>
              <a:gd name="adj1" fmla="val 50000"/>
              <a:gd name="adj2" fmla="val 58272"/>
            </a:avLst>
          </a:prstGeom>
          <a:solidFill>
            <a:srgbClr val="FF0000"/>
          </a:solidFill>
          <a:ln w="31750" cap="sq" algn="ctr">
            <a:solidFill>
              <a:srgbClr val="FF0000"/>
            </a:solidFill>
            <a:miter lim="800000"/>
            <a:headEnd type="none" w="sm" len="sm"/>
            <a:tailEnd type="none" w="sm" len="sm"/>
          </a:ln>
          <a:effectLst/>
        </p:spPr>
        <p:txBody>
          <a:bodyPr wrap="none" anchor="ctr"/>
          <a:lstStyle/>
          <a:p>
            <a:endParaRPr lang="ja-JP" altLang="en-US"/>
          </a:p>
        </p:txBody>
      </p:sp>
      <p:sp>
        <p:nvSpPr>
          <p:cNvPr id="673800" name="Text Box 8"/>
          <p:cNvSpPr txBox="1">
            <a:spLocks noChangeArrowheads="1"/>
          </p:cNvSpPr>
          <p:nvPr/>
        </p:nvSpPr>
        <p:spPr bwMode="auto">
          <a:xfrm flipH="1">
            <a:off x="5684267" y="6381824"/>
            <a:ext cx="792162" cy="366713"/>
          </a:xfrm>
          <a:prstGeom prst="rect">
            <a:avLst/>
          </a:prstGeom>
          <a:noFill/>
          <a:ln w="31750" cap="sq" algn="ctr">
            <a:noFill/>
            <a:miter lim="800000"/>
            <a:headEnd type="none" w="sm" len="sm"/>
            <a:tailEnd type="none" w="sm" len="sm"/>
          </a:ln>
          <a:effectLst/>
        </p:spPr>
        <p:txBody>
          <a:bodyPr wrap="none">
            <a:spAutoFit/>
          </a:bodyPr>
          <a:lstStyle/>
          <a:p>
            <a:r>
              <a:rPr lang="en-US" altLang="ja-JP"/>
              <a:t>-1.96</a:t>
            </a:r>
          </a:p>
        </p:txBody>
      </p:sp>
    </p:spTree>
    <p:extLst>
      <p:ext uri="{BB962C8B-B14F-4D97-AF65-F5344CB8AC3E}">
        <p14:creationId xmlns:p14="http://schemas.microsoft.com/office/powerpoint/2010/main" val="9948046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ja-JP" altLang="en-US" smtClean="0"/>
              <a:t>残差分析</a:t>
            </a:r>
          </a:p>
        </p:txBody>
      </p:sp>
      <p:sp>
        <p:nvSpPr>
          <p:cNvPr id="674819" name="Rectangle 3"/>
          <p:cNvSpPr>
            <a:spLocks noGrp="1" noChangeArrowheads="1"/>
          </p:cNvSpPr>
          <p:nvPr>
            <p:ph idx="1"/>
          </p:nvPr>
        </p:nvSpPr>
        <p:spPr/>
        <p:txBody>
          <a:bodyPr>
            <a:normAutofit/>
          </a:bodyPr>
          <a:lstStyle/>
          <a:p>
            <a:pPr>
              <a:lnSpc>
                <a:spcPct val="90000"/>
              </a:lnSpc>
            </a:pPr>
            <a:r>
              <a:rPr lang="ja-JP" altLang="en-US" dirty="0"/>
              <a:t>調整された標準化残差</a:t>
            </a:r>
            <a:r>
              <a:rPr lang="ja-JP" altLang="en-US" sz="2400" dirty="0" smtClean="0"/>
              <a:t>が</a:t>
            </a:r>
            <a:r>
              <a:rPr lang="en-US" altLang="ja-JP" sz="2400" dirty="0" smtClean="0"/>
              <a:t>1.96</a:t>
            </a:r>
            <a:r>
              <a:rPr lang="ja-JP" altLang="en-US" sz="2400" dirty="0" smtClean="0"/>
              <a:t>以上のところに偏りがあると判断</a:t>
            </a:r>
            <a:r>
              <a:rPr lang="ja-JP" altLang="en-US" dirty="0"/>
              <a:t>できる</a:t>
            </a:r>
            <a:endParaRPr lang="ja-JP" altLang="en-US" sz="2400" dirty="0" smtClean="0"/>
          </a:p>
          <a:p>
            <a:pPr lvl="1">
              <a:lnSpc>
                <a:spcPct val="90000"/>
              </a:lnSpc>
            </a:pPr>
            <a:r>
              <a:rPr lang="en-US" altLang="ja-JP" sz="2000" dirty="0" smtClean="0">
                <a:solidFill>
                  <a:srgbClr val="FF0000"/>
                </a:solidFill>
              </a:rPr>
              <a:t>-1.96</a:t>
            </a:r>
            <a:r>
              <a:rPr lang="ja-JP" altLang="en-US" sz="2000" dirty="0" smtClean="0"/>
              <a:t>以下</a:t>
            </a:r>
            <a:r>
              <a:rPr lang="en-US" altLang="ja-JP" sz="2000" dirty="0" smtClean="0"/>
              <a:t>…</a:t>
            </a:r>
            <a:r>
              <a:rPr lang="ja-JP" altLang="en-US" sz="2000" dirty="0" smtClean="0"/>
              <a:t>そのカテゴリの度数が期待値より有意に少ない</a:t>
            </a:r>
          </a:p>
          <a:p>
            <a:pPr lvl="1">
              <a:lnSpc>
                <a:spcPct val="90000"/>
              </a:lnSpc>
            </a:pPr>
            <a:r>
              <a:rPr lang="en-US" altLang="ja-JP" sz="2000" dirty="0" smtClean="0">
                <a:solidFill>
                  <a:srgbClr val="FF0000"/>
                </a:solidFill>
              </a:rPr>
              <a:t>+1.96</a:t>
            </a:r>
            <a:r>
              <a:rPr lang="ja-JP" altLang="en-US" sz="2000" dirty="0" smtClean="0"/>
              <a:t>以上</a:t>
            </a:r>
            <a:r>
              <a:rPr lang="en-US" altLang="ja-JP" sz="2000" dirty="0" smtClean="0"/>
              <a:t>…</a:t>
            </a:r>
            <a:r>
              <a:rPr lang="ja-JP" altLang="en-US" sz="2000" dirty="0" smtClean="0"/>
              <a:t>そのカテゴリの度数が期待値より有意に多い</a:t>
            </a:r>
            <a:endParaRPr lang="en-US" altLang="ja-JP" sz="2000" dirty="0" smtClean="0"/>
          </a:p>
          <a:p>
            <a:pPr lvl="1">
              <a:lnSpc>
                <a:spcPct val="90000"/>
              </a:lnSpc>
            </a:pPr>
            <a:endParaRPr lang="ja-JP" altLang="en-US" sz="2000" dirty="0" smtClean="0"/>
          </a:p>
          <a:p>
            <a:pPr>
              <a:lnSpc>
                <a:spcPct val="90000"/>
              </a:lnSpc>
            </a:pPr>
            <a:r>
              <a:rPr lang="ja-JP" altLang="en-US" sz="2400" dirty="0" smtClean="0"/>
              <a:t>つまり，安定型が女性で，</a:t>
            </a:r>
            <a:r>
              <a:rPr lang="en-US" altLang="ja-JP" sz="2400" dirty="0" smtClean="0"/>
              <a:t/>
            </a:r>
            <a:br>
              <a:rPr lang="en-US" altLang="ja-JP" sz="2400" dirty="0" smtClean="0"/>
            </a:br>
            <a:r>
              <a:rPr lang="ja-JP" altLang="en-US" sz="2400" dirty="0" smtClean="0"/>
              <a:t>アンビバレント型が男性で，</a:t>
            </a:r>
            <a:r>
              <a:rPr lang="en-US" altLang="ja-JP" sz="2400" dirty="0" smtClean="0"/>
              <a:t/>
            </a:r>
            <a:br>
              <a:rPr lang="en-US" altLang="ja-JP" sz="2400" dirty="0" smtClean="0"/>
            </a:br>
            <a:r>
              <a:rPr lang="ja-JP" altLang="en-US" sz="2400" dirty="0" smtClean="0"/>
              <a:t>それぞれ多いという偏りがある</a:t>
            </a:r>
            <a:r>
              <a:rPr lang="en-US" altLang="ja-JP" sz="2400" dirty="0" smtClean="0"/>
              <a:t/>
            </a:r>
            <a:br>
              <a:rPr lang="en-US" altLang="ja-JP" sz="2400" dirty="0" smtClean="0"/>
            </a:br>
            <a:r>
              <a:rPr lang="ja-JP" altLang="en-US" sz="2400" dirty="0" smtClean="0"/>
              <a:t>と言える</a:t>
            </a:r>
            <a:endParaRPr lang="en-US" altLang="ja-JP" sz="2400" dirty="0" smtClean="0"/>
          </a:p>
          <a:p>
            <a:pPr lvl="1">
              <a:lnSpc>
                <a:spcPct val="90000"/>
              </a:lnSpc>
            </a:pPr>
            <a:r>
              <a:rPr lang="ja-JP" altLang="en-US" sz="2000" dirty="0" smtClean="0"/>
              <a:t>有意確率はいずれも </a:t>
            </a:r>
            <a:r>
              <a:rPr lang="en-US" altLang="ja-JP" i="1" dirty="0" smtClean="0"/>
              <a:t>p</a:t>
            </a:r>
            <a:r>
              <a:rPr lang="en-US" altLang="ja-JP" dirty="0" smtClean="0"/>
              <a:t> = 0.02</a:t>
            </a:r>
          </a:p>
        </p:txBody>
      </p:sp>
      <p:pic>
        <p:nvPicPr>
          <p:cNvPr id="6" name="図 5"/>
          <p:cNvPicPr>
            <a:picLocks noChangeAspect="1"/>
          </p:cNvPicPr>
          <p:nvPr/>
        </p:nvPicPr>
        <p:blipFill>
          <a:blip r:embed="rId3"/>
          <a:stretch>
            <a:fillRect/>
          </a:stretch>
        </p:blipFill>
        <p:spPr>
          <a:xfrm>
            <a:off x="5004048" y="3077985"/>
            <a:ext cx="3234499" cy="3489295"/>
          </a:xfrm>
          <a:prstGeom prst="rect">
            <a:avLst/>
          </a:prstGeom>
        </p:spPr>
      </p:pic>
    </p:spTree>
    <p:extLst>
      <p:ext uri="{BB962C8B-B14F-4D97-AF65-F5344CB8AC3E}">
        <p14:creationId xmlns:p14="http://schemas.microsoft.com/office/powerpoint/2010/main" val="33270535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ja-JP" altLang="en-US" sz="4000" smtClean="0"/>
              <a:t>　　分析結果として記述すべき情報</a:t>
            </a:r>
          </a:p>
        </p:txBody>
      </p:sp>
      <p:sp>
        <p:nvSpPr>
          <p:cNvPr id="104451" name="Rectangle 8"/>
          <p:cNvSpPr>
            <a:spLocks noGrp="1" noChangeArrowheads="1"/>
          </p:cNvSpPr>
          <p:nvPr>
            <p:ph idx="1"/>
          </p:nvPr>
        </p:nvSpPr>
        <p:spPr/>
        <p:txBody>
          <a:bodyPr>
            <a:normAutofit/>
          </a:bodyPr>
          <a:lstStyle/>
          <a:p>
            <a:pPr marL="609600" indent="-609600" eaLnBrk="1" hangingPunct="1">
              <a:buFont typeface="Wingdings" pitchFamily="2" charset="2"/>
              <a:buAutoNum type="arabicPeriod"/>
            </a:pPr>
            <a:r>
              <a:rPr lang="ja-JP" altLang="en-US" sz="2800" dirty="0" smtClean="0"/>
              <a:t>分析の対象となる統計量</a:t>
            </a:r>
          </a:p>
          <a:p>
            <a:pPr marL="609600" indent="-609600" eaLnBrk="1" hangingPunct="1">
              <a:buFont typeface="Wingdings" pitchFamily="2" charset="2"/>
              <a:buAutoNum type="arabicPeriod"/>
            </a:pPr>
            <a:r>
              <a:rPr lang="ja-JP" altLang="en-US" sz="2800" dirty="0" smtClean="0"/>
              <a:t>分析の目的</a:t>
            </a:r>
          </a:p>
          <a:p>
            <a:pPr marL="609600" indent="-609600" eaLnBrk="1" hangingPunct="1">
              <a:buFont typeface="Wingdings" pitchFamily="2" charset="2"/>
              <a:buAutoNum type="arabicPeriod"/>
            </a:pPr>
            <a:r>
              <a:rPr lang="ja-JP" altLang="en-US" sz="2800" dirty="0" smtClean="0"/>
              <a:t>分析の方法</a:t>
            </a:r>
          </a:p>
          <a:p>
            <a:pPr marL="609600" indent="-609600" eaLnBrk="1" hangingPunct="1">
              <a:buFont typeface="Wingdings" pitchFamily="2" charset="2"/>
              <a:buAutoNum type="arabicPeriod"/>
            </a:pPr>
            <a:r>
              <a:rPr lang="ja-JP" altLang="en-US" sz="2800" dirty="0" smtClean="0"/>
              <a:t>分析の結果</a:t>
            </a:r>
          </a:p>
          <a:p>
            <a:pPr marL="609600" indent="-609600" eaLnBrk="1" hangingPunct="1">
              <a:buFont typeface="Wingdings" pitchFamily="2" charset="2"/>
              <a:buAutoNum type="arabicPeriod"/>
            </a:pPr>
            <a:r>
              <a:rPr lang="ja-JP" altLang="en-US" sz="2800" dirty="0" smtClean="0"/>
              <a:t>結果の考察</a:t>
            </a:r>
          </a:p>
          <a:p>
            <a:pPr marL="609600" indent="-609600" eaLnBrk="1" hangingPunct="1">
              <a:buFont typeface="Wingdings" pitchFamily="2" charset="2"/>
              <a:buAutoNum type="arabicPeriod"/>
            </a:pPr>
            <a:endParaRPr lang="ja-JP" altLang="en-US" sz="2800" dirty="0" smtClean="0"/>
          </a:p>
          <a:p>
            <a:pPr marL="609600" indent="-609600" eaLnBrk="1" hangingPunct="1">
              <a:buFont typeface="Wingdings" pitchFamily="2" charset="2"/>
              <a:buNone/>
            </a:pPr>
            <a:r>
              <a:rPr lang="ja-JP" altLang="en-US" sz="2800" dirty="0" smtClean="0"/>
              <a:t>　　　　</a:t>
            </a:r>
            <a:r>
              <a:rPr lang="en-US" altLang="ja-JP" sz="2800" dirty="0" smtClean="0"/>
              <a:t>…</a:t>
            </a:r>
            <a:r>
              <a:rPr lang="ja-JP" altLang="en-US" sz="2800" dirty="0" smtClean="0"/>
              <a:t>について，過不足なく書く必要がある</a:t>
            </a:r>
          </a:p>
        </p:txBody>
      </p:sp>
    </p:spTree>
    <p:extLst>
      <p:ext uri="{BB962C8B-B14F-4D97-AF65-F5344CB8AC3E}">
        <p14:creationId xmlns:p14="http://schemas.microsoft.com/office/powerpoint/2010/main" val="37151656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ja-JP" altLang="en-US" dirty="0" smtClean="0"/>
              <a:t>記述例</a:t>
            </a:r>
          </a:p>
        </p:txBody>
      </p:sp>
      <p:sp>
        <p:nvSpPr>
          <p:cNvPr id="105475" name="Rectangle 3"/>
          <p:cNvSpPr>
            <a:spLocks noGrp="1" noChangeArrowheads="1"/>
          </p:cNvSpPr>
          <p:nvPr>
            <p:ph idx="1"/>
          </p:nvPr>
        </p:nvSpPr>
        <p:spPr/>
        <p:txBody>
          <a:bodyPr>
            <a:normAutofit fontScale="92500" lnSpcReduction="10000"/>
          </a:bodyPr>
          <a:lstStyle/>
          <a:p>
            <a:pPr marL="182880" lvl="1"/>
            <a:r>
              <a:rPr lang="ja-JP" altLang="en-US" sz="2800" dirty="0" smtClean="0"/>
              <a:t>調査協力者の性別ごとの愛着スタイルの分布は，</a:t>
            </a:r>
            <a:br>
              <a:rPr lang="ja-JP" altLang="en-US" sz="2800" dirty="0" smtClean="0"/>
            </a:br>
            <a:r>
              <a:rPr lang="ja-JP" altLang="en-US" sz="2800" dirty="0" smtClean="0"/>
              <a:t>表</a:t>
            </a:r>
            <a:r>
              <a:rPr lang="en-US" altLang="ja-JP" sz="2800" dirty="0" smtClean="0"/>
              <a:t>1</a:t>
            </a:r>
            <a:r>
              <a:rPr lang="ja-JP" altLang="en-US" sz="2800" dirty="0" smtClean="0"/>
              <a:t>に示すとおりであった．</a:t>
            </a:r>
            <a:br>
              <a:rPr lang="ja-JP" altLang="en-US" sz="2800" dirty="0" smtClean="0"/>
            </a:br>
            <a:r>
              <a:rPr lang="ja-JP" altLang="en-US" sz="1400" dirty="0" smtClean="0"/>
              <a:t/>
            </a:r>
            <a:br>
              <a:rPr lang="ja-JP" altLang="en-US" sz="1400" dirty="0" smtClean="0"/>
            </a:br>
            <a:r>
              <a:rPr lang="ja-JP" altLang="en-US" sz="2800" dirty="0" smtClean="0"/>
              <a:t>愛着スタイルの分布に性別による偏りが</a:t>
            </a:r>
            <a:br>
              <a:rPr lang="ja-JP" altLang="en-US" sz="2800" dirty="0" smtClean="0"/>
            </a:br>
            <a:r>
              <a:rPr lang="ja-JP" altLang="en-US" sz="2800" dirty="0" smtClean="0"/>
              <a:t>みられるかどうかを検討するため，</a:t>
            </a:r>
            <a:br>
              <a:rPr lang="ja-JP" altLang="en-US" sz="2800" dirty="0" smtClean="0"/>
            </a:br>
            <a:r>
              <a:rPr lang="ja-JP" altLang="en-US" sz="1400" dirty="0" smtClean="0"/>
              <a:t/>
            </a:r>
            <a:br>
              <a:rPr lang="ja-JP" altLang="en-US" sz="1400" dirty="0" smtClean="0"/>
            </a:br>
            <a:r>
              <a:rPr lang="ja-JP" altLang="en-US" sz="2800" dirty="0" smtClean="0"/>
              <a:t>独立性の検定をおこなった．</a:t>
            </a:r>
            <a:br>
              <a:rPr lang="ja-JP" altLang="en-US" sz="2800" dirty="0" smtClean="0"/>
            </a:br>
            <a:r>
              <a:rPr lang="ja-JP" altLang="en-US" sz="2800" dirty="0" smtClean="0"/>
              <a:t/>
            </a:r>
            <a:br>
              <a:rPr lang="ja-JP" altLang="en-US" sz="2800" dirty="0" smtClean="0"/>
            </a:br>
            <a:r>
              <a:rPr lang="ja-JP" altLang="ja-JP" sz="2800" dirty="0" smtClean="0"/>
              <a:t>その結果，</a:t>
            </a:r>
            <a:r>
              <a:rPr lang="en-US" altLang="ja-JP" sz="2800" dirty="0"/>
              <a:t>χ</a:t>
            </a:r>
            <a:r>
              <a:rPr lang="en-US" altLang="ja-JP" sz="2800" baseline="30000" dirty="0" smtClean="0"/>
              <a:t>2</a:t>
            </a:r>
            <a:r>
              <a:rPr lang="ja-JP" altLang="ja-JP" sz="2800" dirty="0" smtClean="0"/>
              <a:t>値は有意であり（</a:t>
            </a:r>
            <a:r>
              <a:rPr lang="en-US" altLang="ja-JP" sz="2800" dirty="0"/>
              <a:t>χ</a:t>
            </a:r>
            <a:r>
              <a:rPr lang="en-US" altLang="ja-JP" sz="2800" baseline="30000" dirty="0" smtClean="0"/>
              <a:t>2</a:t>
            </a:r>
            <a:r>
              <a:rPr lang="en-US" altLang="ja-JP" sz="2800" dirty="0" smtClean="0"/>
              <a:t>(2) = 7.40, </a:t>
            </a:r>
            <a:r>
              <a:rPr lang="en-US" altLang="ja-JP" sz="2800" i="1" dirty="0" smtClean="0"/>
              <a:t>p = 0</a:t>
            </a:r>
            <a:r>
              <a:rPr lang="en-US" altLang="ja-JP" sz="2800" dirty="0" smtClean="0"/>
              <a:t>.03</a:t>
            </a:r>
            <a:r>
              <a:rPr lang="ja-JP" altLang="ja-JP" sz="2800" dirty="0" smtClean="0"/>
              <a:t>）</a:t>
            </a:r>
            <a:r>
              <a:rPr lang="ja-JP" altLang="en-US" sz="2800" dirty="0" smtClean="0"/>
              <a:t>，</a:t>
            </a:r>
            <a:br>
              <a:rPr lang="ja-JP" altLang="en-US" sz="2800" dirty="0" smtClean="0"/>
            </a:br>
            <a:r>
              <a:rPr lang="ja-JP" altLang="en-US" sz="2800" dirty="0" smtClean="0"/>
              <a:t/>
            </a:r>
            <a:br>
              <a:rPr lang="ja-JP" altLang="en-US" sz="2800" dirty="0" smtClean="0"/>
            </a:br>
            <a:r>
              <a:rPr lang="ja-JP" altLang="ja-JP" sz="2800" dirty="0" smtClean="0"/>
              <a:t>愛着スタイルの分布に</a:t>
            </a:r>
            <a:r>
              <a:rPr lang="ja-JP" altLang="en-US" sz="2800" dirty="0" smtClean="0"/>
              <a:t>は</a:t>
            </a:r>
            <a:r>
              <a:rPr lang="ja-JP" altLang="ja-JP" sz="2800" dirty="0" smtClean="0"/>
              <a:t>性別による偏りが見られ</a:t>
            </a:r>
            <a:r>
              <a:rPr lang="ja-JP" altLang="en-US" sz="2800" dirty="0" smtClean="0"/>
              <a:t>，男性では安定型が少なくアンビバレント型が多い，女性では安定型が多く，アンビバレント型が少ない傾向が示された</a:t>
            </a:r>
            <a:r>
              <a:rPr lang="en-US" altLang="ja-JP" sz="2800" dirty="0" smtClean="0"/>
              <a:t>(</a:t>
            </a:r>
            <a:r>
              <a:rPr lang="en-US" altLang="ja-JP" i="1" dirty="0" err="1" smtClean="0"/>
              <a:t>ps</a:t>
            </a:r>
            <a:r>
              <a:rPr lang="en-US" altLang="ja-JP" dirty="0" smtClean="0"/>
              <a:t> </a:t>
            </a:r>
            <a:r>
              <a:rPr lang="en-US" altLang="ja-JP" dirty="0"/>
              <a:t>= </a:t>
            </a:r>
            <a:r>
              <a:rPr lang="en-US" altLang="ja-JP" dirty="0" smtClean="0"/>
              <a:t>0.02</a:t>
            </a:r>
            <a:r>
              <a:rPr lang="en-US" altLang="ja-JP" sz="2800" dirty="0" smtClean="0"/>
              <a:t>)</a:t>
            </a:r>
            <a:r>
              <a:rPr lang="ja-JP" altLang="en-US" sz="2800" dirty="0" err="1" smtClean="0"/>
              <a:t>．</a:t>
            </a:r>
            <a:endParaRPr lang="ja-JP" altLang="en-US" sz="2800" dirty="0" smtClean="0"/>
          </a:p>
        </p:txBody>
      </p:sp>
      <p:sp>
        <p:nvSpPr>
          <p:cNvPr id="2" name="テキスト ボックス 1"/>
          <p:cNvSpPr txBox="1"/>
          <p:nvPr/>
        </p:nvSpPr>
        <p:spPr>
          <a:xfrm>
            <a:off x="4499992" y="6107668"/>
            <a:ext cx="3191899" cy="369332"/>
          </a:xfrm>
          <a:prstGeom prst="rect">
            <a:avLst/>
          </a:prstGeom>
          <a:noFill/>
        </p:spPr>
        <p:txBody>
          <a:bodyPr wrap="none" rtlCol="0">
            <a:spAutoFit/>
          </a:bodyPr>
          <a:lstStyle/>
          <a:p>
            <a:r>
              <a:rPr lang="en-US" altLang="ja-JP" i="1" dirty="0" err="1">
                <a:solidFill>
                  <a:srgbClr val="FF0000"/>
                </a:solidFill>
              </a:rPr>
              <a:t>p</a:t>
            </a:r>
            <a:r>
              <a:rPr kumimoji="1" lang="en-US" altLang="ja-JP" i="1" dirty="0" err="1" smtClean="0">
                <a:solidFill>
                  <a:srgbClr val="FF0000"/>
                </a:solidFill>
              </a:rPr>
              <a:t>s</a:t>
            </a:r>
            <a:r>
              <a:rPr kumimoji="1" lang="ja-JP" altLang="en-US" dirty="0" smtClean="0">
                <a:solidFill>
                  <a:srgbClr val="FF0000"/>
                </a:solidFill>
              </a:rPr>
              <a:t>というのは</a:t>
            </a:r>
            <a:r>
              <a:rPr kumimoji="1" lang="en-US" altLang="ja-JP" dirty="0" smtClean="0">
                <a:solidFill>
                  <a:srgbClr val="FF0000"/>
                </a:solidFill>
              </a:rPr>
              <a:t>p</a:t>
            </a:r>
            <a:r>
              <a:rPr kumimoji="1" lang="ja-JP" altLang="en-US" dirty="0" smtClean="0">
                <a:solidFill>
                  <a:srgbClr val="FF0000"/>
                </a:solidFill>
              </a:rPr>
              <a:t>値の複数形表記</a:t>
            </a:r>
            <a:endParaRPr kumimoji="1" lang="ja-JP" altLang="en-US" dirty="0">
              <a:solidFill>
                <a:srgbClr val="FF0000"/>
              </a:solidFill>
            </a:endParaRPr>
          </a:p>
        </p:txBody>
      </p:sp>
    </p:spTree>
    <p:extLst>
      <p:ext uri="{BB962C8B-B14F-4D97-AF65-F5344CB8AC3E}">
        <p14:creationId xmlns:p14="http://schemas.microsoft.com/office/powerpoint/2010/main" val="33190185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ja-JP" altLang="en-US" dirty="0" smtClean="0"/>
              <a:t>記述例</a:t>
            </a:r>
          </a:p>
        </p:txBody>
      </p:sp>
      <p:sp>
        <p:nvSpPr>
          <p:cNvPr id="105475" name="Rectangle 3"/>
          <p:cNvSpPr>
            <a:spLocks noGrp="1" noChangeArrowheads="1"/>
          </p:cNvSpPr>
          <p:nvPr>
            <p:ph idx="1"/>
          </p:nvPr>
        </p:nvSpPr>
        <p:spPr/>
        <p:txBody>
          <a:bodyPr>
            <a:normAutofit fontScale="92500" lnSpcReduction="10000"/>
          </a:bodyPr>
          <a:lstStyle/>
          <a:p>
            <a:pPr marL="182880" lvl="1"/>
            <a:r>
              <a:rPr lang="ja-JP" altLang="en-US" sz="2800" dirty="0" smtClean="0"/>
              <a:t>調査協力者の性別ごとの愛着スタイルの分布は，</a:t>
            </a:r>
            <a:br>
              <a:rPr lang="ja-JP" altLang="en-US" sz="2800" dirty="0" smtClean="0"/>
            </a:br>
            <a:r>
              <a:rPr lang="ja-JP" altLang="en-US" sz="2800" dirty="0" smtClean="0"/>
              <a:t>表</a:t>
            </a:r>
            <a:r>
              <a:rPr lang="en-US" altLang="ja-JP" sz="2800" dirty="0" smtClean="0"/>
              <a:t>1</a:t>
            </a:r>
            <a:r>
              <a:rPr lang="ja-JP" altLang="en-US" sz="2800" dirty="0" smtClean="0"/>
              <a:t>に示すとおりであった．</a:t>
            </a:r>
            <a:br>
              <a:rPr lang="ja-JP" altLang="en-US" sz="2800" dirty="0" smtClean="0"/>
            </a:br>
            <a:r>
              <a:rPr lang="ja-JP" altLang="en-US" sz="1400" dirty="0" smtClean="0"/>
              <a:t/>
            </a:r>
            <a:br>
              <a:rPr lang="ja-JP" altLang="en-US" sz="1400" dirty="0" smtClean="0"/>
            </a:br>
            <a:r>
              <a:rPr lang="ja-JP" altLang="en-US" sz="2800" dirty="0" smtClean="0"/>
              <a:t>愛着スタイルの分布に性別による偏りが</a:t>
            </a:r>
            <a:br>
              <a:rPr lang="ja-JP" altLang="en-US" sz="2800" dirty="0" smtClean="0"/>
            </a:br>
            <a:r>
              <a:rPr lang="ja-JP" altLang="en-US" sz="2800" dirty="0" smtClean="0"/>
              <a:t>みられるかどうかを検討するため，</a:t>
            </a:r>
            <a:br>
              <a:rPr lang="ja-JP" altLang="en-US" sz="2800" dirty="0" smtClean="0"/>
            </a:br>
            <a:r>
              <a:rPr lang="ja-JP" altLang="en-US" sz="1400" dirty="0" smtClean="0"/>
              <a:t/>
            </a:r>
            <a:br>
              <a:rPr lang="ja-JP" altLang="en-US" sz="1400" dirty="0" smtClean="0"/>
            </a:br>
            <a:r>
              <a:rPr lang="ja-JP" altLang="en-US" sz="2800" dirty="0" smtClean="0"/>
              <a:t>独立性の検定をおこなった．</a:t>
            </a:r>
            <a:br>
              <a:rPr lang="ja-JP" altLang="en-US" sz="2800" dirty="0" smtClean="0"/>
            </a:br>
            <a:r>
              <a:rPr lang="ja-JP" altLang="en-US" sz="2800" dirty="0" smtClean="0"/>
              <a:t/>
            </a:r>
            <a:br>
              <a:rPr lang="ja-JP" altLang="en-US" sz="2800" dirty="0" smtClean="0"/>
            </a:br>
            <a:r>
              <a:rPr lang="ja-JP" altLang="ja-JP" sz="2800" dirty="0" smtClean="0"/>
              <a:t>その結果，</a:t>
            </a:r>
            <a:r>
              <a:rPr lang="en-US" altLang="ja-JP" sz="2800" dirty="0"/>
              <a:t>χ</a:t>
            </a:r>
            <a:r>
              <a:rPr lang="en-US" altLang="ja-JP" sz="2800" baseline="30000" dirty="0" smtClean="0"/>
              <a:t>2</a:t>
            </a:r>
            <a:r>
              <a:rPr lang="ja-JP" altLang="ja-JP" sz="2800" dirty="0" smtClean="0"/>
              <a:t>値は有意であり（</a:t>
            </a:r>
            <a:r>
              <a:rPr lang="en-US" altLang="ja-JP" sz="2800" dirty="0"/>
              <a:t>χ</a:t>
            </a:r>
            <a:r>
              <a:rPr lang="en-US" altLang="ja-JP" sz="2800" baseline="30000" dirty="0" smtClean="0"/>
              <a:t>2</a:t>
            </a:r>
            <a:r>
              <a:rPr lang="en-US" altLang="ja-JP" sz="2800" dirty="0" smtClean="0"/>
              <a:t>(2) = 7.40, </a:t>
            </a:r>
            <a:r>
              <a:rPr lang="en-US" altLang="ja-JP" sz="2800" i="1" dirty="0" smtClean="0"/>
              <a:t>p = </a:t>
            </a:r>
            <a:r>
              <a:rPr lang="en-US" altLang="ja-JP" sz="2800" dirty="0" smtClean="0"/>
              <a:t>0.03</a:t>
            </a:r>
            <a:r>
              <a:rPr lang="ja-JP" altLang="ja-JP" sz="2800" dirty="0" smtClean="0"/>
              <a:t>）</a:t>
            </a:r>
            <a:r>
              <a:rPr lang="ja-JP" altLang="en-US" sz="2800" dirty="0" smtClean="0"/>
              <a:t>，</a:t>
            </a:r>
            <a:br>
              <a:rPr lang="ja-JP" altLang="en-US" sz="2800" dirty="0" smtClean="0"/>
            </a:br>
            <a:r>
              <a:rPr lang="ja-JP" altLang="en-US" sz="2800" dirty="0" smtClean="0"/>
              <a:t/>
            </a:r>
            <a:br>
              <a:rPr lang="ja-JP" altLang="en-US" sz="2800" dirty="0" smtClean="0"/>
            </a:br>
            <a:r>
              <a:rPr lang="ja-JP" altLang="ja-JP" sz="2800" dirty="0" smtClean="0"/>
              <a:t>愛着スタイルの分布に性別による偏りが見られることがわかった．</a:t>
            </a:r>
            <a:r>
              <a:rPr lang="ja-JP" altLang="en-US" sz="2800" dirty="0" smtClean="0"/>
              <a:t>男性は安定型が少なくアンビバレント型が多い，女性では安定型が多くアンビバレント型が少ない傾向が示された</a:t>
            </a:r>
            <a:r>
              <a:rPr lang="en-US" altLang="ja-JP" sz="2800" dirty="0" smtClean="0"/>
              <a:t>(</a:t>
            </a:r>
            <a:r>
              <a:rPr lang="en-US" altLang="ja-JP" i="1" dirty="0" err="1" smtClean="0"/>
              <a:t>ps</a:t>
            </a:r>
            <a:r>
              <a:rPr lang="en-US" altLang="ja-JP" dirty="0" smtClean="0"/>
              <a:t> </a:t>
            </a:r>
            <a:r>
              <a:rPr lang="en-US" altLang="ja-JP" dirty="0"/>
              <a:t>= </a:t>
            </a:r>
            <a:r>
              <a:rPr lang="en-US" altLang="ja-JP" dirty="0" smtClean="0"/>
              <a:t>0.02</a:t>
            </a:r>
            <a:r>
              <a:rPr lang="en-US" altLang="ja-JP" sz="2800" dirty="0" smtClean="0"/>
              <a:t>)</a:t>
            </a:r>
            <a:r>
              <a:rPr lang="ja-JP" altLang="en-US" sz="2800" dirty="0" err="1" smtClean="0"/>
              <a:t>．</a:t>
            </a:r>
            <a:endParaRPr lang="ja-JP" altLang="en-US" sz="2800" dirty="0" smtClean="0"/>
          </a:p>
        </p:txBody>
      </p:sp>
      <p:sp>
        <p:nvSpPr>
          <p:cNvPr id="4" name="AutoShape 4"/>
          <p:cNvSpPr>
            <a:spLocks noChangeArrowheads="1"/>
          </p:cNvSpPr>
          <p:nvPr/>
        </p:nvSpPr>
        <p:spPr bwMode="auto">
          <a:xfrm>
            <a:off x="1258888" y="1646246"/>
            <a:ext cx="6408737" cy="720725"/>
          </a:xfrm>
          <a:prstGeom prst="roundRect">
            <a:avLst>
              <a:gd name="adj" fmla="val 16667"/>
            </a:avLst>
          </a:prstGeom>
          <a:solidFill>
            <a:srgbClr val="FF99CC">
              <a:alpha val="50195"/>
            </a:srgbClr>
          </a:solidFill>
          <a:ln w="31750" cap="sq" algn="ctr">
            <a:solidFill>
              <a:schemeClr val="tx1"/>
            </a:solidFill>
            <a:round/>
            <a:headEnd type="none" w="sm" len="sm"/>
            <a:tailEnd type="none" w="sm" len="sm"/>
          </a:ln>
        </p:spPr>
        <p:txBody>
          <a:bodyPr wrap="none" anchor="ctr"/>
          <a:lstStyle/>
          <a:p>
            <a:endParaRPr lang="ja-JP" altLang="en-US" b="0"/>
          </a:p>
        </p:txBody>
      </p:sp>
      <p:sp>
        <p:nvSpPr>
          <p:cNvPr id="5" name="Text Box 5"/>
          <p:cNvSpPr txBox="1">
            <a:spLocks noChangeArrowheads="1"/>
          </p:cNvSpPr>
          <p:nvPr/>
        </p:nvSpPr>
        <p:spPr bwMode="auto">
          <a:xfrm>
            <a:off x="3036093" y="1820218"/>
            <a:ext cx="2854325" cy="366713"/>
          </a:xfrm>
          <a:prstGeom prst="rect">
            <a:avLst/>
          </a:prstGeom>
          <a:solidFill>
            <a:schemeClr val="bg1"/>
          </a:solidFill>
          <a:ln w="31750" cap="sq" algn="ctr">
            <a:solidFill>
              <a:schemeClr val="bg2">
                <a:lumMod val="90000"/>
              </a:schemeClr>
            </a:solidFill>
            <a:miter lim="800000"/>
            <a:headEnd type="none" w="sm" len="sm"/>
            <a:tailEnd type="none" w="sm" len="sm"/>
          </a:ln>
        </p:spPr>
        <p:txBody>
          <a:bodyPr>
            <a:spAutoFit/>
          </a:bodyPr>
          <a:lstStyle/>
          <a:p>
            <a:r>
              <a:rPr lang="en-US" altLang="ja-JP" dirty="0"/>
              <a:t>1. </a:t>
            </a:r>
            <a:r>
              <a:rPr lang="ja-JP" altLang="en-US" dirty="0"/>
              <a:t>分析の対象となる統計量</a:t>
            </a:r>
          </a:p>
        </p:txBody>
      </p:sp>
      <p:sp>
        <p:nvSpPr>
          <p:cNvPr id="6" name="AutoShape 6"/>
          <p:cNvSpPr>
            <a:spLocks noChangeArrowheads="1"/>
          </p:cNvSpPr>
          <p:nvPr/>
        </p:nvSpPr>
        <p:spPr bwMode="auto">
          <a:xfrm>
            <a:off x="1251920" y="2466223"/>
            <a:ext cx="5257800" cy="720725"/>
          </a:xfrm>
          <a:prstGeom prst="roundRect">
            <a:avLst>
              <a:gd name="adj" fmla="val 16667"/>
            </a:avLst>
          </a:prstGeom>
          <a:solidFill>
            <a:srgbClr val="FF99CC">
              <a:alpha val="50195"/>
            </a:srgbClr>
          </a:solidFill>
          <a:ln w="31750" cap="sq" algn="ctr">
            <a:solidFill>
              <a:schemeClr val="tx1"/>
            </a:solidFill>
            <a:round/>
            <a:headEnd type="none" w="sm" len="sm"/>
            <a:tailEnd type="none" w="sm" len="sm"/>
          </a:ln>
        </p:spPr>
        <p:txBody>
          <a:bodyPr wrap="none" anchor="ctr"/>
          <a:lstStyle/>
          <a:p>
            <a:endParaRPr lang="ja-JP" altLang="en-US" b="0"/>
          </a:p>
        </p:txBody>
      </p:sp>
      <p:sp>
        <p:nvSpPr>
          <p:cNvPr id="7" name="Text Box 7"/>
          <p:cNvSpPr txBox="1">
            <a:spLocks noChangeArrowheads="1"/>
          </p:cNvSpPr>
          <p:nvPr/>
        </p:nvSpPr>
        <p:spPr bwMode="auto">
          <a:xfrm>
            <a:off x="3088657" y="2643228"/>
            <a:ext cx="1584325" cy="366713"/>
          </a:xfrm>
          <a:prstGeom prst="rect">
            <a:avLst/>
          </a:prstGeom>
          <a:solidFill>
            <a:schemeClr val="bg1"/>
          </a:solidFill>
          <a:ln w="31750" cap="sq" algn="ctr">
            <a:solidFill>
              <a:schemeClr val="bg2">
                <a:lumMod val="90000"/>
              </a:schemeClr>
            </a:solidFill>
            <a:miter lim="800000"/>
            <a:headEnd type="none" w="sm" len="sm"/>
            <a:tailEnd type="none" w="sm" len="sm"/>
          </a:ln>
        </p:spPr>
        <p:txBody>
          <a:bodyPr>
            <a:spAutoFit/>
          </a:bodyPr>
          <a:lstStyle/>
          <a:p>
            <a:r>
              <a:rPr lang="en-US" altLang="ja-JP" dirty="0"/>
              <a:t>2. </a:t>
            </a:r>
            <a:r>
              <a:rPr lang="ja-JP" altLang="en-US" dirty="0"/>
              <a:t>分析の目的</a:t>
            </a:r>
          </a:p>
        </p:txBody>
      </p:sp>
      <p:sp>
        <p:nvSpPr>
          <p:cNvPr id="8" name="AutoShape 8"/>
          <p:cNvSpPr>
            <a:spLocks noChangeArrowheads="1"/>
          </p:cNvSpPr>
          <p:nvPr/>
        </p:nvSpPr>
        <p:spPr bwMode="auto">
          <a:xfrm>
            <a:off x="1258888" y="3501008"/>
            <a:ext cx="3960812" cy="287337"/>
          </a:xfrm>
          <a:prstGeom prst="roundRect">
            <a:avLst>
              <a:gd name="adj" fmla="val 16667"/>
            </a:avLst>
          </a:prstGeom>
          <a:solidFill>
            <a:srgbClr val="FF99CC">
              <a:alpha val="50195"/>
            </a:srgbClr>
          </a:solidFill>
          <a:ln w="31750" cap="sq" algn="ctr">
            <a:solidFill>
              <a:schemeClr val="tx1"/>
            </a:solidFill>
            <a:round/>
            <a:headEnd type="none" w="sm" len="sm"/>
            <a:tailEnd type="none" w="sm" len="sm"/>
          </a:ln>
        </p:spPr>
        <p:txBody>
          <a:bodyPr wrap="none" anchor="ctr"/>
          <a:lstStyle/>
          <a:p>
            <a:endParaRPr lang="ja-JP" altLang="en-US" b="0"/>
          </a:p>
        </p:txBody>
      </p:sp>
      <p:sp>
        <p:nvSpPr>
          <p:cNvPr id="9" name="Text Box 9"/>
          <p:cNvSpPr txBox="1">
            <a:spLocks noChangeArrowheads="1"/>
          </p:cNvSpPr>
          <p:nvPr/>
        </p:nvSpPr>
        <p:spPr bwMode="auto">
          <a:xfrm>
            <a:off x="2339975" y="3452469"/>
            <a:ext cx="1798637" cy="396875"/>
          </a:xfrm>
          <a:prstGeom prst="rect">
            <a:avLst/>
          </a:prstGeom>
          <a:solidFill>
            <a:schemeClr val="bg1"/>
          </a:solidFill>
          <a:ln w="31750" cap="sq" algn="ctr">
            <a:solidFill>
              <a:schemeClr val="bg2">
                <a:lumMod val="90000"/>
              </a:schemeClr>
            </a:solidFill>
            <a:miter lim="800000"/>
            <a:headEnd type="none" w="sm" len="sm"/>
            <a:tailEnd type="none" w="sm" len="sm"/>
          </a:ln>
        </p:spPr>
        <p:txBody>
          <a:bodyPr>
            <a:spAutoFit/>
          </a:bodyPr>
          <a:lstStyle/>
          <a:p>
            <a:r>
              <a:rPr lang="en-US" altLang="ja-JP" sz="2000" dirty="0"/>
              <a:t>3. </a:t>
            </a:r>
            <a:r>
              <a:rPr lang="ja-JP" altLang="en-US" sz="2000" dirty="0"/>
              <a:t>分析の方法</a:t>
            </a:r>
          </a:p>
        </p:txBody>
      </p:sp>
      <p:sp>
        <p:nvSpPr>
          <p:cNvPr id="10" name="AutoShape 10"/>
          <p:cNvSpPr>
            <a:spLocks noChangeArrowheads="1"/>
          </p:cNvSpPr>
          <p:nvPr/>
        </p:nvSpPr>
        <p:spPr bwMode="auto">
          <a:xfrm>
            <a:off x="1251920" y="4149080"/>
            <a:ext cx="7273925" cy="287338"/>
          </a:xfrm>
          <a:prstGeom prst="roundRect">
            <a:avLst>
              <a:gd name="adj" fmla="val 16667"/>
            </a:avLst>
          </a:prstGeom>
          <a:solidFill>
            <a:srgbClr val="FF99CC">
              <a:alpha val="50195"/>
            </a:srgbClr>
          </a:solidFill>
          <a:ln w="31750" cap="sq" algn="ctr">
            <a:solidFill>
              <a:schemeClr val="tx1"/>
            </a:solidFill>
            <a:round/>
            <a:headEnd type="none" w="sm" len="sm"/>
            <a:tailEnd type="none" w="sm" len="sm"/>
          </a:ln>
        </p:spPr>
        <p:txBody>
          <a:bodyPr wrap="none" anchor="ctr"/>
          <a:lstStyle/>
          <a:p>
            <a:endParaRPr lang="ja-JP" altLang="en-US" b="0"/>
          </a:p>
        </p:txBody>
      </p:sp>
      <p:sp>
        <p:nvSpPr>
          <p:cNvPr id="11" name="Text Box 11"/>
          <p:cNvSpPr txBox="1">
            <a:spLocks noChangeArrowheads="1"/>
          </p:cNvSpPr>
          <p:nvPr/>
        </p:nvSpPr>
        <p:spPr bwMode="auto">
          <a:xfrm>
            <a:off x="3837930" y="4094311"/>
            <a:ext cx="1801813" cy="396875"/>
          </a:xfrm>
          <a:prstGeom prst="rect">
            <a:avLst/>
          </a:prstGeom>
          <a:solidFill>
            <a:schemeClr val="bg1"/>
          </a:solidFill>
          <a:ln w="31750" cap="sq" algn="ctr">
            <a:solidFill>
              <a:schemeClr val="bg2">
                <a:lumMod val="90000"/>
              </a:schemeClr>
            </a:solidFill>
            <a:miter lim="800000"/>
            <a:headEnd type="none" w="sm" len="sm"/>
            <a:tailEnd type="none" w="sm" len="sm"/>
          </a:ln>
        </p:spPr>
        <p:txBody>
          <a:bodyPr>
            <a:spAutoFit/>
          </a:bodyPr>
          <a:lstStyle/>
          <a:p>
            <a:r>
              <a:rPr lang="en-US" altLang="ja-JP" sz="2000" dirty="0"/>
              <a:t>4. </a:t>
            </a:r>
            <a:r>
              <a:rPr lang="ja-JP" altLang="en-US" sz="2000" dirty="0"/>
              <a:t>分析の結果</a:t>
            </a:r>
          </a:p>
        </p:txBody>
      </p:sp>
      <p:sp>
        <p:nvSpPr>
          <p:cNvPr id="12" name="AutoShape 12"/>
          <p:cNvSpPr>
            <a:spLocks noChangeArrowheads="1"/>
          </p:cNvSpPr>
          <p:nvPr/>
        </p:nvSpPr>
        <p:spPr bwMode="auto">
          <a:xfrm>
            <a:off x="1258888" y="4853739"/>
            <a:ext cx="7193932" cy="1483486"/>
          </a:xfrm>
          <a:prstGeom prst="roundRect">
            <a:avLst>
              <a:gd name="adj" fmla="val 16667"/>
            </a:avLst>
          </a:prstGeom>
          <a:solidFill>
            <a:srgbClr val="FF99CC">
              <a:alpha val="50195"/>
            </a:srgbClr>
          </a:solidFill>
          <a:ln w="31750" cap="sq" algn="ctr">
            <a:solidFill>
              <a:schemeClr val="tx1"/>
            </a:solidFill>
            <a:round/>
            <a:headEnd type="none" w="sm" len="sm"/>
            <a:tailEnd type="none" w="sm" len="sm"/>
          </a:ln>
        </p:spPr>
        <p:txBody>
          <a:bodyPr wrap="none" anchor="ctr"/>
          <a:lstStyle/>
          <a:p>
            <a:endParaRPr lang="ja-JP" altLang="en-US" b="0"/>
          </a:p>
        </p:txBody>
      </p:sp>
      <p:sp>
        <p:nvSpPr>
          <p:cNvPr id="13" name="Text Box 13"/>
          <p:cNvSpPr txBox="1">
            <a:spLocks noChangeArrowheads="1"/>
          </p:cNvSpPr>
          <p:nvPr/>
        </p:nvSpPr>
        <p:spPr bwMode="auto">
          <a:xfrm>
            <a:off x="3803005" y="5398549"/>
            <a:ext cx="1871662" cy="396875"/>
          </a:xfrm>
          <a:prstGeom prst="rect">
            <a:avLst/>
          </a:prstGeom>
          <a:solidFill>
            <a:schemeClr val="bg1"/>
          </a:solidFill>
          <a:ln w="31750" cap="sq" algn="ctr">
            <a:solidFill>
              <a:schemeClr val="bg2">
                <a:lumMod val="90000"/>
              </a:schemeClr>
            </a:solidFill>
            <a:miter lim="800000"/>
            <a:headEnd type="none" w="sm" len="sm"/>
            <a:tailEnd type="none" w="sm" len="sm"/>
          </a:ln>
        </p:spPr>
        <p:txBody>
          <a:bodyPr>
            <a:spAutoFit/>
          </a:bodyPr>
          <a:lstStyle/>
          <a:p>
            <a:r>
              <a:rPr lang="en-US" altLang="ja-JP" sz="2000" dirty="0"/>
              <a:t>5. </a:t>
            </a:r>
            <a:r>
              <a:rPr lang="ja-JP" altLang="en-US" sz="2000" dirty="0"/>
              <a:t>結果の考察</a:t>
            </a:r>
          </a:p>
        </p:txBody>
      </p:sp>
    </p:spTree>
    <p:extLst>
      <p:ext uri="{BB962C8B-B14F-4D97-AF65-F5344CB8AC3E}">
        <p14:creationId xmlns:p14="http://schemas.microsoft.com/office/powerpoint/2010/main" val="35910629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p:txBody>
          <a:bodyPr anchor="b"/>
          <a:lstStyle/>
          <a:p>
            <a:pPr eaLnBrk="1" hangingPunct="1"/>
            <a:r>
              <a:rPr lang="ja-JP" altLang="en-US" dirty="0" smtClean="0"/>
              <a:t>心理科学統計</a:t>
            </a:r>
            <a:r>
              <a:rPr lang="en-US" altLang="ja-JP" dirty="0" smtClean="0"/>
              <a:t>III</a:t>
            </a:r>
          </a:p>
        </p:txBody>
      </p:sp>
      <p:sp>
        <p:nvSpPr>
          <p:cNvPr id="70659" name="Rectangle 3"/>
          <p:cNvSpPr>
            <a:spLocks noGrp="1" noChangeArrowheads="1"/>
          </p:cNvSpPr>
          <p:nvPr>
            <p:ph type="subTitle" idx="1"/>
          </p:nvPr>
        </p:nvSpPr>
        <p:spPr/>
        <p:txBody>
          <a:bodyPr/>
          <a:lstStyle/>
          <a:p>
            <a:pPr marL="0" indent="0" eaLnBrk="1" hangingPunct="1">
              <a:buFont typeface="Wingdings" pitchFamily="2" charset="2"/>
              <a:buNone/>
            </a:pPr>
            <a:r>
              <a:rPr lang="ja-JP" altLang="en-US" dirty="0" smtClean="0"/>
              <a:t>第</a:t>
            </a:r>
            <a:r>
              <a:rPr lang="en-US" altLang="ja-JP" dirty="0" smtClean="0"/>
              <a:t>5</a:t>
            </a:r>
            <a:r>
              <a:rPr lang="ja-JP" altLang="en-US" dirty="0" smtClean="0"/>
              <a:t>回</a:t>
            </a:r>
            <a:r>
              <a:rPr lang="en-US" altLang="ja-JP" dirty="0" smtClean="0"/>
              <a:t>(5/7)</a:t>
            </a:r>
          </a:p>
        </p:txBody>
      </p:sp>
    </p:spTree>
    <p:extLst>
      <p:ext uri="{BB962C8B-B14F-4D97-AF65-F5344CB8AC3E}">
        <p14:creationId xmlns:p14="http://schemas.microsoft.com/office/powerpoint/2010/main" val="14084539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TIPS</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Excel</a:t>
            </a:r>
            <a:r>
              <a:rPr kumimoji="1" lang="ja-JP" altLang="en-US" dirty="0" smtClean="0"/>
              <a:t>のシートが多くなってきて大変</a:t>
            </a:r>
            <a:r>
              <a:rPr kumimoji="1" lang="en-US" altLang="ja-JP" dirty="0" smtClean="0"/>
              <a:t>…</a:t>
            </a:r>
          </a:p>
          <a:p>
            <a:pPr lvl="1"/>
            <a:r>
              <a:rPr kumimoji="1" lang="ja-JP" altLang="en-US" dirty="0" smtClean="0"/>
              <a:t>あまりに多くなったなら，ファイルごと新しく</a:t>
            </a:r>
            <a:r>
              <a:rPr kumimoji="1" lang="en-US" altLang="ja-JP" dirty="0" smtClean="0"/>
              <a:t/>
            </a:r>
            <a:br>
              <a:rPr kumimoji="1" lang="en-US" altLang="ja-JP" dirty="0" smtClean="0"/>
            </a:br>
            <a:r>
              <a:rPr kumimoji="1" lang="ja-JP" altLang="en-US" dirty="0" smtClean="0"/>
              <a:t>するのも手です</a:t>
            </a:r>
            <a:endParaRPr kumimoji="1" lang="en-US" altLang="ja-JP" dirty="0" smtClean="0"/>
          </a:p>
          <a:p>
            <a:pPr lvl="1"/>
            <a:r>
              <a:rPr kumimoji="1" lang="ja-JP" altLang="en-US" dirty="0" smtClean="0"/>
              <a:t>データの移行は，新しい</a:t>
            </a:r>
            <a:r>
              <a:rPr kumimoji="1" lang="en-US" altLang="ja-JP" dirty="0" smtClean="0"/>
              <a:t>HAD</a:t>
            </a:r>
            <a:r>
              <a:rPr kumimoji="1" lang="ja-JP" altLang="en-US" dirty="0" smtClean="0"/>
              <a:t>ファイルを開いて，モデリングシート「</a:t>
            </a:r>
            <a:r>
              <a:rPr kumimoji="1" lang="en-US" altLang="ja-JP" dirty="0" smtClean="0"/>
              <a:t>HAD</a:t>
            </a:r>
            <a:r>
              <a:rPr kumimoji="1" lang="ja-JP" altLang="en-US" dirty="0" smtClean="0"/>
              <a:t>の設定」→「システム」タブから，「前のバージョンのデータを読み込む」→読み込みたいデータを含んだ</a:t>
            </a:r>
            <a:r>
              <a:rPr kumimoji="1" lang="en-US" altLang="ja-JP" dirty="0" smtClean="0"/>
              <a:t>HAD</a:t>
            </a:r>
            <a:r>
              <a:rPr kumimoji="1" lang="ja-JP" altLang="en-US" dirty="0" smtClean="0"/>
              <a:t>ファイルを選択，で可能です．</a:t>
            </a:r>
            <a:endParaRPr kumimoji="1" lang="en-US" altLang="ja-JP" dirty="0" smtClean="0"/>
          </a:p>
          <a:p>
            <a:pPr lvl="1"/>
            <a:r>
              <a:rPr kumimoji="1" lang="ja-JP" altLang="en-US" dirty="0" smtClean="0"/>
              <a:t>特定のシートにジャンプする際は，</a:t>
            </a:r>
            <a:r>
              <a:rPr kumimoji="1" lang="en-US" altLang="ja-JP" dirty="0" smtClean="0"/>
              <a:t/>
            </a:r>
            <a:br>
              <a:rPr kumimoji="1" lang="en-US" altLang="ja-JP" dirty="0" smtClean="0"/>
            </a:br>
            <a:r>
              <a:rPr kumimoji="1" lang="ja-JP" altLang="en-US" dirty="0" smtClean="0"/>
              <a:t>画面左下隅の「▶」を右クリックすると</a:t>
            </a:r>
            <a:r>
              <a:rPr kumimoji="1" lang="en-US" altLang="ja-JP" dirty="0" smtClean="0"/>
              <a:t/>
            </a:r>
            <a:br>
              <a:rPr kumimoji="1" lang="en-US" altLang="ja-JP" dirty="0" smtClean="0"/>
            </a:br>
            <a:r>
              <a:rPr kumimoji="1" lang="ja-JP" altLang="en-US" dirty="0" smtClean="0"/>
              <a:t>シート一覧が表示されます．</a:t>
            </a:r>
            <a:endParaRPr kumimoji="1" lang="en-US" altLang="ja-JP" dirty="0" smtClean="0"/>
          </a:p>
          <a:p>
            <a:pPr marL="0" indent="0">
              <a:buNone/>
            </a:pPr>
            <a:endParaRPr kumimoji="1" lang="ja-JP" altLang="en-US" dirty="0"/>
          </a:p>
        </p:txBody>
      </p:sp>
      <p:pic>
        <p:nvPicPr>
          <p:cNvPr id="5" name="図 4"/>
          <p:cNvPicPr>
            <a:picLocks noChangeAspect="1"/>
          </p:cNvPicPr>
          <p:nvPr/>
        </p:nvPicPr>
        <p:blipFill>
          <a:blip r:embed="rId2"/>
          <a:stretch>
            <a:fillRect/>
          </a:stretch>
        </p:blipFill>
        <p:spPr>
          <a:xfrm>
            <a:off x="6095953" y="3983286"/>
            <a:ext cx="2592288" cy="2592288"/>
          </a:xfrm>
          <a:prstGeom prst="rect">
            <a:avLst/>
          </a:prstGeom>
        </p:spPr>
      </p:pic>
      <p:pic>
        <p:nvPicPr>
          <p:cNvPr id="6" name="図 5"/>
          <p:cNvPicPr>
            <a:picLocks noChangeAspect="1"/>
          </p:cNvPicPr>
          <p:nvPr/>
        </p:nvPicPr>
        <p:blipFill>
          <a:blip r:embed="rId3"/>
          <a:stretch>
            <a:fillRect/>
          </a:stretch>
        </p:blipFill>
        <p:spPr>
          <a:xfrm>
            <a:off x="6093609" y="537403"/>
            <a:ext cx="2596976" cy="2015253"/>
          </a:xfrm>
          <a:prstGeom prst="rect">
            <a:avLst/>
          </a:prstGeom>
        </p:spPr>
      </p:pic>
    </p:spTree>
    <p:extLst>
      <p:ext uri="{BB962C8B-B14F-4D97-AF65-F5344CB8AC3E}">
        <p14:creationId xmlns:p14="http://schemas.microsoft.com/office/powerpoint/2010/main" val="96913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LA</a:t>
            </a:r>
            <a:r>
              <a:rPr kumimoji="1" lang="ja-JP" altLang="en-US" sz="4000" dirty="0" smtClean="0"/>
              <a:t>（ラーニング・アシスタント）</a:t>
            </a:r>
            <a:endParaRPr kumimoji="1" lang="ja-JP" altLang="en-US" sz="4000" dirty="0"/>
          </a:p>
        </p:txBody>
      </p:sp>
      <p:sp>
        <p:nvSpPr>
          <p:cNvPr id="3" name="コンテンツ プレースホルダ 2"/>
          <p:cNvSpPr>
            <a:spLocks noGrp="1"/>
          </p:cNvSpPr>
          <p:nvPr>
            <p:ph idx="1"/>
          </p:nvPr>
        </p:nvSpPr>
        <p:spPr/>
        <p:txBody>
          <a:bodyPr>
            <a:normAutofit/>
          </a:bodyPr>
          <a:lstStyle/>
          <a:p>
            <a:r>
              <a:rPr lang="ja-JP" altLang="en-US" sz="3200" dirty="0" smtClean="0"/>
              <a:t>皆さんの学習をサポートする学部生</a:t>
            </a:r>
            <a:endParaRPr lang="en-US" altLang="ja-JP" sz="3200" dirty="0" smtClean="0"/>
          </a:p>
          <a:p>
            <a:endParaRPr lang="en-US" altLang="ja-JP" sz="3200" dirty="0"/>
          </a:p>
          <a:p>
            <a:r>
              <a:rPr lang="ja-JP" altLang="en-US" sz="3200" dirty="0" smtClean="0"/>
              <a:t>牧野巧さん（三浦ゼミ</a:t>
            </a:r>
            <a:r>
              <a:rPr lang="en-US" altLang="ja-JP" sz="3200" dirty="0"/>
              <a:t>4</a:t>
            </a:r>
            <a:r>
              <a:rPr lang="ja-JP" altLang="en-US" sz="3200" dirty="0" smtClean="0"/>
              <a:t>年）</a:t>
            </a:r>
            <a:endParaRPr lang="en-US" altLang="ja-JP" sz="3200" dirty="0" smtClean="0"/>
          </a:p>
          <a:p>
            <a:r>
              <a:rPr lang="ja-JP" altLang="en-US" sz="3200" dirty="0" smtClean="0"/>
              <a:t>長谷川凜人さん（</a:t>
            </a:r>
            <a:r>
              <a:rPr lang="ja-JP" altLang="en-US" sz="3200" dirty="0"/>
              <a:t>三浦</a:t>
            </a:r>
            <a:r>
              <a:rPr lang="ja-JP" altLang="en-US" sz="3200" dirty="0" smtClean="0"/>
              <a:t>ゼミ</a:t>
            </a:r>
            <a:r>
              <a:rPr lang="en-US" altLang="ja-JP" sz="3200" dirty="0"/>
              <a:t>4</a:t>
            </a:r>
            <a:r>
              <a:rPr lang="ja-JP" altLang="en-US" sz="3200" dirty="0" smtClean="0"/>
              <a:t>年）</a:t>
            </a:r>
            <a:endParaRPr lang="en-US" altLang="ja-JP" sz="3200" dirty="0" smtClean="0"/>
          </a:p>
          <a:p>
            <a:endParaRPr lang="en-US" altLang="ja-JP" sz="3200" dirty="0"/>
          </a:p>
          <a:p>
            <a:r>
              <a:rPr lang="ja-JP" altLang="en-US" sz="3200" dirty="0" smtClean="0"/>
              <a:t>昨年度この科目を優秀な成績で単位取得しているので，わからないことはなんでも聞いて下さい</a:t>
            </a:r>
            <a:endParaRPr lang="en-US" altLang="ja-JP" sz="3200" dirty="0" smtClean="0"/>
          </a:p>
        </p:txBody>
      </p:sp>
    </p:spTree>
    <p:extLst>
      <p:ext uri="{BB962C8B-B14F-4D97-AF65-F5344CB8AC3E}">
        <p14:creationId xmlns:p14="http://schemas.microsoft.com/office/powerpoint/2010/main" val="37930929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4"/>
          <p:cNvSpPr>
            <a:spLocks noGrp="1" noChangeArrowheads="1"/>
          </p:cNvSpPr>
          <p:nvPr>
            <p:ph type="ctrTitle"/>
          </p:nvPr>
        </p:nvSpPr>
        <p:spPr/>
        <p:txBody>
          <a:bodyPr anchor="b"/>
          <a:lstStyle/>
          <a:p>
            <a:pPr eaLnBrk="1" hangingPunct="1"/>
            <a:r>
              <a:rPr lang="en-US" altLang="ja-JP" smtClean="0"/>
              <a:t>2</a:t>
            </a:r>
            <a:r>
              <a:rPr lang="ja-JP" altLang="en-US" smtClean="0"/>
              <a:t>群の平均値の差の検定</a:t>
            </a:r>
          </a:p>
        </p:txBody>
      </p:sp>
      <p:sp>
        <p:nvSpPr>
          <p:cNvPr id="119811" name="Rectangle 5"/>
          <p:cNvSpPr>
            <a:spLocks noGrp="1" noChangeArrowheads="1"/>
          </p:cNvSpPr>
          <p:nvPr>
            <p:ph type="subTitle" idx="1"/>
          </p:nvPr>
        </p:nvSpPr>
        <p:spPr/>
        <p:txBody>
          <a:bodyPr/>
          <a:lstStyle/>
          <a:p>
            <a:pPr marL="0" indent="0" eaLnBrk="1" hangingPunct="1">
              <a:buFont typeface="Wingdings" pitchFamily="2" charset="2"/>
              <a:buNone/>
            </a:pPr>
            <a:r>
              <a:rPr lang="en-US" altLang="ja-JP" dirty="0" smtClean="0"/>
              <a:t>1)</a:t>
            </a:r>
            <a:r>
              <a:rPr lang="ja-JP" altLang="en-US" dirty="0" smtClean="0"/>
              <a:t>対応なし・</a:t>
            </a:r>
            <a:r>
              <a:rPr lang="en-US" altLang="ja-JP" dirty="0" smtClean="0"/>
              <a:t>2)</a:t>
            </a:r>
            <a:r>
              <a:rPr lang="ja-JP" altLang="en-US" dirty="0" smtClean="0"/>
              <a:t>対応あり</a:t>
            </a:r>
          </a:p>
        </p:txBody>
      </p:sp>
    </p:spTree>
    <p:extLst>
      <p:ext uri="{BB962C8B-B14F-4D97-AF65-F5344CB8AC3E}">
        <p14:creationId xmlns:p14="http://schemas.microsoft.com/office/powerpoint/2010/main" val="30325737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18"/>
          <p:cNvSpPr>
            <a:spLocks noChangeArrowheads="1"/>
          </p:cNvSpPr>
          <p:nvPr/>
        </p:nvSpPr>
        <p:spPr bwMode="auto">
          <a:xfrm>
            <a:off x="683568" y="2421409"/>
            <a:ext cx="2304256" cy="431527"/>
          </a:xfrm>
          <a:prstGeom prst="rect">
            <a:avLst/>
          </a:prstGeom>
          <a:solidFill>
            <a:srgbClr val="FFFF99">
              <a:alpha val="70195"/>
            </a:srgbClr>
          </a:solidFill>
          <a:ln w="31750" cap="sq" algn="ctr">
            <a:noFill/>
            <a:miter lim="800000"/>
            <a:headEnd type="none" w="sm" len="sm"/>
            <a:tailEnd type="none" w="sm" len="sm"/>
          </a:ln>
        </p:spPr>
        <p:txBody>
          <a:bodyPr wrap="none" anchor="ctr"/>
          <a:lstStyle/>
          <a:p>
            <a:endParaRPr lang="ja-JP" altLang="en-US"/>
          </a:p>
        </p:txBody>
      </p:sp>
      <p:sp>
        <p:nvSpPr>
          <p:cNvPr id="120835" name="Rectangle 17"/>
          <p:cNvSpPr>
            <a:spLocks noChangeArrowheads="1"/>
          </p:cNvSpPr>
          <p:nvPr/>
        </p:nvSpPr>
        <p:spPr bwMode="auto">
          <a:xfrm>
            <a:off x="683645" y="1988840"/>
            <a:ext cx="2305496" cy="432048"/>
          </a:xfrm>
          <a:prstGeom prst="rect">
            <a:avLst/>
          </a:prstGeom>
          <a:solidFill>
            <a:srgbClr val="FF99CC">
              <a:alpha val="70195"/>
            </a:srgbClr>
          </a:solidFill>
          <a:ln w="31750" cap="sq" algn="ctr">
            <a:noFill/>
            <a:miter lim="800000"/>
            <a:headEnd type="none" w="sm" len="sm"/>
            <a:tailEnd type="none" w="sm" len="sm"/>
          </a:ln>
        </p:spPr>
        <p:txBody>
          <a:bodyPr wrap="none" anchor="ctr"/>
          <a:lstStyle/>
          <a:p>
            <a:endParaRPr lang="ja-JP" altLang="en-US"/>
          </a:p>
        </p:txBody>
      </p:sp>
      <p:sp>
        <p:nvSpPr>
          <p:cNvPr id="120836" name="Rectangle 16"/>
          <p:cNvSpPr>
            <a:spLocks noChangeArrowheads="1"/>
          </p:cNvSpPr>
          <p:nvPr/>
        </p:nvSpPr>
        <p:spPr bwMode="auto">
          <a:xfrm>
            <a:off x="4282877" y="3861048"/>
            <a:ext cx="3527425" cy="2089150"/>
          </a:xfrm>
          <a:prstGeom prst="rect">
            <a:avLst/>
          </a:prstGeom>
          <a:solidFill>
            <a:srgbClr val="FFFF99">
              <a:alpha val="70195"/>
            </a:srgbClr>
          </a:solidFill>
          <a:ln w="31750" cap="sq" algn="ctr">
            <a:noFill/>
            <a:miter lim="800000"/>
            <a:headEnd type="none" w="sm" len="sm"/>
            <a:tailEnd type="none" w="sm" len="sm"/>
          </a:ln>
        </p:spPr>
        <p:txBody>
          <a:bodyPr wrap="none" anchor="ctr"/>
          <a:lstStyle/>
          <a:p>
            <a:endParaRPr lang="ja-JP" altLang="en-US">
              <a:latin typeface="+mn-lt"/>
              <a:ea typeface="+mn-ea"/>
            </a:endParaRPr>
          </a:p>
        </p:txBody>
      </p:sp>
      <p:sp>
        <p:nvSpPr>
          <p:cNvPr id="120837" name="Rectangle 15"/>
          <p:cNvSpPr>
            <a:spLocks noChangeArrowheads="1"/>
          </p:cNvSpPr>
          <p:nvPr/>
        </p:nvSpPr>
        <p:spPr bwMode="auto">
          <a:xfrm>
            <a:off x="539552" y="3861048"/>
            <a:ext cx="3529012" cy="2089150"/>
          </a:xfrm>
          <a:prstGeom prst="rect">
            <a:avLst/>
          </a:prstGeom>
          <a:solidFill>
            <a:srgbClr val="FF99CC">
              <a:alpha val="70195"/>
            </a:srgbClr>
          </a:solidFill>
          <a:ln w="31750" cap="sq" algn="ctr">
            <a:noFill/>
            <a:miter lim="800000"/>
            <a:headEnd type="none" w="sm" len="sm"/>
            <a:tailEnd type="none" w="sm" len="sm"/>
          </a:ln>
        </p:spPr>
        <p:txBody>
          <a:bodyPr wrap="none" anchor="ctr"/>
          <a:lstStyle/>
          <a:p>
            <a:endParaRPr lang="ja-JP" altLang="en-US">
              <a:latin typeface="+mn-lt"/>
              <a:ea typeface="+mn-ea"/>
            </a:endParaRPr>
          </a:p>
        </p:txBody>
      </p:sp>
      <p:sp>
        <p:nvSpPr>
          <p:cNvPr id="120838" name="Rectangle 2"/>
          <p:cNvSpPr>
            <a:spLocks noGrp="1" noChangeArrowheads="1"/>
          </p:cNvSpPr>
          <p:nvPr>
            <p:ph type="title"/>
          </p:nvPr>
        </p:nvSpPr>
        <p:spPr/>
        <p:txBody>
          <a:bodyPr/>
          <a:lstStyle/>
          <a:p>
            <a:r>
              <a:rPr lang="ja-JP" altLang="en-US" smtClean="0"/>
              <a:t>平均値の差の検定</a:t>
            </a:r>
          </a:p>
        </p:txBody>
      </p:sp>
      <p:sp>
        <p:nvSpPr>
          <p:cNvPr id="120839" name="Rectangle 3"/>
          <p:cNvSpPr>
            <a:spLocks noGrp="1" noChangeArrowheads="1"/>
          </p:cNvSpPr>
          <p:nvPr>
            <p:ph idx="1"/>
          </p:nvPr>
        </p:nvSpPr>
        <p:spPr/>
        <p:txBody>
          <a:bodyPr/>
          <a:lstStyle/>
          <a:p>
            <a:r>
              <a:rPr lang="en-US" altLang="ja-JP" dirty="0" smtClean="0"/>
              <a:t>2</a:t>
            </a:r>
            <a:r>
              <a:rPr lang="ja-JP" altLang="en-US" dirty="0" err="1" smtClean="0"/>
              <a:t>つの</a:t>
            </a:r>
            <a:r>
              <a:rPr lang="ja-JP" altLang="en-US" dirty="0" smtClean="0"/>
              <a:t>平均値に差があるかどうかの検定</a:t>
            </a:r>
          </a:p>
          <a:p>
            <a:pPr lvl="1"/>
            <a:r>
              <a:rPr lang="ja-JP" altLang="en-US" dirty="0" smtClean="0"/>
              <a:t>対応のない場合</a:t>
            </a:r>
          </a:p>
          <a:p>
            <a:pPr lvl="1"/>
            <a:r>
              <a:rPr lang="ja-JP" altLang="en-US" dirty="0" smtClean="0"/>
              <a:t>対応のある場合</a:t>
            </a:r>
          </a:p>
          <a:p>
            <a:pPr lvl="2"/>
            <a:r>
              <a:rPr lang="en-US" altLang="ja-JP" dirty="0" smtClean="0"/>
              <a:t>2</a:t>
            </a:r>
            <a:r>
              <a:rPr lang="ja-JP" altLang="en-US" dirty="0" err="1" smtClean="0"/>
              <a:t>つの</a:t>
            </a:r>
            <a:r>
              <a:rPr lang="ja-JP" altLang="en-US" dirty="0" smtClean="0"/>
              <a:t>平均値の差を求め，それが有意に</a:t>
            </a:r>
            <a:r>
              <a:rPr lang="en-US" altLang="ja-JP" dirty="0" smtClean="0"/>
              <a:t>0</a:t>
            </a:r>
            <a:r>
              <a:rPr lang="ja-JP" altLang="en-US" dirty="0" smtClean="0"/>
              <a:t>と異なるかどうかの検定</a:t>
            </a:r>
          </a:p>
        </p:txBody>
      </p:sp>
      <p:sp>
        <p:nvSpPr>
          <p:cNvPr id="120840" name="Oval 4"/>
          <p:cNvSpPr>
            <a:spLocks noChangeArrowheads="1"/>
          </p:cNvSpPr>
          <p:nvPr/>
        </p:nvSpPr>
        <p:spPr bwMode="auto">
          <a:xfrm>
            <a:off x="826889" y="4508748"/>
            <a:ext cx="1223963" cy="1081087"/>
          </a:xfrm>
          <a:prstGeom prst="ellipse">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none" anchor="ctr"/>
          <a:lstStyle/>
          <a:p>
            <a:r>
              <a:rPr lang="ja-JP" altLang="en-US" b="0" dirty="0"/>
              <a:t>男性の</a:t>
            </a:r>
          </a:p>
          <a:p>
            <a:r>
              <a:rPr lang="ja-JP" altLang="en-US" b="0" dirty="0"/>
              <a:t>平均点</a:t>
            </a:r>
          </a:p>
        </p:txBody>
      </p:sp>
      <p:sp>
        <p:nvSpPr>
          <p:cNvPr id="120841" name="Oval 5"/>
          <p:cNvSpPr>
            <a:spLocks noChangeArrowheads="1"/>
          </p:cNvSpPr>
          <p:nvPr/>
        </p:nvSpPr>
        <p:spPr bwMode="auto">
          <a:xfrm>
            <a:off x="2627114" y="4508748"/>
            <a:ext cx="1223963" cy="1081087"/>
          </a:xfrm>
          <a:prstGeom prst="ellipse">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none" anchor="ctr"/>
          <a:lstStyle/>
          <a:p>
            <a:r>
              <a:rPr lang="ja-JP" altLang="en-US" b="0"/>
              <a:t>女性の</a:t>
            </a:r>
          </a:p>
          <a:p>
            <a:r>
              <a:rPr lang="ja-JP" altLang="en-US" b="0"/>
              <a:t>平均点</a:t>
            </a:r>
          </a:p>
        </p:txBody>
      </p:sp>
      <p:cxnSp>
        <p:nvCxnSpPr>
          <p:cNvPr id="120842" name="AutoShape 6"/>
          <p:cNvCxnSpPr>
            <a:cxnSpLocks noChangeShapeType="1"/>
            <a:stCxn id="120840" idx="0"/>
            <a:endCxn id="120841" idx="0"/>
          </p:cNvCxnSpPr>
          <p:nvPr/>
        </p:nvCxnSpPr>
        <p:spPr bwMode="auto">
          <a:xfrm rot="5400000" flipV="1">
            <a:off x="2338983" y="3609429"/>
            <a:ext cx="1587" cy="1800225"/>
          </a:xfrm>
          <a:prstGeom prst="curvedConnector3">
            <a:avLst>
              <a:gd name="adj1" fmla="val -28200009"/>
            </a:avLst>
          </a:prstGeom>
          <a:noFill/>
          <a:ln w="25400" cap="sq">
            <a:solidFill>
              <a:schemeClr val="tx1"/>
            </a:solidFill>
            <a:round/>
            <a:headEnd type="stealth" w="lg" len="lg"/>
            <a:tailEnd type="stealth" w="lg" len="lg"/>
          </a:ln>
        </p:spPr>
      </p:cxnSp>
      <p:sp>
        <p:nvSpPr>
          <p:cNvPr id="120843" name="Oval 7"/>
          <p:cNvSpPr>
            <a:spLocks noChangeArrowheads="1"/>
          </p:cNvSpPr>
          <p:nvPr/>
        </p:nvSpPr>
        <p:spPr bwMode="auto">
          <a:xfrm>
            <a:off x="4571802" y="4508748"/>
            <a:ext cx="1223962" cy="1081087"/>
          </a:xfrm>
          <a:prstGeom prst="ellipse">
            <a:avLst/>
          </a:pr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wrap="none" anchor="ctr"/>
          <a:lstStyle/>
          <a:p>
            <a:r>
              <a:rPr lang="en-US" altLang="ja-JP" b="0"/>
              <a:t>1</a:t>
            </a:r>
            <a:r>
              <a:rPr lang="ja-JP" altLang="en-US" b="0"/>
              <a:t>回目の</a:t>
            </a:r>
          </a:p>
          <a:p>
            <a:r>
              <a:rPr lang="ja-JP" altLang="en-US" b="0"/>
              <a:t>平均点</a:t>
            </a:r>
          </a:p>
        </p:txBody>
      </p:sp>
      <p:sp>
        <p:nvSpPr>
          <p:cNvPr id="120844" name="Oval 8"/>
          <p:cNvSpPr>
            <a:spLocks noChangeArrowheads="1"/>
          </p:cNvSpPr>
          <p:nvPr/>
        </p:nvSpPr>
        <p:spPr bwMode="auto">
          <a:xfrm>
            <a:off x="6372027" y="4508748"/>
            <a:ext cx="1223962" cy="1081087"/>
          </a:xfrm>
          <a:prstGeom prst="ellipse">
            <a:avLst/>
          </a:pr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wrap="none" anchor="ctr"/>
          <a:lstStyle/>
          <a:p>
            <a:r>
              <a:rPr lang="en-US" altLang="ja-JP" b="0"/>
              <a:t>2</a:t>
            </a:r>
            <a:r>
              <a:rPr lang="ja-JP" altLang="en-US" b="0"/>
              <a:t>回目の</a:t>
            </a:r>
          </a:p>
          <a:p>
            <a:r>
              <a:rPr lang="ja-JP" altLang="en-US" b="0"/>
              <a:t>平均点</a:t>
            </a:r>
          </a:p>
        </p:txBody>
      </p:sp>
      <p:cxnSp>
        <p:nvCxnSpPr>
          <p:cNvPr id="120845" name="AutoShape 9"/>
          <p:cNvCxnSpPr>
            <a:cxnSpLocks noChangeShapeType="1"/>
            <a:stCxn id="120843" idx="0"/>
            <a:endCxn id="120844" idx="0"/>
          </p:cNvCxnSpPr>
          <p:nvPr/>
        </p:nvCxnSpPr>
        <p:spPr bwMode="auto">
          <a:xfrm rot="5400000" flipV="1">
            <a:off x="6083896" y="3609429"/>
            <a:ext cx="1587" cy="1800225"/>
          </a:xfrm>
          <a:prstGeom prst="curvedConnector3">
            <a:avLst>
              <a:gd name="adj1" fmla="val -28200009"/>
            </a:avLst>
          </a:prstGeom>
          <a:noFill/>
          <a:ln w="25400" cap="sq">
            <a:solidFill>
              <a:schemeClr val="tx1"/>
            </a:solidFill>
            <a:round/>
            <a:headEnd type="stealth" w="lg" len="lg"/>
            <a:tailEnd type="stealth" w="lg" len="lg"/>
          </a:ln>
        </p:spPr>
      </p:cxnSp>
      <p:sp>
        <p:nvSpPr>
          <p:cNvPr id="120846" name="Text Box 10"/>
          <p:cNvSpPr txBox="1">
            <a:spLocks noChangeArrowheads="1"/>
          </p:cNvSpPr>
          <p:nvPr/>
        </p:nvSpPr>
        <p:spPr bwMode="auto">
          <a:xfrm>
            <a:off x="1049139" y="558348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a:latin typeface="+mn-lt"/>
                <a:ea typeface="+mn-ea"/>
              </a:rPr>
              <a:t>30.5</a:t>
            </a:r>
            <a:r>
              <a:rPr lang="ja-JP" altLang="en-US" b="0">
                <a:latin typeface="+mn-lt"/>
                <a:ea typeface="+mn-ea"/>
              </a:rPr>
              <a:t>点</a:t>
            </a:r>
          </a:p>
        </p:txBody>
      </p:sp>
      <p:sp>
        <p:nvSpPr>
          <p:cNvPr id="120847" name="Text Box 11"/>
          <p:cNvSpPr txBox="1">
            <a:spLocks noChangeArrowheads="1"/>
          </p:cNvSpPr>
          <p:nvPr/>
        </p:nvSpPr>
        <p:spPr bwMode="auto">
          <a:xfrm>
            <a:off x="2843014" y="558983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a:latin typeface="+mn-lt"/>
                <a:ea typeface="+mn-ea"/>
              </a:rPr>
              <a:t>38.5</a:t>
            </a:r>
            <a:r>
              <a:rPr lang="ja-JP" altLang="en-US" b="0">
                <a:latin typeface="+mn-lt"/>
                <a:ea typeface="+mn-ea"/>
              </a:rPr>
              <a:t>点</a:t>
            </a:r>
          </a:p>
        </p:txBody>
      </p:sp>
      <p:sp>
        <p:nvSpPr>
          <p:cNvPr id="120848" name="Text Box 12"/>
          <p:cNvSpPr txBox="1">
            <a:spLocks noChangeArrowheads="1"/>
          </p:cNvSpPr>
          <p:nvPr/>
        </p:nvSpPr>
        <p:spPr bwMode="auto">
          <a:xfrm>
            <a:off x="4788024" y="558983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dirty="0">
                <a:latin typeface="+mn-lt"/>
                <a:ea typeface="+mn-ea"/>
              </a:rPr>
              <a:t>30.5</a:t>
            </a:r>
            <a:r>
              <a:rPr lang="ja-JP" altLang="en-US" b="0" dirty="0">
                <a:latin typeface="+mn-lt"/>
                <a:ea typeface="+mn-ea"/>
              </a:rPr>
              <a:t>点</a:t>
            </a:r>
          </a:p>
        </p:txBody>
      </p:sp>
      <p:sp>
        <p:nvSpPr>
          <p:cNvPr id="120849" name="Text Box 13"/>
          <p:cNvSpPr txBox="1">
            <a:spLocks noChangeArrowheads="1"/>
          </p:cNvSpPr>
          <p:nvPr/>
        </p:nvSpPr>
        <p:spPr bwMode="auto">
          <a:xfrm>
            <a:off x="6665714" y="558983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a:latin typeface="+mn-lt"/>
                <a:ea typeface="+mn-ea"/>
              </a:rPr>
              <a:t>38.5</a:t>
            </a:r>
            <a:r>
              <a:rPr lang="ja-JP" altLang="en-US" b="0">
                <a:latin typeface="+mn-lt"/>
                <a:ea typeface="+mn-ea"/>
              </a:rPr>
              <a:t>点</a:t>
            </a:r>
          </a:p>
        </p:txBody>
      </p:sp>
      <p:sp>
        <p:nvSpPr>
          <p:cNvPr id="2" name="テキスト ボックス 1"/>
          <p:cNvSpPr txBox="1"/>
          <p:nvPr/>
        </p:nvSpPr>
        <p:spPr>
          <a:xfrm>
            <a:off x="735941" y="6023727"/>
            <a:ext cx="3259995" cy="461665"/>
          </a:xfrm>
          <a:prstGeom prst="rect">
            <a:avLst/>
          </a:prstGeom>
          <a:noFill/>
        </p:spPr>
        <p:txBody>
          <a:bodyPr wrap="none" rtlCol="0">
            <a:spAutoFit/>
          </a:bodyPr>
          <a:lstStyle/>
          <a:p>
            <a:r>
              <a:rPr lang="ja-JP" altLang="en-US" sz="2400" dirty="0" smtClean="0">
                <a:latin typeface="+mn-lt"/>
                <a:ea typeface="+mj-ea"/>
              </a:rPr>
              <a:t>差異</a:t>
            </a:r>
            <a:r>
              <a:rPr lang="en-US" altLang="ja-JP" sz="2400" dirty="0" smtClean="0">
                <a:latin typeface="+mn-lt"/>
                <a:ea typeface="+mj-ea"/>
              </a:rPr>
              <a:t>(difference)</a:t>
            </a:r>
            <a:r>
              <a:rPr lang="ja-JP" altLang="en-US" sz="2400" dirty="0" smtClean="0">
                <a:latin typeface="+mn-lt"/>
                <a:ea typeface="+mj-ea"/>
              </a:rPr>
              <a:t>の検定</a:t>
            </a:r>
            <a:endParaRPr kumimoji="1" lang="ja-JP" altLang="en-US" sz="2400" dirty="0">
              <a:latin typeface="+mn-lt"/>
              <a:ea typeface="+mj-ea"/>
            </a:endParaRPr>
          </a:p>
        </p:txBody>
      </p:sp>
      <p:sp>
        <p:nvSpPr>
          <p:cNvPr id="19" name="テキスト ボックス 18"/>
          <p:cNvSpPr txBox="1"/>
          <p:nvPr/>
        </p:nvSpPr>
        <p:spPr>
          <a:xfrm>
            <a:off x="4474841" y="6021288"/>
            <a:ext cx="3193503" cy="461665"/>
          </a:xfrm>
          <a:prstGeom prst="rect">
            <a:avLst/>
          </a:prstGeom>
          <a:noFill/>
        </p:spPr>
        <p:txBody>
          <a:bodyPr wrap="none" rtlCol="0">
            <a:spAutoFit/>
          </a:bodyPr>
          <a:lstStyle/>
          <a:p>
            <a:r>
              <a:rPr lang="ja-JP" altLang="en-US" sz="2400" dirty="0">
                <a:latin typeface="+mn-lt"/>
                <a:ea typeface="+mj-ea"/>
              </a:rPr>
              <a:t>変化</a:t>
            </a:r>
            <a:r>
              <a:rPr lang="en-US" altLang="ja-JP" sz="2400" dirty="0" smtClean="0">
                <a:latin typeface="+mn-lt"/>
                <a:ea typeface="+mj-ea"/>
              </a:rPr>
              <a:t>(transition)</a:t>
            </a:r>
            <a:r>
              <a:rPr lang="ja-JP" altLang="en-US" sz="2400" dirty="0" smtClean="0">
                <a:latin typeface="+mn-lt"/>
                <a:ea typeface="+mj-ea"/>
              </a:rPr>
              <a:t>の検定</a:t>
            </a:r>
            <a:endParaRPr kumimoji="1" lang="ja-JP" altLang="en-US" sz="2400" dirty="0">
              <a:latin typeface="+mn-lt"/>
              <a:ea typeface="+mj-ea"/>
            </a:endParaRPr>
          </a:p>
        </p:txBody>
      </p:sp>
    </p:spTree>
    <p:extLst>
      <p:ext uri="{BB962C8B-B14F-4D97-AF65-F5344CB8AC3E}">
        <p14:creationId xmlns:p14="http://schemas.microsoft.com/office/powerpoint/2010/main" val="20743697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17"/>
          <p:cNvSpPr>
            <a:spLocks noChangeArrowheads="1"/>
          </p:cNvSpPr>
          <p:nvPr/>
        </p:nvSpPr>
        <p:spPr bwMode="auto">
          <a:xfrm>
            <a:off x="683645" y="1988840"/>
            <a:ext cx="2305496" cy="432048"/>
          </a:xfrm>
          <a:prstGeom prst="rect">
            <a:avLst/>
          </a:prstGeom>
          <a:solidFill>
            <a:srgbClr val="FF99CC">
              <a:alpha val="70195"/>
            </a:srgbClr>
          </a:solidFill>
          <a:ln w="31750" cap="sq" algn="ctr">
            <a:noFill/>
            <a:miter lim="800000"/>
            <a:headEnd type="none" w="sm" len="sm"/>
            <a:tailEnd type="none" w="sm" len="sm"/>
          </a:ln>
        </p:spPr>
        <p:txBody>
          <a:bodyPr wrap="none" anchor="ctr"/>
          <a:lstStyle/>
          <a:p>
            <a:endParaRPr lang="ja-JP" altLang="en-US"/>
          </a:p>
        </p:txBody>
      </p:sp>
      <p:sp>
        <p:nvSpPr>
          <p:cNvPr id="120837" name="Rectangle 15"/>
          <p:cNvSpPr>
            <a:spLocks noChangeArrowheads="1"/>
          </p:cNvSpPr>
          <p:nvPr/>
        </p:nvSpPr>
        <p:spPr bwMode="auto">
          <a:xfrm>
            <a:off x="539552" y="3861048"/>
            <a:ext cx="3529012" cy="2089150"/>
          </a:xfrm>
          <a:prstGeom prst="rect">
            <a:avLst/>
          </a:prstGeom>
          <a:solidFill>
            <a:srgbClr val="FF99CC">
              <a:alpha val="70195"/>
            </a:srgbClr>
          </a:solidFill>
          <a:ln w="31750" cap="sq" algn="ctr">
            <a:noFill/>
            <a:miter lim="800000"/>
            <a:headEnd type="none" w="sm" len="sm"/>
            <a:tailEnd type="none" w="sm" len="sm"/>
          </a:ln>
        </p:spPr>
        <p:txBody>
          <a:bodyPr wrap="none" anchor="ctr"/>
          <a:lstStyle/>
          <a:p>
            <a:endParaRPr lang="ja-JP" altLang="en-US">
              <a:latin typeface="+mn-lt"/>
              <a:ea typeface="+mn-ea"/>
            </a:endParaRPr>
          </a:p>
        </p:txBody>
      </p:sp>
      <p:sp>
        <p:nvSpPr>
          <p:cNvPr id="120838" name="Rectangle 2"/>
          <p:cNvSpPr>
            <a:spLocks noGrp="1" noChangeArrowheads="1"/>
          </p:cNvSpPr>
          <p:nvPr>
            <p:ph type="title"/>
          </p:nvPr>
        </p:nvSpPr>
        <p:spPr/>
        <p:txBody>
          <a:bodyPr/>
          <a:lstStyle/>
          <a:p>
            <a:r>
              <a:rPr lang="ja-JP" altLang="en-US" smtClean="0"/>
              <a:t>平均値の差の検定</a:t>
            </a:r>
          </a:p>
        </p:txBody>
      </p:sp>
      <p:sp>
        <p:nvSpPr>
          <p:cNvPr id="120839" name="Rectangle 3"/>
          <p:cNvSpPr>
            <a:spLocks noGrp="1" noChangeArrowheads="1"/>
          </p:cNvSpPr>
          <p:nvPr>
            <p:ph idx="1"/>
          </p:nvPr>
        </p:nvSpPr>
        <p:spPr/>
        <p:txBody>
          <a:bodyPr/>
          <a:lstStyle/>
          <a:p>
            <a:r>
              <a:rPr lang="en-US" altLang="ja-JP" dirty="0" smtClean="0"/>
              <a:t>2</a:t>
            </a:r>
            <a:r>
              <a:rPr lang="ja-JP" altLang="en-US" dirty="0" err="1" smtClean="0"/>
              <a:t>つの</a:t>
            </a:r>
            <a:r>
              <a:rPr lang="ja-JP" altLang="en-US" dirty="0" smtClean="0"/>
              <a:t>平均値に差があるかどうかの検定</a:t>
            </a:r>
          </a:p>
          <a:p>
            <a:pPr lvl="1"/>
            <a:r>
              <a:rPr lang="ja-JP" altLang="en-US" dirty="0" smtClean="0"/>
              <a:t>対応のない場合</a:t>
            </a:r>
          </a:p>
          <a:p>
            <a:pPr lvl="1"/>
            <a:r>
              <a:rPr lang="ja-JP" altLang="en-US" dirty="0" smtClean="0"/>
              <a:t>対応のある場合</a:t>
            </a:r>
          </a:p>
          <a:p>
            <a:pPr lvl="2"/>
            <a:r>
              <a:rPr lang="en-US" altLang="ja-JP" dirty="0" smtClean="0"/>
              <a:t>2</a:t>
            </a:r>
            <a:r>
              <a:rPr lang="ja-JP" altLang="en-US" dirty="0" err="1" smtClean="0"/>
              <a:t>つの</a:t>
            </a:r>
            <a:r>
              <a:rPr lang="ja-JP" altLang="en-US" dirty="0" smtClean="0"/>
              <a:t>平均値の差を求め，それが有意に</a:t>
            </a:r>
            <a:r>
              <a:rPr lang="en-US" altLang="ja-JP" dirty="0" smtClean="0"/>
              <a:t>0</a:t>
            </a:r>
            <a:r>
              <a:rPr lang="ja-JP" altLang="en-US" dirty="0" smtClean="0"/>
              <a:t>と異なるかどうかの検定</a:t>
            </a:r>
          </a:p>
        </p:txBody>
      </p:sp>
      <p:sp>
        <p:nvSpPr>
          <p:cNvPr id="120840" name="Oval 4"/>
          <p:cNvSpPr>
            <a:spLocks noChangeArrowheads="1"/>
          </p:cNvSpPr>
          <p:nvPr/>
        </p:nvSpPr>
        <p:spPr bwMode="auto">
          <a:xfrm>
            <a:off x="826889" y="4508748"/>
            <a:ext cx="1223963" cy="1081087"/>
          </a:xfrm>
          <a:prstGeom prst="ellipse">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none" anchor="ctr"/>
          <a:lstStyle/>
          <a:p>
            <a:r>
              <a:rPr lang="ja-JP" altLang="en-US" b="0" dirty="0"/>
              <a:t>男性の</a:t>
            </a:r>
          </a:p>
          <a:p>
            <a:r>
              <a:rPr lang="ja-JP" altLang="en-US" b="0" dirty="0"/>
              <a:t>平均点</a:t>
            </a:r>
          </a:p>
        </p:txBody>
      </p:sp>
      <p:sp>
        <p:nvSpPr>
          <p:cNvPr id="120841" name="Oval 5"/>
          <p:cNvSpPr>
            <a:spLocks noChangeArrowheads="1"/>
          </p:cNvSpPr>
          <p:nvPr/>
        </p:nvSpPr>
        <p:spPr bwMode="auto">
          <a:xfrm>
            <a:off x="2627114" y="4508748"/>
            <a:ext cx="1223963" cy="1081087"/>
          </a:xfrm>
          <a:prstGeom prst="ellipse">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wrap="none" anchor="ctr"/>
          <a:lstStyle/>
          <a:p>
            <a:r>
              <a:rPr lang="ja-JP" altLang="en-US" b="0"/>
              <a:t>女性の</a:t>
            </a:r>
          </a:p>
          <a:p>
            <a:r>
              <a:rPr lang="ja-JP" altLang="en-US" b="0"/>
              <a:t>平均点</a:t>
            </a:r>
          </a:p>
        </p:txBody>
      </p:sp>
      <p:cxnSp>
        <p:nvCxnSpPr>
          <p:cNvPr id="120842" name="AutoShape 6"/>
          <p:cNvCxnSpPr>
            <a:cxnSpLocks noChangeShapeType="1"/>
            <a:stCxn id="120840" idx="0"/>
            <a:endCxn id="120841" idx="0"/>
          </p:cNvCxnSpPr>
          <p:nvPr/>
        </p:nvCxnSpPr>
        <p:spPr bwMode="auto">
          <a:xfrm rot="5400000" flipV="1">
            <a:off x="2338983" y="3609429"/>
            <a:ext cx="1587" cy="1800225"/>
          </a:xfrm>
          <a:prstGeom prst="curvedConnector3">
            <a:avLst>
              <a:gd name="adj1" fmla="val -28200009"/>
            </a:avLst>
          </a:prstGeom>
          <a:noFill/>
          <a:ln w="25400" cap="sq">
            <a:solidFill>
              <a:schemeClr val="tx1"/>
            </a:solidFill>
            <a:round/>
            <a:headEnd type="stealth" w="lg" len="lg"/>
            <a:tailEnd type="stealth" w="lg" len="lg"/>
          </a:ln>
        </p:spPr>
      </p:cxnSp>
      <p:sp>
        <p:nvSpPr>
          <p:cNvPr id="120843" name="Oval 7"/>
          <p:cNvSpPr>
            <a:spLocks noChangeArrowheads="1"/>
          </p:cNvSpPr>
          <p:nvPr/>
        </p:nvSpPr>
        <p:spPr bwMode="auto">
          <a:xfrm>
            <a:off x="4571802" y="4508748"/>
            <a:ext cx="1223962" cy="1081087"/>
          </a:xfrm>
          <a:prstGeom prst="ellipse">
            <a:avLst/>
          </a:pr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wrap="none" anchor="ctr"/>
          <a:lstStyle/>
          <a:p>
            <a:r>
              <a:rPr lang="en-US" altLang="ja-JP" b="0"/>
              <a:t>1</a:t>
            </a:r>
            <a:r>
              <a:rPr lang="ja-JP" altLang="en-US" b="0"/>
              <a:t>回目の</a:t>
            </a:r>
          </a:p>
          <a:p>
            <a:r>
              <a:rPr lang="ja-JP" altLang="en-US" b="0"/>
              <a:t>平均点</a:t>
            </a:r>
          </a:p>
        </p:txBody>
      </p:sp>
      <p:sp>
        <p:nvSpPr>
          <p:cNvPr id="120844" name="Oval 8"/>
          <p:cNvSpPr>
            <a:spLocks noChangeArrowheads="1"/>
          </p:cNvSpPr>
          <p:nvPr/>
        </p:nvSpPr>
        <p:spPr bwMode="auto">
          <a:xfrm>
            <a:off x="6372027" y="4508748"/>
            <a:ext cx="1223962" cy="1081087"/>
          </a:xfrm>
          <a:prstGeom prst="ellipse">
            <a:avLst/>
          </a:prstGeom>
          <a:ln>
            <a:headEnd type="none" w="sm" len="sm"/>
            <a:tailEnd type="none" w="sm" len="sm"/>
          </a:ln>
        </p:spPr>
        <p:style>
          <a:lnRef idx="1">
            <a:schemeClr val="accent3"/>
          </a:lnRef>
          <a:fillRef idx="3">
            <a:schemeClr val="accent3"/>
          </a:fillRef>
          <a:effectRef idx="2">
            <a:schemeClr val="accent3"/>
          </a:effectRef>
          <a:fontRef idx="minor">
            <a:schemeClr val="lt1"/>
          </a:fontRef>
        </p:style>
        <p:txBody>
          <a:bodyPr wrap="none" anchor="ctr"/>
          <a:lstStyle/>
          <a:p>
            <a:r>
              <a:rPr lang="en-US" altLang="ja-JP" b="0"/>
              <a:t>2</a:t>
            </a:r>
            <a:r>
              <a:rPr lang="ja-JP" altLang="en-US" b="0"/>
              <a:t>回目の</a:t>
            </a:r>
          </a:p>
          <a:p>
            <a:r>
              <a:rPr lang="ja-JP" altLang="en-US" b="0"/>
              <a:t>平均点</a:t>
            </a:r>
          </a:p>
        </p:txBody>
      </p:sp>
      <p:cxnSp>
        <p:nvCxnSpPr>
          <p:cNvPr id="120845" name="AutoShape 9"/>
          <p:cNvCxnSpPr>
            <a:cxnSpLocks noChangeShapeType="1"/>
            <a:stCxn id="120843" idx="0"/>
            <a:endCxn id="120844" idx="0"/>
          </p:cNvCxnSpPr>
          <p:nvPr/>
        </p:nvCxnSpPr>
        <p:spPr bwMode="auto">
          <a:xfrm rot="5400000" flipV="1">
            <a:off x="6083896" y="3609429"/>
            <a:ext cx="1587" cy="1800225"/>
          </a:xfrm>
          <a:prstGeom prst="curvedConnector3">
            <a:avLst>
              <a:gd name="adj1" fmla="val -28200009"/>
            </a:avLst>
          </a:prstGeom>
          <a:noFill/>
          <a:ln w="25400" cap="sq">
            <a:solidFill>
              <a:schemeClr val="tx1"/>
            </a:solidFill>
            <a:round/>
            <a:headEnd type="stealth" w="lg" len="lg"/>
            <a:tailEnd type="stealth" w="lg" len="lg"/>
          </a:ln>
        </p:spPr>
      </p:cxnSp>
      <p:sp>
        <p:nvSpPr>
          <p:cNvPr id="120846" name="Text Box 10"/>
          <p:cNvSpPr txBox="1">
            <a:spLocks noChangeArrowheads="1"/>
          </p:cNvSpPr>
          <p:nvPr/>
        </p:nvSpPr>
        <p:spPr bwMode="auto">
          <a:xfrm>
            <a:off x="1049139" y="558348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a:latin typeface="+mn-lt"/>
                <a:ea typeface="+mn-ea"/>
              </a:rPr>
              <a:t>30.5</a:t>
            </a:r>
            <a:r>
              <a:rPr lang="ja-JP" altLang="en-US" b="0">
                <a:latin typeface="+mn-lt"/>
                <a:ea typeface="+mn-ea"/>
              </a:rPr>
              <a:t>点</a:t>
            </a:r>
          </a:p>
        </p:txBody>
      </p:sp>
      <p:sp>
        <p:nvSpPr>
          <p:cNvPr id="120847" name="Text Box 11"/>
          <p:cNvSpPr txBox="1">
            <a:spLocks noChangeArrowheads="1"/>
          </p:cNvSpPr>
          <p:nvPr/>
        </p:nvSpPr>
        <p:spPr bwMode="auto">
          <a:xfrm>
            <a:off x="2843014" y="558983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a:latin typeface="+mn-lt"/>
                <a:ea typeface="+mn-ea"/>
              </a:rPr>
              <a:t>38.5</a:t>
            </a:r>
            <a:r>
              <a:rPr lang="ja-JP" altLang="en-US" b="0">
                <a:latin typeface="+mn-lt"/>
                <a:ea typeface="+mn-ea"/>
              </a:rPr>
              <a:t>点</a:t>
            </a:r>
          </a:p>
        </p:txBody>
      </p:sp>
      <p:sp>
        <p:nvSpPr>
          <p:cNvPr id="120848" name="Text Box 12"/>
          <p:cNvSpPr txBox="1">
            <a:spLocks noChangeArrowheads="1"/>
          </p:cNvSpPr>
          <p:nvPr/>
        </p:nvSpPr>
        <p:spPr bwMode="auto">
          <a:xfrm>
            <a:off x="4788024" y="558983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dirty="0">
                <a:latin typeface="+mn-lt"/>
                <a:ea typeface="+mn-ea"/>
              </a:rPr>
              <a:t>30.5</a:t>
            </a:r>
            <a:r>
              <a:rPr lang="ja-JP" altLang="en-US" b="0" dirty="0">
                <a:latin typeface="+mn-lt"/>
                <a:ea typeface="+mn-ea"/>
              </a:rPr>
              <a:t>点</a:t>
            </a:r>
          </a:p>
        </p:txBody>
      </p:sp>
      <p:sp>
        <p:nvSpPr>
          <p:cNvPr id="120849" name="Text Box 13"/>
          <p:cNvSpPr txBox="1">
            <a:spLocks noChangeArrowheads="1"/>
          </p:cNvSpPr>
          <p:nvPr/>
        </p:nvSpPr>
        <p:spPr bwMode="auto">
          <a:xfrm>
            <a:off x="6665714" y="5589835"/>
            <a:ext cx="840295" cy="369332"/>
          </a:xfrm>
          <a:prstGeom prst="rect">
            <a:avLst/>
          </a:prstGeom>
          <a:noFill/>
          <a:ln w="31750" cap="sq" algn="ctr">
            <a:noFill/>
            <a:miter lim="800000"/>
            <a:headEnd type="none" w="sm" len="sm"/>
            <a:tailEnd type="none" w="sm" len="sm"/>
          </a:ln>
        </p:spPr>
        <p:txBody>
          <a:bodyPr wrap="none">
            <a:spAutoFit/>
          </a:bodyPr>
          <a:lstStyle/>
          <a:p>
            <a:r>
              <a:rPr lang="en-US" altLang="ja-JP" b="0">
                <a:latin typeface="+mn-lt"/>
                <a:ea typeface="+mn-ea"/>
              </a:rPr>
              <a:t>38.5</a:t>
            </a:r>
            <a:r>
              <a:rPr lang="ja-JP" altLang="en-US" b="0">
                <a:latin typeface="+mn-lt"/>
                <a:ea typeface="+mn-ea"/>
              </a:rPr>
              <a:t>点</a:t>
            </a:r>
          </a:p>
        </p:txBody>
      </p:sp>
      <p:sp>
        <p:nvSpPr>
          <p:cNvPr id="2" name="テキスト ボックス 1"/>
          <p:cNvSpPr txBox="1"/>
          <p:nvPr/>
        </p:nvSpPr>
        <p:spPr>
          <a:xfrm>
            <a:off x="735941" y="6023727"/>
            <a:ext cx="3259995" cy="461665"/>
          </a:xfrm>
          <a:prstGeom prst="rect">
            <a:avLst/>
          </a:prstGeom>
          <a:noFill/>
        </p:spPr>
        <p:txBody>
          <a:bodyPr wrap="none" rtlCol="0">
            <a:spAutoFit/>
          </a:bodyPr>
          <a:lstStyle/>
          <a:p>
            <a:r>
              <a:rPr lang="ja-JP" altLang="en-US" sz="2400" dirty="0" smtClean="0">
                <a:latin typeface="+mn-lt"/>
                <a:ea typeface="+mj-ea"/>
              </a:rPr>
              <a:t>差異</a:t>
            </a:r>
            <a:r>
              <a:rPr lang="en-US" altLang="ja-JP" sz="2400" dirty="0" smtClean="0">
                <a:latin typeface="+mn-lt"/>
                <a:ea typeface="+mj-ea"/>
              </a:rPr>
              <a:t>(difference)</a:t>
            </a:r>
            <a:r>
              <a:rPr lang="ja-JP" altLang="en-US" sz="2400" dirty="0" smtClean="0">
                <a:latin typeface="+mn-lt"/>
                <a:ea typeface="+mj-ea"/>
              </a:rPr>
              <a:t>の検定</a:t>
            </a:r>
            <a:endParaRPr kumimoji="1" lang="ja-JP" altLang="en-US" sz="2400" dirty="0">
              <a:latin typeface="+mn-lt"/>
              <a:ea typeface="+mj-ea"/>
            </a:endParaRPr>
          </a:p>
        </p:txBody>
      </p:sp>
      <p:sp>
        <p:nvSpPr>
          <p:cNvPr id="19" name="テキスト ボックス 18"/>
          <p:cNvSpPr txBox="1"/>
          <p:nvPr/>
        </p:nvSpPr>
        <p:spPr>
          <a:xfrm>
            <a:off x="4474841" y="6021288"/>
            <a:ext cx="3193503" cy="461665"/>
          </a:xfrm>
          <a:prstGeom prst="rect">
            <a:avLst/>
          </a:prstGeom>
          <a:noFill/>
        </p:spPr>
        <p:txBody>
          <a:bodyPr wrap="none" rtlCol="0">
            <a:spAutoFit/>
          </a:bodyPr>
          <a:lstStyle/>
          <a:p>
            <a:r>
              <a:rPr lang="ja-JP" altLang="en-US" sz="2400" dirty="0">
                <a:latin typeface="+mn-lt"/>
                <a:ea typeface="+mj-ea"/>
              </a:rPr>
              <a:t>変化</a:t>
            </a:r>
            <a:r>
              <a:rPr lang="en-US" altLang="ja-JP" sz="2400" dirty="0" smtClean="0">
                <a:latin typeface="+mn-lt"/>
                <a:ea typeface="+mj-ea"/>
              </a:rPr>
              <a:t>(transition)</a:t>
            </a:r>
            <a:r>
              <a:rPr lang="ja-JP" altLang="en-US" sz="2400" dirty="0" smtClean="0">
                <a:latin typeface="+mn-lt"/>
                <a:ea typeface="+mj-ea"/>
              </a:rPr>
              <a:t>の検定</a:t>
            </a:r>
            <a:endParaRPr kumimoji="1" lang="ja-JP" altLang="en-US" sz="2400" dirty="0">
              <a:latin typeface="+mn-lt"/>
              <a:ea typeface="+mj-ea"/>
            </a:endParaRPr>
          </a:p>
        </p:txBody>
      </p:sp>
    </p:spTree>
    <p:extLst>
      <p:ext uri="{BB962C8B-B14F-4D97-AF65-F5344CB8AC3E}">
        <p14:creationId xmlns:p14="http://schemas.microsoft.com/office/powerpoint/2010/main" val="24768605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683568" y="2496269"/>
            <a:ext cx="5417056" cy="4242689"/>
          </a:xfrm>
          <a:prstGeom prst="rect">
            <a:avLst/>
          </a:prstGeom>
        </p:spPr>
      </p:pic>
      <p:sp>
        <p:nvSpPr>
          <p:cNvPr id="121858" name="Rectangle 2"/>
          <p:cNvSpPr>
            <a:spLocks noGrp="1" noChangeArrowheads="1"/>
          </p:cNvSpPr>
          <p:nvPr>
            <p:ph type="title"/>
          </p:nvPr>
        </p:nvSpPr>
        <p:spPr/>
        <p:txBody>
          <a:bodyPr/>
          <a:lstStyle/>
          <a:p>
            <a:r>
              <a:rPr lang="ja-JP" altLang="en-US" smtClean="0"/>
              <a:t>対応のない平均値の差の検定</a:t>
            </a:r>
            <a:endParaRPr lang="ja-JP" altLang="en-US" dirty="0" smtClean="0"/>
          </a:p>
        </p:txBody>
      </p:sp>
      <p:sp>
        <p:nvSpPr>
          <p:cNvPr id="121859" name="Rectangle 3"/>
          <p:cNvSpPr>
            <a:spLocks noGrp="1" noChangeArrowheads="1"/>
          </p:cNvSpPr>
          <p:nvPr>
            <p:ph idx="1"/>
          </p:nvPr>
        </p:nvSpPr>
        <p:spPr/>
        <p:txBody>
          <a:bodyPr/>
          <a:lstStyle/>
          <a:p>
            <a:r>
              <a:rPr lang="ja-JP" altLang="en-US" dirty="0" smtClean="0"/>
              <a:t>孤独感平均得点について，性差（男女差）があるかどうかを検討する</a:t>
            </a:r>
          </a:p>
        </p:txBody>
      </p:sp>
      <p:sp>
        <p:nvSpPr>
          <p:cNvPr id="2" name="正方形/長方形 1"/>
          <p:cNvSpPr/>
          <p:nvPr/>
        </p:nvSpPr>
        <p:spPr>
          <a:xfrm>
            <a:off x="1582161" y="3330744"/>
            <a:ext cx="829599" cy="2880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6" name="正方形/長方形 5"/>
          <p:cNvSpPr/>
          <p:nvPr/>
        </p:nvSpPr>
        <p:spPr>
          <a:xfrm>
            <a:off x="1996960" y="5406280"/>
            <a:ext cx="1278896" cy="381649"/>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四角形吹き出し 7"/>
          <p:cNvSpPr/>
          <p:nvPr/>
        </p:nvSpPr>
        <p:spPr>
          <a:xfrm>
            <a:off x="971600" y="3861048"/>
            <a:ext cx="3024335" cy="1030812"/>
          </a:xfrm>
          <a:prstGeom prst="wedgeRectCallout">
            <a:avLst>
              <a:gd name="adj1" fmla="val -15454"/>
              <a:gd name="adj2" fmla="val -69449"/>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400" dirty="0"/>
              <a:t>従属</a:t>
            </a:r>
            <a:r>
              <a:rPr lang="ja-JP" altLang="en-US" sz="2400" dirty="0" smtClean="0"/>
              <a:t>変数→独立変数</a:t>
            </a:r>
            <a:endParaRPr lang="en-US" altLang="ja-JP" sz="2400" dirty="0" smtClean="0"/>
          </a:p>
          <a:p>
            <a:pPr algn="ctr"/>
            <a:r>
              <a:rPr lang="ja-JP" altLang="en-US" sz="2400" dirty="0" smtClean="0"/>
              <a:t>の順に入れる</a:t>
            </a:r>
            <a:endParaRPr kumimoji="1" lang="ja-JP" altLang="en-US" sz="2400" dirty="0"/>
          </a:p>
        </p:txBody>
      </p:sp>
      <p:pic>
        <p:nvPicPr>
          <p:cNvPr id="10" name="Picture 2" descr="レポート に対する画像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8023" y="4604792"/>
            <a:ext cx="1674921"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2183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251520" y="1795014"/>
            <a:ext cx="8517709" cy="4243052"/>
          </a:xfrm>
          <a:prstGeom prst="rect">
            <a:avLst/>
          </a:prstGeom>
        </p:spPr>
      </p:pic>
      <p:sp>
        <p:nvSpPr>
          <p:cNvPr id="128002" name="Rectangle 2"/>
          <p:cNvSpPr>
            <a:spLocks noGrp="1" noChangeArrowheads="1"/>
          </p:cNvSpPr>
          <p:nvPr>
            <p:ph type="title"/>
          </p:nvPr>
        </p:nvSpPr>
        <p:spPr/>
        <p:txBody>
          <a:bodyPr/>
          <a:lstStyle/>
          <a:p>
            <a:pPr eaLnBrk="1" hangingPunct="1"/>
            <a:r>
              <a:rPr lang="ja-JP" altLang="en-US" dirty="0" smtClean="0"/>
              <a:t>検定結果からわかったこと</a:t>
            </a:r>
          </a:p>
        </p:txBody>
      </p:sp>
      <p:sp>
        <p:nvSpPr>
          <p:cNvPr id="128007" name="AutoShape 8"/>
          <p:cNvSpPr>
            <a:spLocks noChangeArrowheads="1"/>
          </p:cNvSpPr>
          <p:nvPr/>
        </p:nvSpPr>
        <p:spPr bwMode="auto">
          <a:xfrm>
            <a:off x="6156176" y="4581128"/>
            <a:ext cx="2664842" cy="767434"/>
          </a:xfrm>
          <a:prstGeom prst="wedgeRoundRectCallout">
            <a:avLst>
              <a:gd name="adj1" fmla="val 12139"/>
              <a:gd name="adj2" fmla="val -66838"/>
              <a:gd name="adj3" fmla="val 16667"/>
            </a:avLst>
          </a:prstGeom>
          <a:ln>
            <a:headEnd type="none" w="sm" len="sm"/>
            <a:tailEnd type="none" w="sm" len="sm"/>
          </a:ln>
        </p:spPr>
        <p:style>
          <a:lnRef idx="1">
            <a:schemeClr val="accent4"/>
          </a:lnRef>
          <a:fillRef idx="3">
            <a:schemeClr val="accent4"/>
          </a:fillRef>
          <a:effectRef idx="2">
            <a:schemeClr val="accent4"/>
          </a:effectRef>
          <a:fontRef idx="minor">
            <a:schemeClr val="lt1"/>
          </a:fontRef>
        </p:style>
        <p:txBody>
          <a:bodyPr/>
          <a:lstStyle/>
          <a:p>
            <a:pPr algn="ctr"/>
            <a:r>
              <a:rPr lang="ja-JP" altLang="en-US" b="0" dirty="0"/>
              <a:t>男性の方が女性より</a:t>
            </a:r>
            <a:r>
              <a:rPr lang="ja-JP" altLang="en-US" b="0" dirty="0" smtClean="0"/>
              <a:t>も</a:t>
            </a:r>
            <a:endParaRPr lang="ja-JP" altLang="en-US" b="0" dirty="0"/>
          </a:p>
          <a:p>
            <a:pPr algn="ctr"/>
            <a:r>
              <a:rPr lang="ja-JP" altLang="en-US" b="0" dirty="0"/>
              <a:t>孤独感が高い</a:t>
            </a:r>
          </a:p>
        </p:txBody>
      </p:sp>
      <p:sp>
        <p:nvSpPr>
          <p:cNvPr id="6" name="正方形/長方形 5"/>
          <p:cNvSpPr/>
          <p:nvPr/>
        </p:nvSpPr>
        <p:spPr>
          <a:xfrm>
            <a:off x="755576" y="3916540"/>
            <a:ext cx="4248472" cy="1605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704872" y="2636912"/>
            <a:ext cx="2642992" cy="526756"/>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四角形吹き出し 8"/>
          <p:cNvSpPr/>
          <p:nvPr/>
        </p:nvSpPr>
        <p:spPr>
          <a:xfrm>
            <a:off x="179512" y="3284984"/>
            <a:ext cx="2952329" cy="382740"/>
          </a:xfrm>
          <a:prstGeom prst="wedgeRectCallout">
            <a:avLst>
              <a:gd name="adj1" fmla="val -15878"/>
              <a:gd name="adj2" fmla="val 81097"/>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常にこちらを参照</a:t>
            </a:r>
            <a:endParaRPr kumimoji="1" lang="ja-JP" altLang="en-US" dirty="0"/>
          </a:p>
        </p:txBody>
      </p:sp>
      <p:sp>
        <p:nvSpPr>
          <p:cNvPr id="13" name="正方形/長方形 12"/>
          <p:cNvSpPr/>
          <p:nvPr/>
        </p:nvSpPr>
        <p:spPr>
          <a:xfrm>
            <a:off x="3275856" y="3717032"/>
            <a:ext cx="1728192" cy="576064"/>
          </a:xfrm>
          <a:prstGeom prst="rect">
            <a:avLst/>
          </a:prstGeom>
          <a:noFill/>
          <a:ln w="38100">
            <a:solidFill>
              <a:schemeClr val="accent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5" name="四角形吹き出し 14"/>
          <p:cNvSpPr/>
          <p:nvPr/>
        </p:nvSpPr>
        <p:spPr>
          <a:xfrm>
            <a:off x="3851920" y="4486420"/>
            <a:ext cx="1440160" cy="382740"/>
          </a:xfrm>
          <a:prstGeom prst="wedgeRectCallout">
            <a:avLst>
              <a:gd name="adj1" fmla="val -15878"/>
              <a:gd name="adj2" fmla="val -82539"/>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検定統計量</a:t>
            </a:r>
            <a:endParaRPr kumimoji="1" lang="ja-JP" altLang="en-US" dirty="0"/>
          </a:p>
        </p:txBody>
      </p:sp>
    </p:spTree>
    <p:extLst>
      <p:ext uri="{BB962C8B-B14F-4D97-AF65-F5344CB8AC3E}">
        <p14:creationId xmlns:p14="http://schemas.microsoft.com/office/powerpoint/2010/main" val="23142862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a:t>
            </a:r>
            <a:r>
              <a:rPr lang="en-US" altLang="ja-JP" i="1" dirty="0" smtClean="0"/>
              <a:t>t</a:t>
            </a:r>
            <a:r>
              <a:rPr lang="ja-JP" altLang="en-US" dirty="0" smtClean="0"/>
              <a:t>検定」じゃなくて</a:t>
            </a:r>
            <a:r>
              <a:rPr lang="en-US" altLang="ja-JP" dirty="0" smtClean="0"/>
              <a:t>?</a:t>
            </a:r>
            <a:endParaRPr kumimoji="1"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73298"/>
            <a:ext cx="5557187" cy="2779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323528" y="4352490"/>
            <a:ext cx="2557110" cy="369332"/>
          </a:xfrm>
          <a:prstGeom prst="rect">
            <a:avLst/>
          </a:prstGeom>
        </p:spPr>
        <p:txBody>
          <a:bodyPr wrap="none">
            <a:spAutoFit/>
          </a:bodyPr>
          <a:lstStyle/>
          <a:p>
            <a:r>
              <a:rPr lang="en-US" altLang="ja-JP" dirty="0">
                <a:hlinkClick r:id="rId3"/>
              </a:rPr>
              <a:t>http://norimune.net/694</a:t>
            </a:r>
            <a:endParaRPr lang="ja-JP" alt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1573298"/>
            <a:ext cx="3168352" cy="5076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323730" y="5013176"/>
            <a:ext cx="4968350" cy="1077218"/>
          </a:xfrm>
          <a:prstGeom prst="rect">
            <a:avLst/>
          </a:prstGeom>
          <a:solidFill>
            <a:schemeClr val="bg2"/>
          </a:solidFill>
        </p:spPr>
        <p:txBody>
          <a:bodyPr wrap="square">
            <a:spAutoFit/>
          </a:bodyPr>
          <a:lstStyle/>
          <a:p>
            <a:r>
              <a:rPr lang="ja-JP" altLang="en-US" sz="2400" dirty="0" smtClean="0">
                <a:latin typeface="+mn-ea"/>
                <a:ea typeface="+mn-ea"/>
              </a:rPr>
              <a:t>推奨する記述：</a:t>
            </a:r>
            <a:endParaRPr lang="en-US" altLang="ja-JP" sz="2400" dirty="0" smtClean="0">
              <a:latin typeface="+mn-ea"/>
              <a:ea typeface="+mn-ea"/>
            </a:endParaRPr>
          </a:p>
          <a:p>
            <a:r>
              <a:rPr lang="ja-JP" altLang="en-US" sz="2000" dirty="0" smtClean="0">
                <a:latin typeface="+mn-lt"/>
                <a:ea typeface="+mn-ea"/>
              </a:rPr>
              <a:t>対応</a:t>
            </a:r>
            <a:r>
              <a:rPr lang="ja-JP" altLang="en-US" sz="2000" dirty="0">
                <a:latin typeface="+mn-lt"/>
                <a:ea typeface="+mn-ea"/>
              </a:rPr>
              <a:t>の</a:t>
            </a:r>
            <a:r>
              <a:rPr lang="ja-JP" altLang="en-US" sz="2000" dirty="0" smtClean="0">
                <a:latin typeface="+mn-lt"/>
                <a:ea typeface="+mn-ea"/>
              </a:rPr>
              <a:t>ない</a:t>
            </a:r>
            <a:r>
              <a:rPr lang="en-US" altLang="ja-JP" sz="2000" dirty="0">
                <a:latin typeface="+mn-lt"/>
                <a:ea typeface="+mn-ea"/>
              </a:rPr>
              <a:t>2</a:t>
            </a:r>
            <a:r>
              <a:rPr lang="ja-JP" altLang="en-US" sz="2000" dirty="0" err="1" smtClean="0">
                <a:latin typeface="+mn-lt"/>
                <a:ea typeface="+mn-ea"/>
              </a:rPr>
              <a:t>つの</a:t>
            </a:r>
            <a:r>
              <a:rPr lang="ja-JP" altLang="en-US" sz="2000" dirty="0">
                <a:latin typeface="+mn-lt"/>
                <a:ea typeface="+mn-ea"/>
              </a:rPr>
              <a:t>平均値に</a:t>
            </a:r>
            <a:r>
              <a:rPr lang="ja-JP" altLang="en-US" sz="2000" dirty="0" smtClean="0">
                <a:latin typeface="+mn-lt"/>
                <a:ea typeface="+mn-ea"/>
              </a:rPr>
              <a:t>ついて</a:t>
            </a:r>
            <a:r>
              <a:rPr lang="ja-JP" altLang="en-US" sz="2000" dirty="0">
                <a:latin typeface="+mn-lt"/>
                <a:ea typeface="+mn-ea"/>
              </a:rPr>
              <a:t>等</a:t>
            </a:r>
            <a:r>
              <a:rPr lang="ja-JP" altLang="en-US" sz="2000" dirty="0" smtClean="0">
                <a:latin typeface="+mn-lt"/>
                <a:ea typeface="+mn-ea"/>
              </a:rPr>
              <a:t>分散</a:t>
            </a:r>
            <a:r>
              <a:rPr lang="ja-JP" altLang="en-US" sz="2000" dirty="0">
                <a:latin typeface="+mn-lt"/>
                <a:ea typeface="+mn-ea"/>
              </a:rPr>
              <a:t>を仮定しない</a:t>
            </a:r>
            <a:r>
              <a:rPr lang="en-US" altLang="ja-JP" sz="2000" dirty="0">
                <a:latin typeface="+mn-lt"/>
                <a:ea typeface="+mn-ea"/>
              </a:rPr>
              <a:t>Welch</a:t>
            </a:r>
            <a:r>
              <a:rPr lang="ja-JP" altLang="en-US" sz="2000" dirty="0">
                <a:latin typeface="+mn-lt"/>
                <a:ea typeface="+mn-ea"/>
              </a:rPr>
              <a:t>の検定を</a:t>
            </a:r>
            <a:r>
              <a:rPr lang="ja-JP" altLang="en-US" sz="2000" dirty="0" smtClean="0">
                <a:latin typeface="+mn-lt"/>
                <a:ea typeface="+mn-ea"/>
              </a:rPr>
              <a:t>行った．</a:t>
            </a:r>
            <a:endParaRPr lang="ja-JP" altLang="en-US" sz="2000" dirty="0">
              <a:latin typeface="+mn-lt"/>
              <a:ea typeface="+mn-ea"/>
            </a:endParaRPr>
          </a:p>
        </p:txBody>
      </p:sp>
    </p:spTree>
    <p:extLst>
      <p:ext uri="{BB962C8B-B14F-4D97-AF65-F5344CB8AC3E}">
        <p14:creationId xmlns:p14="http://schemas.microsoft.com/office/powerpoint/2010/main" val="20030257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251520" y="1795014"/>
            <a:ext cx="8517709" cy="4243052"/>
          </a:xfrm>
          <a:prstGeom prst="rect">
            <a:avLst/>
          </a:prstGeom>
        </p:spPr>
      </p:pic>
      <p:sp>
        <p:nvSpPr>
          <p:cNvPr id="128002" name="Rectangle 2"/>
          <p:cNvSpPr>
            <a:spLocks noGrp="1" noChangeArrowheads="1"/>
          </p:cNvSpPr>
          <p:nvPr>
            <p:ph type="title"/>
          </p:nvPr>
        </p:nvSpPr>
        <p:spPr/>
        <p:txBody>
          <a:bodyPr/>
          <a:lstStyle/>
          <a:p>
            <a:pPr eaLnBrk="1" hangingPunct="1"/>
            <a:r>
              <a:rPr lang="ja-JP" altLang="en-US" dirty="0" smtClean="0"/>
              <a:t>検定結果からわかったこと</a:t>
            </a:r>
          </a:p>
        </p:txBody>
      </p:sp>
      <p:sp>
        <p:nvSpPr>
          <p:cNvPr id="128007" name="AutoShape 8"/>
          <p:cNvSpPr>
            <a:spLocks noChangeArrowheads="1"/>
          </p:cNvSpPr>
          <p:nvPr/>
        </p:nvSpPr>
        <p:spPr bwMode="auto">
          <a:xfrm>
            <a:off x="6156176" y="4581128"/>
            <a:ext cx="2664842" cy="767434"/>
          </a:xfrm>
          <a:prstGeom prst="wedgeRoundRectCallout">
            <a:avLst>
              <a:gd name="adj1" fmla="val 12139"/>
              <a:gd name="adj2" fmla="val -66838"/>
              <a:gd name="adj3" fmla="val 16667"/>
            </a:avLst>
          </a:prstGeom>
          <a:ln>
            <a:headEnd type="none" w="sm" len="sm"/>
            <a:tailEnd type="none" w="sm" len="sm"/>
          </a:ln>
        </p:spPr>
        <p:style>
          <a:lnRef idx="1">
            <a:schemeClr val="accent4"/>
          </a:lnRef>
          <a:fillRef idx="3">
            <a:schemeClr val="accent4"/>
          </a:fillRef>
          <a:effectRef idx="2">
            <a:schemeClr val="accent4"/>
          </a:effectRef>
          <a:fontRef idx="minor">
            <a:schemeClr val="lt1"/>
          </a:fontRef>
        </p:style>
        <p:txBody>
          <a:bodyPr/>
          <a:lstStyle/>
          <a:p>
            <a:pPr algn="ctr"/>
            <a:r>
              <a:rPr lang="ja-JP" altLang="en-US" b="0" dirty="0"/>
              <a:t>男性の方が女性より</a:t>
            </a:r>
            <a:r>
              <a:rPr lang="ja-JP" altLang="en-US" b="0" dirty="0" smtClean="0"/>
              <a:t>も</a:t>
            </a:r>
            <a:endParaRPr lang="ja-JP" altLang="en-US" b="0" dirty="0"/>
          </a:p>
          <a:p>
            <a:pPr algn="ctr"/>
            <a:r>
              <a:rPr lang="ja-JP" altLang="en-US" b="0" dirty="0"/>
              <a:t>孤独感が高い</a:t>
            </a:r>
          </a:p>
        </p:txBody>
      </p:sp>
      <p:sp>
        <p:nvSpPr>
          <p:cNvPr id="6" name="正方形/長方形 5"/>
          <p:cNvSpPr/>
          <p:nvPr/>
        </p:nvSpPr>
        <p:spPr>
          <a:xfrm>
            <a:off x="755576" y="3916540"/>
            <a:ext cx="4248472" cy="160532"/>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704872" y="2636912"/>
            <a:ext cx="2642992" cy="526756"/>
          </a:xfrm>
          <a:prstGeom prst="rect">
            <a:avLst/>
          </a:prstGeom>
          <a:noFill/>
          <a:ln w="38100">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9" name="四角形吹き出し 8"/>
          <p:cNvSpPr/>
          <p:nvPr/>
        </p:nvSpPr>
        <p:spPr>
          <a:xfrm>
            <a:off x="179512" y="3284984"/>
            <a:ext cx="2952329" cy="382740"/>
          </a:xfrm>
          <a:prstGeom prst="wedgeRectCallout">
            <a:avLst>
              <a:gd name="adj1" fmla="val -15878"/>
              <a:gd name="adj2" fmla="val 81097"/>
            </a:avLst>
          </a:prstGeom>
          <a:solidFill>
            <a:srgbClr val="0070C0"/>
          </a:solidFill>
          <a:ln>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常にこちらを参照</a:t>
            </a:r>
            <a:endParaRPr kumimoji="1" lang="ja-JP" altLang="en-US" dirty="0"/>
          </a:p>
        </p:txBody>
      </p:sp>
      <p:sp>
        <p:nvSpPr>
          <p:cNvPr id="13" name="正方形/長方形 12"/>
          <p:cNvSpPr/>
          <p:nvPr/>
        </p:nvSpPr>
        <p:spPr>
          <a:xfrm>
            <a:off x="3275856" y="3717032"/>
            <a:ext cx="1728192" cy="576064"/>
          </a:xfrm>
          <a:prstGeom prst="rect">
            <a:avLst/>
          </a:prstGeom>
          <a:noFill/>
          <a:ln w="38100">
            <a:solidFill>
              <a:schemeClr val="accent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15" name="四角形吹き出し 14"/>
          <p:cNvSpPr/>
          <p:nvPr/>
        </p:nvSpPr>
        <p:spPr>
          <a:xfrm>
            <a:off x="3851920" y="4486420"/>
            <a:ext cx="1440160" cy="382740"/>
          </a:xfrm>
          <a:prstGeom prst="wedgeRectCallout">
            <a:avLst>
              <a:gd name="adj1" fmla="val -15878"/>
              <a:gd name="adj2" fmla="val -82539"/>
            </a:avLst>
          </a:prstGeom>
          <a:solidFill>
            <a:schemeClr val="accent3"/>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dirty="0"/>
              <a:t>検定統計量</a:t>
            </a:r>
            <a:endParaRPr kumimoji="1" lang="ja-JP" altLang="en-US" dirty="0"/>
          </a:p>
        </p:txBody>
      </p:sp>
      <p:sp>
        <p:nvSpPr>
          <p:cNvPr id="16" name="AutoShape 8"/>
          <p:cNvSpPr>
            <a:spLocks noChangeArrowheads="1"/>
          </p:cNvSpPr>
          <p:nvPr/>
        </p:nvSpPr>
        <p:spPr bwMode="auto">
          <a:xfrm>
            <a:off x="1107020" y="5877272"/>
            <a:ext cx="3104939" cy="767434"/>
          </a:xfrm>
          <a:prstGeom prst="wedgeRoundRectCallout">
            <a:avLst>
              <a:gd name="adj1" fmla="val -18958"/>
              <a:gd name="adj2" fmla="val -82973"/>
              <a:gd name="adj3" fmla="val 16667"/>
            </a:avLst>
          </a:prstGeom>
          <a:solidFill>
            <a:srgbClr val="C00000"/>
          </a:solidFill>
          <a:ln>
            <a:headEnd type="none" w="sm" len="sm"/>
            <a:tailEnd type="none" w="sm" len="sm"/>
          </a:ln>
        </p:spPr>
        <p:style>
          <a:lnRef idx="1">
            <a:schemeClr val="accent4"/>
          </a:lnRef>
          <a:fillRef idx="3">
            <a:schemeClr val="accent4"/>
          </a:fillRef>
          <a:effectRef idx="2">
            <a:schemeClr val="accent4"/>
          </a:effectRef>
          <a:fontRef idx="minor">
            <a:schemeClr val="lt1"/>
          </a:fontRef>
        </p:style>
        <p:txBody>
          <a:bodyPr anchor="ctr"/>
          <a:lstStyle/>
          <a:p>
            <a:pPr algn="ctr"/>
            <a:r>
              <a:rPr lang="ja-JP" altLang="en-US" b="0" dirty="0" smtClean="0"/>
              <a:t>効果量って何でしたっけ？</a:t>
            </a:r>
            <a:endParaRPr lang="ja-JP" altLang="en-US" b="0" dirty="0"/>
          </a:p>
        </p:txBody>
      </p:sp>
    </p:spTree>
    <p:extLst>
      <p:ext uri="{BB962C8B-B14F-4D97-AF65-F5344CB8AC3E}">
        <p14:creationId xmlns:p14="http://schemas.microsoft.com/office/powerpoint/2010/main" val="22630458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効果量（と検定力）</a:t>
            </a:r>
            <a:endParaRPr kumimoji="1" lang="ja-JP" altLang="en-US" dirty="0"/>
          </a:p>
        </p:txBody>
      </p:sp>
      <p:sp>
        <p:nvSpPr>
          <p:cNvPr id="5" name="サブタイトル 4"/>
          <p:cNvSpPr>
            <a:spLocks noGrp="1"/>
          </p:cNvSpPr>
          <p:nvPr>
            <p:ph type="body" idx="1"/>
          </p:nvPr>
        </p:nvSpPr>
        <p:spPr/>
        <p:txBody>
          <a:bodyPr/>
          <a:lstStyle/>
          <a:p>
            <a:r>
              <a:rPr kumimoji="1" lang="ja-JP" altLang="en-US" dirty="0" smtClean="0"/>
              <a:t>統計</a:t>
            </a:r>
            <a:r>
              <a:rPr kumimoji="1" lang="en-US" altLang="ja-JP" dirty="0" smtClean="0"/>
              <a:t>II</a:t>
            </a:r>
            <a:r>
              <a:rPr kumimoji="1" lang="ja-JP" altLang="en-US" dirty="0" smtClean="0"/>
              <a:t>の復習</a:t>
            </a:r>
            <a:r>
              <a:rPr kumimoji="1" lang="en-US" altLang="ja-JP" dirty="0" smtClean="0"/>
              <a:t>…</a:t>
            </a:r>
          </a:p>
          <a:p>
            <a:r>
              <a:rPr kumimoji="1" lang="ja-JP" altLang="en-US" dirty="0" smtClean="0"/>
              <a:t>（スライドをお借りしてきました）</a:t>
            </a:r>
            <a:endParaRPr kumimoji="1" lang="en-US" altLang="ja-JP" dirty="0" smtClean="0"/>
          </a:p>
        </p:txBody>
      </p:sp>
    </p:spTree>
    <p:extLst>
      <p:ext uri="{BB962C8B-B14F-4D97-AF65-F5344CB8AC3E}">
        <p14:creationId xmlns:p14="http://schemas.microsoft.com/office/powerpoint/2010/main" val="6656531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i="1" dirty="0" smtClean="0"/>
              <a:t>p</a:t>
            </a:r>
            <a:r>
              <a:rPr lang="ja-JP" altLang="en-US" dirty="0" smtClean="0"/>
              <a:t>値とは</a:t>
            </a:r>
            <a:endParaRPr lang="ja-JP" altLang="en-US" dirty="0"/>
          </a:p>
        </p:txBody>
      </p:sp>
      <p:sp>
        <p:nvSpPr>
          <p:cNvPr id="3" name="コンテンツ プレースホルダー 2"/>
          <p:cNvSpPr>
            <a:spLocks noGrp="1"/>
          </p:cNvSpPr>
          <p:nvPr>
            <p:ph idx="1"/>
          </p:nvPr>
        </p:nvSpPr>
        <p:spPr/>
        <p:txBody>
          <a:bodyPr/>
          <a:lstStyle/>
          <a:p>
            <a:r>
              <a:rPr lang="ja-JP" altLang="en-US" dirty="0" smtClean="0"/>
              <a:t>帰無仮説が正しい時に誤って対立仮説を正しいと判断する確率</a:t>
            </a:r>
            <a:r>
              <a:rPr lang="en-US" altLang="ja-JP" dirty="0" smtClean="0"/>
              <a:t>(</a:t>
            </a:r>
            <a:r>
              <a:rPr lang="ja-JP" altLang="en-US" dirty="0" smtClean="0"/>
              <a:t>危険率，有意確率</a:t>
            </a:r>
            <a:r>
              <a:rPr lang="en-US" altLang="ja-JP" dirty="0" smtClean="0"/>
              <a:t>)</a:t>
            </a:r>
          </a:p>
          <a:p>
            <a:pPr marL="0" indent="0">
              <a:buNone/>
            </a:pPr>
            <a:r>
              <a:rPr lang="ja-JP" altLang="en-US" dirty="0" smtClean="0"/>
              <a:t>　</a:t>
            </a:r>
            <a:r>
              <a:rPr lang="en-US" altLang="ja-JP" dirty="0" smtClean="0"/>
              <a:t>→</a:t>
            </a:r>
            <a:r>
              <a:rPr lang="en-US" altLang="ja-JP" i="1" dirty="0" smtClean="0"/>
              <a:t>p</a:t>
            </a:r>
            <a:r>
              <a:rPr lang="ja-JP" altLang="en-US" dirty="0" smtClean="0"/>
              <a:t>値が</a:t>
            </a:r>
            <a:r>
              <a:rPr lang="en-US" altLang="ja-JP" dirty="0" smtClean="0"/>
              <a:t>5%</a:t>
            </a:r>
            <a:r>
              <a:rPr lang="ja-JP" altLang="en-US" dirty="0" smtClean="0"/>
              <a:t>よりも小さい</a:t>
            </a:r>
            <a:r>
              <a:rPr lang="en-US" altLang="ja-JP" dirty="0" smtClean="0"/>
              <a:t>(</a:t>
            </a:r>
            <a:r>
              <a:rPr lang="ja-JP" altLang="en-US" dirty="0" smtClean="0"/>
              <a:t>＝検定統計量が臨界値よりも</a:t>
            </a:r>
            <a:r>
              <a:rPr lang="en-US" altLang="ja-JP" dirty="0" smtClean="0"/>
              <a:t/>
            </a:r>
            <a:br>
              <a:rPr lang="en-US" altLang="ja-JP" dirty="0" smtClean="0"/>
            </a:br>
            <a:r>
              <a:rPr lang="ja-JP" altLang="en-US" dirty="0" smtClean="0"/>
              <a:t>　  大きい</a:t>
            </a:r>
            <a:r>
              <a:rPr lang="en-US" altLang="ja-JP" dirty="0" smtClean="0"/>
              <a:t>)</a:t>
            </a:r>
            <a:r>
              <a:rPr lang="ja-JP" altLang="en-US" dirty="0" smtClean="0"/>
              <a:t>ときに有意であると判断</a:t>
            </a:r>
            <a:endParaRPr lang="en-US" altLang="ja-JP" dirty="0" smtClean="0"/>
          </a:p>
          <a:p>
            <a:r>
              <a:rPr lang="en-US" altLang="ja-JP" i="1" dirty="0" smtClean="0"/>
              <a:t>p</a:t>
            </a:r>
            <a:r>
              <a:rPr lang="ja-JP" altLang="en-US" dirty="0" smtClean="0"/>
              <a:t>値</a:t>
            </a:r>
            <a:r>
              <a:rPr lang="en-US" altLang="ja-JP" dirty="0" smtClean="0"/>
              <a:t>≠</a:t>
            </a:r>
            <a:r>
              <a:rPr lang="ja-JP" altLang="en-US" dirty="0" smtClean="0"/>
              <a:t>要因の効果の大きさ</a:t>
            </a:r>
            <a:endParaRPr lang="en-US" altLang="ja-JP" dirty="0" smtClean="0"/>
          </a:p>
          <a:p>
            <a:pPr lvl="1"/>
            <a:r>
              <a:rPr lang="ja-JP" altLang="en-US" dirty="0" smtClean="0"/>
              <a:t>効果が小さくても人数が大きければ</a:t>
            </a:r>
            <a:r>
              <a:rPr lang="en-US" altLang="ja-JP" i="1" dirty="0" smtClean="0"/>
              <a:t>p</a:t>
            </a:r>
            <a:r>
              <a:rPr lang="ja-JP" altLang="en-US" dirty="0" smtClean="0"/>
              <a:t>値は小さくなる</a:t>
            </a:r>
            <a:r>
              <a:rPr lang="en-US" altLang="ja-JP" dirty="0" smtClean="0"/>
              <a:t>(</a:t>
            </a:r>
            <a:r>
              <a:rPr lang="ja-JP" altLang="en-US" dirty="0" smtClean="0"/>
              <a:t>有意な結果になる</a:t>
            </a:r>
            <a:r>
              <a:rPr lang="en-US" altLang="ja-JP" dirty="0" smtClean="0"/>
              <a:t>)</a:t>
            </a:r>
          </a:p>
          <a:p>
            <a:pPr lvl="1"/>
            <a:endParaRPr lang="en-US" altLang="ja-JP" dirty="0" smtClean="0"/>
          </a:p>
          <a:p>
            <a:endParaRPr lang="ja-JP" altLang="en-US" dirty="0"/>
          </a:p>
        </p:txBody>
      </p:sp>
      <p:sp>
        <p:nvSpPr>
          <p:cNvPr id="4" name="下矢印 3"/>
          <p:cNvSpPr/>
          <p:nvPr/>
        </p:nvSpPr>
        <p:spPr>
          <a:xfrm>
            <a:off x="3563888" y="4437112"/>
            <a:ext cx="1296144" cy="9361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331640" y="5517232"/>
            <a:ext cx="6288901" cy="523220"/>
          </a:xfrm>
          <a:prstGeom prst="rect">
            <a:avLst/>
          </a:prstGeom>
          <a:noFill/>
        </p:spPr>
        <p:txBody>
          <a:bodyPr wrap="none" rtlCol="0">
            <a:spAutoFit/>
          </a:bodyPr>
          <a:lstStyle/>
          <a:p>
            <a:r>
              <a:rPr kumimoji="1" lang="ja-JP" altLang="en-US" sz="2800" dirty="0" smtClean="0">
                <a:latin typeface="+mn-ea"/>
                <a:ea typeface="+mn-ea"/>
                <a:cs typeface="ヒラギノ角ゴ Pro W3"/>
              </a:rPr>
              <a:t>要因の効果の大きさを示す指標が必要</a:t>
            </a:r>
            <a:endParaRPr kumimoji="1" lang="ja-JP" altLang="en-US" sz="2800" dirty="0">
              <a:latin typeface="+mn-ea"/>
              <a:ea typeface="+mn-ea"/>
              <a:cs typeface="ヒラギノ角ゴ Pro W3"/>
            </a:endParaRPr>
          </a:p>
        </p:txBody>
      </p:sp>
    </p:spTree>
    <p:extLst>
      <p:ext uri="{BB962C8B-B14F-4D97-AF65-F5344CB8AC3E}">
        <p14:creationId xmlns:p14="http://schemas.microsoft.com/office/powerpoint/2010/main" val="3187188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例題：教授法についての</a:t>
            </a:r>
            <a:r>
              <a:rPr lang="en-US" altLang="ja-JP" i="1" dirty="0" smtClean="0"/>
              <a:t>t</a:t>
            </a:r>
            <a:r>
              <a:rPr lang="ja-JP" altLang="en-US" dirty="0" smtClean="0"/>
              <a:t>検定</a:t>
            </a:r>
            <a:endParaRPr lang="ja-JP" altLang="en-US" dirty="0"/>
          </a:p>
        </p:txBody>
      </p:sp>
      <p:sp>
        <p:nvSpPr>
          <p:cNvPr id="3" name="コンテンツ プレースホルダ 2"/>
          <p:cNvSpPr>
            <a:spLocks noGrp="1"/>
          </p:cNvSpPr>
          <p:nvPr>
            <p:ph idx="1"/>
          </p:nvPr>
        </p:nvSpPr>
        <p:spPr/>
        <p:txBody>
          <a:bodyPr/>
          <a:lstStyle/>
          <a:p>
            <a:r>
              <a:rPr lang="ja-JP" altLang="en-US" dirty="0" smtClean="0"/>
              <a:t>新しい教授法を用いた実験群：</a:t>
            </a:r>
            <a:r>
              <a:rPr lang="en-US" altLang="ja-JP" dirty="0" smtClean="0"/>
              <a:t>1000</a:t>
            </a:r>
            <a:r>
              <a:rPr lang="ja-JP" altLang="en-US" dirty="0" smtClean="0"/>
              <a:t>名</a:t>
            </a:r>
            <a:endParaRPr lang="en-US" altLang="ja-JP" dirty="0" smtClean="0"/>
          </a:p>
          <a:p>
            <a:r>
              <a:rPr lang="ja-JP" altLang="en-US" dirty="0" smtClean="0"/>
              <a:t>従来の教授法を用いた統制群：</a:t>
            </a:r>
            <a:r>
              <a:rPr lang="en-US" altLang="ja-JP" dirty="0" smtClean="0"/>
              <a:t>1000</a:t>
            </a:r>
            <a:r>
              <a:rPr lang="ja-JP" altLang="en-US" dirty="0" smtClean="0"/>
              <a:t>名</a:t>
            </a:r>
            <a:endParaRPr lang="en-US" altLang="ja-JP" dirty="0" smtClean="0"/>
          </a:p>
          <a:p>
            <a:pPr marL="0" indent="0">
              <a:buNone/>
            </a:pPr>
            <a:r>
              <a:rPr lang="ja-JP" altLang="en-US" dirty="0" smtClean="0"/>
              <a:t>                               </a:t>
            </a:r>
            <a:r>
              <a:rPr lang="ja-JP" altLang="en-US" dirty="0" err="1" smtClean="0"/>
              <a:t>の</a:t>
            </a:r>
            <a:r>
              <a:rPr lang="en-US" altLang="ja-JP" dirty="0" smtClean="0"/>
              <a:t>100</a:t>
            </a:r>
            <a:r>
              <a:rPr lang="ja-JP" altLang="en-US" dirty="0" smtClean="0"/>
              <a:t>点満点のテストの成績を考える</a:t>
            </a:r>
            <a:r>
              <a:rPr lang="en-US" altLang="ja-JP" dirty="0" smtClean="0"/>
              <a:t/>
            </a:r>
            <a:br>
              <a:rPr lang="en-US" altLang="ja-JP" dirty="0" smtClean="0"/>
            </a:br>
            <a:endParaRPr lang="en-US" altLang="ja-JP" dirty="0" smtClean="0"/>
          </a:p>
          <a:p>
            <a:r>
              <a:rPr lang="ja-JP" altLang="en-US" dirty="0" smtClean="0"/>
              <a:t>実験群の平均得点（標準偏差）：</a:t>
            </a:r>
            <a:r>
              <a:rPr lang="en-US" altLang="ja-JP" dirty="0" smtClean="0"/>
              <a:t>60.61</a:t>
            </a:r>
            <a:r>
              <a:rPr lang="ja-JP" altLang="en-US" dirty="0" smtClean="0"/>
              <a:t>（</a:t>
            </a:r>
            <a:r>
              <a:rPr lang="en-US" altLang="ja-JP" dirty="0" smtClean="0"/>
              <a:t>14.29</a:t>
            </a:r>
            <a:r>
              <a:rPr lang="ja-JP" altLang="en-US" dirty="0" smtClean="0"/>
              <a:t>）</a:t>
            </a:r>
            <a:endParaRPr lang="en-US" altLang="ja-JP" dirty="0" smtClean="0"/>
          </a:p>
          <a:p>
            <a:r>
              <a:rPr lang="ja-JP" altLang="en-US" dirty="0" smtClean="0"/>
              <a:t>統制群の平均得点（標準偏差）：</a:t>
            </a:r>
            <a:r>
              <a:rPr lang="en-US" altLang="ja-JP" dirty="0" smtClean="0"/>
              <a:t>59.25</a:t>
            </a:r>
            <a:r>
              <a:rPr lang="ja-JP" altLang="en-US" dirty="0" smtClean="0"/>
              <a:t>（</a:t>
            </a:r>
            <a:r>
              <a:rPr lang="en-US" altLang="ja-JP" dirty="0" smtClean="0"/>
              <a:t>15.16</a:t>
            </a:r>
            <a:r>
              <a:rPr lang="ja-JP" altLang="en-US" dirty="0" smtClean="0"/>
              <a:t>）</a:t>
            </a:r>
            <a:endParaRPr lang="en-US" altLang="ja-JP" dirty="0" smtClean="0"/>
          </a:p>
          <a:p>
            <a:endParaRPr lang="en-US" altLang="ja-JP" dirty="0" smtClean="0"/>
          </a:p>
          <a:p>
            <a:r>
              <a:rPr lang="ja-JP" altLang="en-US" dirty="0" smtClean="0"/>
              <a:t>結果：このデータに対して</a:t>
            </a:r>
            <a:r>
              <a:rPr lang="en-US" altLang="ja-JP" dirty="0" smtClean="0"/>
              <a:t>5%</a:t>
            </a:r>
            <a:r>
              <a:rPr lang="ja-JP" altLang="en-US" dirty="0" smtClean="0"/>
              <a:t>水準で対応のない</a:t>
            </a:r>
            <a:r>
              <a:rPr lang="en-US" altLang="ja-JP" i="1" dirty="0"/>
              <a:t>t</a:t>
            </a:r>
            <a:r>
              <a:rPr lang="ja-JP" altLang="en-US" dirty="0" smtClean="0"/>
              <a:t>検定を行った結果、実験群の平均得点は統制群の平均得点よりも有意に高かった（</a:t>
            </a:r>
            <a:r>
              <a:rPr lang="en-US" altLang="ja-JP" i="1" dirty="0" smtClean="0"/>
              <a:t>t</a:t>
            </a:r>
            <a:r>
              <a:rPr lang="en-US" altLang="ja-JP" dirty="0" smtClean="0"/>
              <a:t>(1998) = 2.07, </a:t>
            </a:r>
            <a:r>
              <a:rPr lang="en-US" altLang="ja-JP" i="1" dirty="0" smtClean="0"/>
              <a:t>p</a:t>
            </a:r>
            <a:r>
              <a:rPr lang="en-US" altLang="ja-JP" dirty="0" smtClean="0"/>
              <a:t> &lt; 0.05</a:t>
            </a:r>
            <a:r>
              <a:rPr lang="ja-JP" altLang="en-US" dirty="0" smtClean="0"/>
              <a:t>）</a:t>
            </a:r>
            <a:endParaRPr lang="en-US" altLang="ja-JP" dirty="0" smtClean="0"/>
          </a:p>
        </p:txBody>
      </p:sp>
    </p:spTree>
    <p:extLst>
      <p:ext uri="{BB962C8B-B14F-4D97-AF65-F5344CB8AC3E}">
        <p14:creationId xmlns:p14="http://schemas.microsoft.com/office/powerpoint/2010/main" val="2859098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クラリテ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2">
      <a:majorFont>
        <a:latin typeface="Segoe UI"/>
        <a:ea typeface="MigMix 1M"/>
        <a:cs typeface=""/>
      </a:majorFont>
      <a:minorFont>
        <a:latin typeface="Segoe UI"/>
        <a:ea typeface="MigMix 1M"/>
        <a:cs typeface=""/>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0</TotalTime>
  <Words>12604</Words>
  <Application>Microsoft Office PowerPoint</Application>
  <PresentationFormat>画面に合わせる (4:3)</PresentationFormat>
  <Paragraphs>1924</Paragraphs>
  <Slides>220</Slides>
  <Notes>140</Notes>
  <HiddenSlides>0</HiddenSlides>
  <MMClips>0</MMClips>
  <ScaleCrop>false</ScaleCrop>
  <HeadingPairs>
    <vt:vector size="8" baseType="variant">
      <vt:variant>
        <vt:lpstr>使用されているフォント</vt:lpstr>
      </vt:variant>
      <vt:variant>
        <vt:i4>11</vt:i4>
      </vt:variant>
      <vt:variant>
        <vt:lpstr>テーマ</vt:lpstr>
      </vt:variant>
      <vt:variant>
        <vt:i4>1</vt:i4>
      </vt:variant>
      <vt:variant>
        <vt:lpstr>埋め込まれた OLE サーバー</vt:lpstr>
      </vt:variant>
      <vt:variant>
        <vt:i4>1</vt:i4>
      </vt:variant>
      <vt:variant>
        <vt:lpstr>スライド タイトル</vt:lpstr>
      </vt:variant>
      <vt:variant>
        <vt:i4>220</vt:i4>
      </vt:variant>
    </vt:vector>
  </HeadingPairs>
  <TitlesOfParts>
    <vt:vector size="233" baseType="lpstr">
      <vt:lpstr>MigMix 1M</vt:lpstr>
      <vt:lpstr>ＭＳ Ｐゴシック</vt:lpstr>
      <vt:lpstr>ＭＳ Ｐ明朝</vt:lpstr>
      <vt:lpstr>MS UI Gothic</vt:lpstr>
      <vt:lpstr>ＭＳ 明朝</vt:lpstr>
      <vt:lpstr>ヒラギノ角ゴ Pro W3</vt:lpstr>
      <vt:lpstr>Arial</vt:lpstr>
      <vt:lpstr>Segoe UI</vt:lpstr>
      <vt:lpstr>Tahoma</vt:lpstr>
      <vt:lpstr>Times New Roman</vt:lpstr>
      <vt:lpstr>Wingdings</vt:lpstr>
      <vt:lpstr>クラリティ</vt:lpstr>
      <vt:lpstr>グラフ</vt:lpstr>
      <vt:lpstr>心理科学統計III</vt:lpstr>
      <vt:lpstr>資料・データのダウンロード</vt:lpstr>
      <vt:lpstr>講義内容</vt:lpstr>
      <vt:lpstr>取り扱う統計分析</vt:lpstr>
      <vt:lpstr>教材とソフトウェア</vt:lpstr>
      <vt:lpstr>HADとは</vt:lpstr>
      <vt:lpstr>講義の進め方</vt:lpstr>
      <vt:lpstr>受講に際する注意</vt:lpstr>
      <vt:lpstr>LA（ラーニング・アシスタント）</vt:lpstr>
      <vt:lpstr>質問はこちらも</vt:lpstr>
      <vt:lpstr>成績評価</vt:lpstr>
      <vt:lpstr>HADのダウンロード</vt:lpstr>
      <vt:lpstr>HADについて</vt:lpstr>
      <vt:lpstr>HADの基本的な使い方</vt:lpstr>
      <vt:lpstr>分析用データの収集</vt:lpstr>
      <vt:lpstr>心理科学統計III</vt:lpstr>
      <vt:lpstr>座席指定</vt:lpstr>
      <vt:lpstr>分析用データのなかみ</vt:lpstr>
      <vt:lpstr>使用した尺度</vt:lpstr>
      <vt:lpstr>①IMC</vt:lpstr>
      <vt:lpstr>③成人の愛着スタイル</vt:lpstr>
      <vt:lpstr>尺度水準</vt:lpstr>
      <vt:lpstr>④孤独感</vt:lpstr>
      <vt:lpstr>⑤主観的幸福感</vt:lpstr>
      <vt:lpstr>⑥性格の5因子尺度</vt:lpstr>
      <vt:lpstr>回答状況の確認</vt:lpstr>
      <vt:lpstr>HADへのデータ読み込み</vt:lpstr>
      <vt:lpstr>変数や値にラベルをつける</vt:lpstr>
      <vt:lpstr>基本的な解析の進め方</vt:lpstr>
      <vt:lpstr>変数名じゃ出力がわかりにくい…</vt:lpstr>
      <vt:lpstr>同じ分析をするとシートが上書きされる…</vt:lpstr>
      <vt:lpstr>「変数情報」関連の分析</vt:lpstr>
      <vt:lpstr>まずは回答状況（分布）を知る</vt:lpstr>
      <vt:lpstr>回答状況（分布）を知る</vt:lpstr>
      <vt:lpstr>「度数分布表」と「ヒストグラム」</vt:lpstr>
      <vt:lpstr>「度数分布表」と「ヒストグラム」</vt:lpstr>
      <vt:lpstr>代表値・散布度を求める</vt:lpstr>
      <vt:lpstr>あれこれ</vt:lpstr>
      <vt:lpstr>心理科学統計III</vt:lpstr>
      <vt:lpstr>HADの便利機能</vt:lpstr>
      <vt:lpstr>合成変数の作成</vt:lpstr>
      <vt:lpstr>合成変数の作成に際する注意点</vt:lpstr>
      <vt:lpstr>合成変数の作成に際する注意点</vt:lpstr>
      <vt:lpstr>合成変数の作成に際する注意点</vt:lpstr>
      <vt:lpstr>逆転項目への回答は…</vt:lpstr>
      <vt:lpstr>孤独感の合計得点を算出する</vt:lpstr>
      <vt:lpstr>孤独感の合計得点を算出する</vt:lpstr>
      <vt:lpstr>新しくできた変数</vt:lpstr>
      <vt:lpstr>自分でやってみよう</vt:lpstr>
      <vt:lpstr>心理科学統計III</vt:lpstr>
      <vt:lpstr>分析レポートの作成</vt:lpstr>
      <vt:lpstr>分析レポートの作成</vt:lpstr>
      <vt:lpstr>作成した合成変数の要約統計量</vt:lpstr>
      <vt:lpstr>主観的幸福感をどう扱うか</vt:lpstr>
      <vt:lpstr>補足：逆転処理</vt:lpstr>
      <vt:lpstr>合成変数を作成し終えたら…</vt:lpstr>
      <vt:lpstr>新データセット</vt:lpstr>
      <vt:lpstr>調査データから考えられる分析</vt:lpstr>
      <vt:lpstr>PowerPoint プレゼンテーション</vt:lpstr>
      <vt:lpstr>変数間の関係を記述する</vt:lpstr>
      <vt:lpstr>相関係数・連関係数</vt:lpstr>
      <vt:lpstr>主観的幸福感と孤独感の関連</vt:lpstr>
      <vt:lpstr>主観的幸福感と孤独感の関連</vt:lpstr>
      <vt:lpstr>量的変数間の関係：散布図</vt:lpstr>
      <vt:lpstr>孤独感と主観的幸福感の散布図</vt:lpstr>
      <vt:lpstr>分析レポートに記述すべき情報</vt:lpstr>
      <vt:lpstr>結果の記述</vt:lpstr>
      <vt:lpstr>結果の記述</vt:lpstr>
      <vt:lpstr>愛着スタイルに関する分析</vt:lpstr>
      <vt:lpstr>愛着スタイルに関する分析</vt:lpstr>
      <vt:lpstr>1. 愛着スタイルの分布の偏り</vt:lpstr>
      <vt:lpstr>期待度数と観測度数</vt:lpstr>
      <vt:lpstr>「ずれ」を検定する</vt:lpstr>
      <vt:lpstr>適合度の検定</vt:lpstr>
      <vt:lpstr>結果の記述</vt:lpstr>
      <vt:lpstr>所定の書式</vt:lpstr>
      <vt:lpstr>有意確率が「.000」とは?</vt:lpstr>
      <vt:lpstr>2. 愛着スタイルの分布の男女差</vt:lpstr>
      <vt:lpstr>観測度数と期待度数</vt:lpstr>
      <vt:lpstr>独立性の検定</vt:lpstr>
      <vt:lpstr>残差分析</vt:lpstr>
      <vt:lpstr>なぜ1.96なのか?</vt:lpstr>
      <vt:lpstr>標準正規分布と1.96</vt:lpstr>
      <vt:lpstr>残差分析</vt:lpstr>
      <vt:lpstr>　　分析結果として記述すべき情報</vt:lpstr>
      <vt:lpstr>記述例</vt:lpstr>
      <vt:lpstr>記述例</vt:lpstr>
      <vt:lpstr>心理科学統計III</vt:lpstr>
      <vt:lpstr>TIPS</vt:lpstr>
      <vt:lpstr>2群の平均値の差の検定</vt:lpstr>
      <vt:lpstr>平均値の差の検定</vt:lpstr>
      <vt:lpstr>平均値の差の検定</vt:lpstr>
      <vt:lpstr>対応のない平均値の差の検定</vt:lpstr>
      <vt:lpstr>検定結果からわかったこと</vt:lpstr>
      <vt:lpstr>「t検定」じゃなくて?</vt:lpstr>
      <vt:lpstr>検定結果からわかったこと</vt:lpstr>
      <vt:lpstr>効果量（と検定力）</vt:lpstr>
      <vt:lpstr>p値とは</vt:lpstr>
      <vt:lpstr>例題：教授法についてのt検定</vt:lpstr>
      <vt:lpstr>実質的な効果</vt:lpstr>
      <vt:lpstr>効果量（effect size）</vt:lpstr>
      <vt:lpstr>効果量の種類</vt:lpstr>
      <vt:lpstr>効果量報告の重要性</vt:lpstr>
      <vt:lpstr>効果量の大きさの目安</vt:lpstr>
      <vt:lpstr>検定結果からわかったこと</vt:lpstr>
      <vt:lpstr>分析結果の記述</vt:lpstr>
      <vt:lpstr>その他の変数の性差</vt:lpstr>
      <vt:lpstr>その他の変数の性差</vt:lpstr>
      <vt:lpstr>平均値の差の検定</vt:lpstr>
      <vt:lpstr>対応のある平均値の差の検定</vt:lpstr>
      <vt:lpstr>csvファイルを直接読み込む実習</vt:lpstr>
      <vt:lpstr>csvファイルを直接読み込む実習</vt:lpstr>
      <vt:lpstr>対応のある平均値の差の検定</vt:lpstr>
      <vt:lpstr>検定結果からわかったこと</vt:lpstr>
      <vt:lpstr>分析結果の記述</vt:lpstr>
      <vt:lpstr>結果の図示 対応の「ある」場合（孤独感の時系列変化）</vt:lpstr>
      <vt:lpstr>論文/レポートに記載するグラフ作成の注意点</vt:lpstr>
      <vt:lpstr>心理科学統計III</vt:lpstr>
      <vt:lpstr>HADの便利機能あれこれ</vt:lpstr>
      <vt:lpstr>分析履歴の表示</vt:lpstr>
      <vt:lpstr>分析対象とするデータの抽出：ケースの選択</vt:lpstr>
      <vt:lpstr>ある特定の変数の値によって層別する</vt:lpstr>
      <vt:lpstr>愛着スタイル別の 孤独感と幸福感の相関関係</vt:lpstr>
      <vt:lpstr>ある特定の変数である特定の値をとるデータに限って分析対象とする</vt:lpstr>
      <vt:lpstr>ある特定の変数である特定の値をとるデータに限って分析対象とする</vt:lpstr>
      <vt:lpstr>特定の変数の値に基づいた群の設定</vt:lpstr>
      <vt:lpstr>「外向性」得点によって回答者を2群に分割する</vt:lpstr>
      <vt:lpstr>度数分布表・代表値</vt:lpstr>
      <vt:lpstr>2群を分ける変数の作成</vt:lpstr>
      <vt:lpstr>2群を分ける変数の完成</vt:lpstr>
      <vt:lpstr>外向性2群による孤独感の違い</vt:lpstr>
      <vt:lpstr>相関分析? 2群に分けて平均値の差の検定?</vt:lpstr>
      <vt:lpstr>演習課題</vt:lpstr>
      <vt:lpstr>心理科学統計III</vt:lpstr>
      <vt:lpstr>中間演習課題の解答解説</vt:lpstr>
      <vt:lpstr>大福帳より</vt:lpstr>
      <vt:lpstr>分散分析 #とは</vt:lpstr>
      <vt:lpstr>例えば…</vt:lpstr>
      <vt:lpstr>実際にデータを取ってみた</vt:lpstr>
      <vt:lpstr>参加者間要因の基本的な考え方</vt:lpstr>
      <vt:lpstr>たとえてみると…</vt:lpstr>
      <vt:lpstr>参加者間要因の基本的な考え方</vt:lpstr>
      <vt:lpstr>分析方法</vt:lpstr>
      <vt:lpstr>統計的検定</vt:lpstr>
      <vt:lpstr>ただし…</vt:lpstr>
      <vt:lpstr>データファイル</vt:lpstr>
      <vt:lpstr>HADによる分散分析</vt:lpstr>
      <vt:lpstr>ちなみに，F値とは（復習）</vt:lpstr>
      <vt:lpstr>HADによる分散分析</vt:lpstr>
      <vt:lpstr>効果量の大きさの目安…!?</vt:lpstr>
      <vt:lpstr>次に必要なのは…</vt:lpstr>
      <vt:lpstr>HADによる多重比較</vt:lpstr>
      <vt:lpstr>もう一つの方法</vt:lpstr>
      <vt:lpstr>もう一つの方法</vt:lpstr>
      <vt:lpstr>もう一つの方法</vt:lpstr>
      <vt:lpstr>分析結果の記述</vt:lpstr>
      <vt:lpstr>分析結果の記述（続）</vt:lpstr>
      <vt:lpstr>心理科学統計III</vt:lpstr>
      <vt:lpstr>多重比較方法の変更</vt:lpstr>
      <vt:lpstr>多重比較方法の比較</vt:lpstr>
      <vt:lpstr>調整p値ってなんやねん</vt:lpstr>
      <vt:lpstr>サンプルデータを用いた分散分析の演習 愛着スタイルと現在の行動の関係</vt:lpstr>
      <vt:lpstr>分散分析を適用できる例</vt:lpstr>
      <vt:lpstr>HADで分散分析　その2</vt:lpstr>
      <vt:lpstr>HADで分散分析　その2</vt:lpstr>
      <vt:lpstr>まとめると</vt:lpstr>
      <vt:lpstr>「参加者内」と「参加者間」</vt:lpstr>
      <vt:lpstr>具体的に何が違うか?</vt:lpstr>
      <vt:lpstr>ばらつきの分解</vt:lpstr>
      <vt:lpstr>ただし…</vt:lpstr>
      <vt:lpstr>データファイル</vt:lpstr>
      <vt:lpstr>HADで被験者内要因の分散分析（その1）</vt:lpstr>
      <vt:lpstr>HADで被験者内要因の分散分析（その1）</vt:lpstr>
      <vt:lpstr>HADで被験者内要因の分散分析（その1）</vt:lpstr>
      <vt:lpstr>HADで被験者内要因の分散分析（その2）</vt:lpstr>
      <vt:lpstr>HADで被験者内要因の分散分析（その2）</vt:lpstr>
      <vt:lpstr>分析結果の記述</vt:lpstr>
      <vt:lpstr>分析結果の記述（続）</vt:lpstr>
      <vt:lpstr>分析結果の記述（続）</vt:lpstr>
      <vt:lpstr>心理科学統計III</vt:lpstr>
      <vt:lpstr>【再掲】調整p値ってなんやねん</vt:lpstr>
      <vt:lpstr>【再掲】分析結果の記述（続）</vt:lpstr>
      <vt:lpstr>2要因（以上の）分散分析</vt:lpstr>
      <vt:lpstr>参加者間2要因分散分析の例</vt:lpstr>
      <vt:lpstr>2要因以上の場合の考え方</vt:lpstr>
      <vt:lpstr>交互作用とは</vt:lpstr>
      <vt:lpstr>主効果・交互作用の各種パターン</vt:lpstr>
      <vt:lpstr>主効果・交互作用の各種パターン</vt:lpstr>
      <vt:lpstr>心理科学統計III</vt:lpstr>
      <vt:lpstr>2要因（以上の）分散分析</vt:lpstr>
      <vt:lpstr>参加者間2要因分散分析の例</vt:lpstr>
      <vt:lpstr>2要因以上の場合の考え方</vt:lpstr>
      <vt:lpstr>交互作用とは</vt:lpstr>
      <vt:lpstr>主効果・交互作用の各種パターン</vt:lpstr>
      <vt:lpstr>主効果・交互作用の各種パターン</vt:lpstr>
      <vt:lpstr>主効果・交互作用の各種パターン</vt:lpstr>
      <vt:lpstr>2要因分散分析の例</vt:lpstr>
      <vt:lpstr>グラフを描いてみると…</vt:lpstr>
      <vt:lpstr>交互作用：例2</vt:lpstr>
      <vt:lpstr>交互作用：例2</vt:lpstr>
      <vt:lpstr>サンプルデータで分析</vt:lpstr>
      <vt:lpstr>どっちで「スライス」?</vt:lpstr>
      <vt:lpstr>主効果と交互作用の検定</vt:lpstr>
      <vt:lpstr>交互作用の単純主効果の検定 （愛着スタイルでスライス）</vt:lpstr>
      <vt:lpstr>交互作用の単純主効果の検定 （性別でスライス）</vt:lpstr>
      <vt:lpstr>心理科学統計III</vt:lpstr>
      <vt:lpstr>参加者内2要因分散分析</vt:lpstr>
      <vt:lpstr>参加者内2要因分散分析</vt:lpstr>
      <vt:lpstr>データ</vt:lpstr>
      <vt:lpstr>HADによる参加者内2要因分散分析</vt:lpstr>
      <vt:lpstr>HADによる参加者内2要因分散分析</vt:lpstr>
      <vt:lpstr>HADによる参加者内2要因分散分析</vt:lpstr>
      <vt:lpstr>まとめ</vt:lpstr>
      <vt:lpstr>混合2要因分散分析</vt:lpstr>
      <vt:lpstr>混合2要因分散分析</vt:lpstr>
      <vt:lpstr>データ</vt:lpstr>
      <vt:lpstr>HADによる混合2要因分散分析</vt:lpstr>
      <vt:lpstr>HADによる混合2要因分散分析</vt:lpstr>
      <vt:lpstr>HADによる混合2要因分散分析</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データ解析法I</dc:title>
  <dc:creator/>
  <cp:lastModifiedBy/>
  <cp:revision>15</cp:revision>
  <dcterms:created xsi:type="dcterms:W3CDTF">2009-04-07T07:08:41Z</dcterms:created>
  <dcterms:modified xsi:type="dcterms:W3CDTF">2018-06-04T04:05:29Z</dcterms:modified>
</cp:coreProperties>
</file>